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docProps/custom.xml" ContentType="application/vnd.openxmlformats-officedocument.custom-properties+xml"/>
  <Override PartName="/ppt/slideMasters/slideMaster6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  <p:sldMasterId id="2147483689" r:id="rId2"/>
    <p:sldMasterId id="2147483716" r:id="rId3"/>
    <p:sldMasterId id="2147483740" r:id="rId4"/>
    <p:sldMasterId id="2147483744" r:id="rId5"/>
    <p:sldMasterId id="2147483746" r:id="rId6"/>
  </p:sldMasterIdLst>
  <p:sldIdLst>
    <p:sldId id="256" r:id="rId7"/>
    <p:sldId id="258" r:id="rId8"/>
    <p:sldId id="259" r:id="rId9"/>
    <p:sldId id="260" r:id="rId10"/>
    <p:sldId id="262" r:id="rId11"/>
    <p:sldId id="263" r:id="rId12"/>
    <p:sldId id="264" r:id="rId13"/>
    <p:sldId id="265" r:id="rId14"/>
    <p:sldId id="266" r:id="rId15"/>
    <p:sldId id="267" r:id="rId16"/>
    <p:sldId id="270" r:id="rId17"/>
    <p:sldId id="268" r:id="rId18"/>
    <p:sldId id="271" r:id="rId19"/>
    <p:sldId id="272" r:id="rId20"/>
    <p:sldId id="273" r:id="rId21"/>
    <p:sldId id="274" r:id="rId22"/>
    <p:sldId id="275" r:id="rId23"/>
    <p:sldId id="277" r:id="rId24"/>
    <p:sldId id="278" r:id="rId25"/>
    <p:sldId id="279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421" autoAdjust="0"/>
    <p:restoredTop sz="90865" autoAdjust="0"/>
  </p:normalViewPr>
  <p:slideViewPr>
    <p:cSldViewPr>
      <p:cViewPr varScale="1">
        <p:scale>
          <a:sx n="98" d="100"/>
          <a:sy n="98" d="100"/>
        </p:scale>
        <p:origin x="-19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7652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AEE7045-7996-462C-A2F2-B254ACD75BD7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FAF23D-8933-48DB-A358-A630D1A5A6C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B8E1A0-D94F-41B0-91E0-A68F845D9A7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864DCD-6032-40FD-9A3F-CF1CFF9897D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8777A3-2B50-4B7E-A78D-FA4A4331A66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986916-F6BF-47B8-A7C9-6B802AE9D9C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7859F6-B4EC-4F5B-A9F1-27B619EA2A3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D4C4EF-9F41-4A2E-ABF9-36FC23C2AE4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D22CD0-14C7-4048-848C-F042D80342D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55F745-A68E-4FA9-87DE-F6D9909C858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6E35CC-E9BF-40A6-894F-50C6970EF84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191C1C-31DF-4F7E-8767-45EABCBA4A1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78A0E8-8631-412D-93FD-EA9112957E0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C182C2-A1CE-416D-B82F-3CF70FA0741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A143BB-2AEE-470E-989B-103A36E1397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/>
            <a:ahLst/>
            <a:cxnLst>
              <a:cxn ang="0">
                <a:pos x="2822" y="0"/>
              </a:cxn>
              <a:cxn ang="0">
                <a:pos x="0" y="975"/>
              </a:cxn>
              <a:cxn ang="0">
                <a:pos x="2169" y="3619"/>
              </a:cxn>
              <a:cxn ang="0">
                <a:pos x="3985" y="1125"/>
              </a:cxn>
              <a:cxn ang="0">
                <a:pos x="2822" y="0"/>
              </a:cxn>
              <a:cxn ang="0">
                <a:pos x="2822" y="0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34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334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33477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33478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33479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B4F8B7E-869F-4C5A-9316-4157CB98151C}" type="slidenum">
              <a:rPr lang="ru-RU"/>
              <a:pPr/>
              <a:t>‹#›</a:t>
            </a:fld>
            <a:endParaRPr lang="ru-RU"/>
          </a:p>
        </p:txBody>
      </p:sp>
      <p:grpSp>
        <p:nvGrpSpPr>
          <p:cNvPr id="233480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233481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3482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3483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233484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233485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3486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3487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3488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3489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233490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233491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3492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3493" name="Freeform 21"/>
            <p:cNvSpPr>
              <a:spLocks/>
            </p:cNvSpPr>
            <p:nvPr userDrawn="1"/>
          </p:nvSpPr>
          <p:spPr bwMode="auto">
            <a:xfrm rot="7320404">
              <a:off x="5000" y="2912"/>
              <a:ext cx="416" cy="265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233494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233495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3496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3497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3498" name="Freeform 26"/>
              <p:cNvSpPr>
                <a:spLocks/>
              </p:cNvSpPr>
              <p:nvPr userDrawn="1"/>
            </p:nvSpPr>
            <p:spPr bwMode="auto">
              <a:xfrm rot="7320404">
                <a:off x="5363" y="2874"/>
                <a:ext cx="63" cy="118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3499" name="Freeform 27"/>
              <p:cNvSpPr>
                <a:spLocks/>
              </p:cNvSpPr>
              <p:nvPr userDrawn="1"/>
            </p:nvSpPr>
            <p:spPr bwMode="auto">
              <a:xfrm rot="7320404">
                <a:off x="5136" y="3000"/>
                <a:ext cx="193" cy="10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233500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16" y="256"/>
              </a:cxn>
              <a:cxn ang="0">
                <a:pos x="1560" y="144"/>
              </a:cxn>
              <a:cxn ang="0">
                <a:pos x="1856" y="376"/>
              </a:cxn>
              <a:cxn ang="0">
                <a:pos x="2344" y="152"/>
              </a:cxn>
              <a:cxn ang="0">
                <a:pos x="3536" y="456"/>
              </a:cxn>
              <a:cxn ang="0">
                <a:pos x="4288" y="136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33501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280" y="144"/>
              </a:cxn>
              <a:cxn ang="0">
                <a:pos x="448" y="16"/>
              </a:cxn>
              <a:cxn ang="0">
                <a:pos x="560" y="240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FA65AF-A19B-4219-A584-4B0E19DF08E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E98F96-B851-4BFF-99BD-4FC67421264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5A60B5-3510-4A34-94BF-44D936E2CE5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483B25-7D5C-4F80-83B6-ED730E69C62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FFF062-611F-4145-9B55-C05D268FC43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29BD1F-C73A-4CFB-BF5C-E4B5EC561D6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253514-1DA8-4DF6-A73F-95E20846B0C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635092-DD81-402B-A652-5E6E5202BA6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3253EC-8935-4256-86C2-FB9B92B66E0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256DB8-DC41-4E43-B6BC-DF3028E6CE2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3E7125-B166-4960-B97B-FB754BA31E4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6418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316419" name="Rectangle 3"/>
            <p:cNvSpPr>
              <a:spLocks noChangeArrowheads="1"/>
            </p:cNvSpPr>
            <p:nvPr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16420" name="Oval 4"/>
            <p:cNvSpPr>
              <a:spLocks noChangeArrowheads="1"/>
            </p:cNvSpPr>
            <p:nvPr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16421" name="Rectangle 5"/>
            <p:cNvSpPr>
              <a:spLocks noChangeArrowheads="1"/>
            </p:cNvSpPr>
            <p:nvPr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16422" name="Freeform 6"/>
            <p:cNvSpPr>
              <a:spLocks noEditPoints="1"/>
            </p:cNvSpPr>
            <p:nvPr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6423" name="Rectangle 7"/>
            <p:cNvSpPr>
              <a:spLocks noChangeArrowheads="1"/>
            </p:cNvSpPr>
            <p:nvPr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16424" name="Rectangle 8"/>
            <p:cNvSpPr>
              <a:spLocks noChangeArrowheads="1"/>
            </p:cNvSpPr>
            <p:nvPr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16425" name="Rectangle 9"/>
            <p:cNvSpPr>
              <a:spLocks noChangeArrowheads="1"/>
            </p:cNvSpPr>
            <p:nvPr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16426" name="Rectangle 10"/>
            <p:cNvSpPr>
              <a:spLocks noChangeArrowheads="1"/>
            </p:cNvSpPr>
            <p:nvPr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16427" name="Rectangle 11"/>
            <p:cNvSpPr>
              <a:spLocks noChangeArrowheads="1"/>
            </p:cNvSpPr>
            <p:nvPr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16428" name="Freeform 12"/>
            <p:cNvSpPr>
              <a:spLocks/>
            </p:cNvSpPr>
            <p:nvPr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6429" name="Freeform 13"/>
            <p:cNvSpPr>
              <a:spLocks/>
            </p:cNvSpPr>
            <p:nvPr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6430" name="Freeform 14"/>
            <p:cNvSpPr>
              <a:spLocks/>
            </p:cNvSpPr>
            <p:nvPr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6431" name="Freeform 15"/>
            <p:cNvSpPr>
              <a:spLocks/>
            </p:cNvSpPr>
            <p:nvPr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6432" name="Freeform 16"/>
            <p:cNvSpPr>
              <a:spLocks/>
            </p:cNvSpPr>
            <p:nvPr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6433" name="Freeform 17"/>
            <p:cNvSpPr>
              <a:spLocks noEditPoints="1"/>
            </p:cNvSpPr>
            <p:nvPr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6434" name="Freeform 18"/>
            <p:cNvSpPr>
              <a:spLocks noEditPoints="1"/>
            </p:cNvSpPr>
            <p:nvPr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6435" name="Freeform 19"/>
            <p:cNvSpPr>
              <a:spLocks/>
            </p:cNvSpPr>
            <p:nvPr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6436" name="Freeform 20"/>
            <p:cNvSpPr>
              <a:spLocks noEditPoints="1"/>
            </p:cNvSpPr>
            <p:nvPr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6437" name="Freeform 21"/>
            <p:cNvSpPr>
              <a:spLocks noEditPoints="1"/>
            </p:cNvSpPr>
            <p:nvPr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6438" name="Freeform 22"/>
            <p:cNvSpPr>
              <a:spLocks noEditPoints="1"/>
            </p:cNvSpPr>
            <p:nvPr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6439" name="Freeform 23"/>
            <p:cNvSpPr>
              <a:spLocks/>
            </p:cNvSpPr>
            <p:nvPr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6440" name="Freeform 24"/>
            <p:cNvSpPr>
              <a:spLocks noEditPoints="1"/>
            </p:cNvSpPr>
            <p:nvPr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6441" name="Freeform 25"/>
            <p:cNvSpPr>
              <a:spLocks noEditPoints="1"/>
            </p:cNvSpPr>
            <p:nvPr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6442" name="Freeform 26"/>
            <p:cNvSpPr>
              <a:spLocks noEditPoints="1"/>
            </p:cNvSpPr>
            <p:nvPr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6443" name="Oval 27"/>
            <p:cNvSpPr>
              <a:spLocks noChangeArrowheads="1"/>
            </p:cNvSpPr>
            <p:nvPr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16444" name="Oval 28"/>
            <p:cNvSpPr>
              <a:spLocks noChangeArrowheads="1"/>
            </p:cNvSpPr>
            <p:nvPr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16445" name="Oval 29"/>
            <p:cNvSpPr>
              <a:spLocks noChangeArrowheads="1"/>
            </p:cNvSpPr>
            <p:nvPr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16446" name="Freeform 30"/>
            <p:cNvSpPr>
              <a:spLocks noEditPoints="1"/>
            </p:cNvSpPr>
            <p:nvPr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6447" name="Freeform 31"/>
            <p:cNvSpPr>
              <a:spLocks noEditPoints="1"/>
            </p:cNvSpPr>
            <p:nvPr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6448" name="Rectangle 32"/>
            <p:cNvSpPr>
              <a:spLocks noChangeArrowheads="1"/>
            </p:cNvSpPr>
            <p:nvPr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16449" name="Rectangle 33"/>
            <p:cNvSpPr>
              <a:spLocks noChangeArrowheads="1"/>
            </p:cNvSpPr>
            <p:nvPr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16450" name="AutoShape 34"/>
            <p:cNvSpPr>
              <a:spLocks noChangeArrowheads="1"/>
            </p:cNvSpPr>
            <p:nvPr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16451" name="Freeform 35"/>
            <p:cNvSpPr>
              <a:spLocks/>
            </p:cNvSpPr>
            <p:nvPr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6452" name="Freeform 36"/>
            <p:cNvSpPr>
              <a:spLocks/>
            </p:cNvSpPr>
            <p:nvPr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16453" name="Rectangle 37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16454" name="Rectangle 38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16455" name="Rectangle 3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316456" name="Rectangle 40"/>
          <p:cNvSpPr>
            <a:spLocks noGrp="1" noChangeArrowheads="1"/>
          </p:cNvSpPr>
          <p:nvPr>
            <p:ph type="ctrTitle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16457" name="Rectangle 4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32CB733-D335-44A1-B49C-DB252E87492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4A69E3-32E0-4FFE-8707-FBB718239DE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AD8D21-31B5-431E-8CD3-30272D1B369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6F022B-4B78-4BC5-AA5D-FC8509BA24A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298249-B13D-46B2-AB33-A70F0842E17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76BE4D-5A28-43FA-80C3-1AE354DE931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D661B2-9F30-41EA-BE03-489520185F1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09BFE8-8C35-4850-B937-0047411AF0C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E93455-DC9E-49C9-AA08-FEF6639AFFA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2F48E2-50C5-4A81-9488-3D9825C1F23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CAEDF7-23F8-4224-8BB2-6EB5B3A9CB3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FA7BCA-4461-4614-A9D5-D2FCFD6E930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400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384003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384004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>
                <a:latin typeface="Times New Roman" pitchFamily="18" charset="0"/>
              </a:endParaRPr>
            </a:p>
          </p:txBody>
        </p:sp>
        <p:grpSp>
          <p:nvGrpSpPr>
            <p:cNvPr id="384005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384006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384007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384008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384009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384010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384011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384012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384013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384014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384015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384016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84017" name="Rectangle 1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84018" name="Rectangle 1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CB210A4-2DE7-4DB8-AB34-0F8F8E6F3B48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38401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8402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AB8C633-B9E1-4A46-B730-490542CB6C4A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B65C527-8C6C-45DF-BC6F-E964F9515EBA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0350BCB-1D4E-43C9-AB15-7405D0779F0F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62F9C6F-6D67-45C4-A38A-02848A977990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9" name="Дата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4B478B-3C93-4991-B7BC-53AC503BA99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E968F38-FF22-431C-B6BD-430A34A3BDF4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530C084-5606-4763-92F8-38E8AAE61D22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D98BF7D-3C79-423A-8D90-E08FEC757F32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3C72AA3-DB69-4115-B46C-4070670341FA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B5DDB33-2DED-4398-AE69-596BD689D06D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FB5BFB6-86E4-4B51-B79D-AA01D3E016A1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7842" name="Group 2"/>
          <p:cNvGrpSpPr>
            <a:grpSpLocks/>
          </p:cNvGrpSpPr>
          <p:nvPr/>
        </p:nvGrpSpPr>
        <p:grpSpPr bwMode="auto">
          <a:xfrm>
            <a:off x="0" y="0"/>
            <a:ext cx="8763000" cy="5943600"/>
            <a:chOff x="0" y="0"/>
            <a:chExt cx="5520" cy="3744"/>
          </a:xfrm>
        </p:grpSpPr>
        <p:sp>
          <p:nvSpPr>
            <p:cNvPr id="54784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grpSp>
          <p:nvGrpSpPr>
            <p:cNvPr id="547844" name="Group 4"/>
            <p:cNvGrpSpPr>
              <a:grpSpLocks/>
            </p:cNvGrpSpPr>
            <p:nvPr userDrawn="1"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547845" name="Rectangle 5"/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547846" name="Rectangle 6"/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547847" name="Line 7"/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47848" name="Group 8"/>
            <p:cNvGrpSpPr>
              <a:grpSpLocks/>
            </p:cNvGrpSpPr>
            <p:nvPr userDrawn="1"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547849" name="Rectangle 9"/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547850" name="Line 10"/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547851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057400" y="1143000"/>
            <a:ext cx="6629400" cy="22098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47852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858000" cy="16002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47853" name="Rectangle 13"/>
          <p:cNvSpPr>
            <a:spLocks noGrp="1" noChangeArrowheads="1"/>
          </p:cNvSpPr>
          <p:nvPr>
            <p:ph type="dt" sz="half" idx="2"/>
          </p:nvPr>
        </p:nvSpPr>
        <p:spPr>
          <a:xfrm>
            <a:off x="912813" y="625157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47854" name="Rectangle 14"/>
          <p:cNvSpPr>
            <a:spLocks noGrp="1" noChangeArrowheads="1"/>
          </p:cNvSpPr>
          <p:nvPr>
            <p:ph type="ftr" sz="quarter" idx="3"/>
          </p:nvPr>
        </p:nvSpPr>
        <p:spPr>
          <a:xfrm>
            <a:off x="3354388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47855" name="Rectangle 1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B16FB69-42FD-4975-8A8F-13384F92A95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D54857-8D8B-4EEE-8C93-2CE40EF700A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363C71-8846-4562-AA53-14DD07BAB72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AFB20F-4BD2-4C54-89CA-E399C47D763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211CC5-ADA6-4B12-84E5-8BF4CB2F98E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AA3F4A-27B6-4709-A75D-A94FEDDC320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DA3413-B77B-4AC1-9245-862185D62C1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690C80-E11F-4064-BA06-26AAA196EBE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9A6540-0F59-4684-B3DD-2F5FF988B94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D77841-CDAC-40D1-9AA3-AFED29E0577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843763-F657-4D94-8978-27A7E7D14AE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387823-4B83-4565-9C45-42E0F152552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914400" y="1600200"/>
            <a:ext cx="7772400" cy="4530725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914400" y="6251575"/>
            <a:ext cx="19812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5F06D62-D2E8-424E-87B0-A3619506AE5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ECE024-A506-4211-A47D-68213E2C870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FF398D-F510-41F2-BA58-4A58BFB2ACE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99FA13-0F04-44C5-B0C7-0A596772006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2DF0FBC2-8C89-4535-A308-6323A5483BB3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157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157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157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9C67412B-11E4-4C78-9488-DDA949A11F2C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/>
            <a:ahLst/>
            <a:cxnLst>
              <a:cxn ang="0">
                <a:pos x="2903" y="433"/>
              </a:cxn>
              <a:cxn ang="0">
                <a:pos x="2565" y="80"/>
              </a:cxn>
              <a:cxn ang="0">
                <a:pos x="2241" y="0"/>
              </a:cxn>
              <a:cxn ang="0">
                <a:pos x="110" y="2811"/>
              </a:cxn>
              <a:cxn ang="0">
                <a:pos x="110" y="3228"/>
              </a:cxn>
              <a:cxn ang="0">
                <a:pos x="0" y="3631"/>
              </a:cxn>
              <a:cxn ang="0">
                <a:pos x="72" y="3686"/>
              </a:cxn>
              <a:cxn ang="0">
                <a:pos x="441" y="3355"/>
              </a:cxn>
              <a:cxn ang="0">
                <a:pos x="740" y="3228"/>
              </a:cxn>
              <a:cxn ang="0">
                <a:pos x="2903" y="433"/>
              </a:cxn>
              <a:cxn ang="0">
                <a:pos x="2903" y="433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24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324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3245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23245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23245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E5CA33B6-B1B7-43E0-9F9D-257DC177078D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232456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/>
            <a:ahLst/>
            <a:cxnLst>
              <a:cxn ang="0">
                <a:pos x="2293" y="0"/>
              </a:cxn>
              <a:cxn ang="0">
                <a:pos x="130" y="2835"/>
              </a:cxn>
              <a:cxn ang="0">
                <a:pos x="131" y="3201"/>
              </a:cxn>
              <a:cxn ang="0">
                <a:pos x="0" y="3633"/>
              </a:cxn>
              <a:cxn ang="0">
                <a:pos x="50" y="3703"/>
              </a:cxn>
              <a:cxn ang="0">
                <a:pos x="422" y="3352"/>
              </a:cxn>
              <a:cxn ang="0">
                <a:pos x="763" y="3220"/>
              </a:cxn>
              <a:cxn ang="0">
                <a:pos x="2911" y="428"/>
              </a:cxn>
              <a:cxn ang="0">
                <a:pos x="2589" y="96"/>
              </a:cxn>
              <a:cxn ang="0">
                <a:pos x="2293" y="0"/>
              </a:cxn>
              <a:cxn ang="0">
                <a:pos x="2293" y="0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2457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/>
            <a:ahLst/>
            <a:cxnLst>
              <a:cxn ang="0">
                <a:pos x="0" y="2485"/>
              </a:cxn>
              <a:cxn ang="0">
                <a:pos x="432" y="2553"/>
              </a:cxn>
              <a:cxn ang="0">
                <a:pos x="736" y="2777"/>
              </a:cxn>
              <a:cxn ang="0">
                <a:pos x="2561" y="399"/>
              </a:cxn>
              <a:cxn ang="0">
                <a:pos x="2118" y="82"/>
              </a:cxn>
              <a:cxn ang="0">
                <a:pos x="1898" y="0"/>
              </a:cxn>
              <a:cxn ang="0">
                <a:pos x="0" y="2485"/>
              </a:cxn>
              <a:cxn ang="0">
                <a:pos x="0" y="248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232458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232459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/>
              <a:ahLst/>
              <a:cxnLst>
                <a:cxn ang="0">
                  <a:pos x="1587" y="1260"/>
                </a:cxn>
                <a:cxn ang="0">
                  <a:pos x="1420" y="1106"/>
                </a:cxn>
                <a:cxn ang="0">
                  <a:pos x="1331" y="477"/>
                </a:cxn>
                <a:cxn ang="0">
                  <a:pos x="2139" y="330"/>
                </a:cxn>
                <a:cxn ang="0">
                  <a:pos x="2177" y="203"/>
                </a:cxn>
                <a:cxn ang="0">
                  <a:pos x="2099" y="100"/>
                </a:cxn>
                <a:cxn ang="0">
                  <a:pos x="1276" y="211"/>
                </a:cxn>
                <a:cxn ang="0">
                  <a:pos x="1219" y="32"/>
                </a:cxn>
                <a:cxn ang="0">
                  <a:pos x="1085" y="0"/>
                </a:cxn>
                <a:cxn ang="0">
                  <a:pos x="958" y="28"/>
                </a:cxn>
                <a:cxn ang="0">
                  <a:pos x="888" y="106"/>
                </a:cxn>
                <a:cxn ang="0">
                  <a:pos x="937" y="285"/>
                </a:cxn>
                <a:cxn ang="0">
                  <a:pos x="660" y="441"/>
                </a:cxn>
                <a:cxn ang="0">
                  <a:pos x="983" y="473"/>
                </a:cxn>
                <a:cxn ang="0">
                  <a:pos x="1112" y="889"/>
                </a:cxn>
                <a:cxn ang="0">
                  <a:pos x="141" y="469"/>
                </a:cxn>
                <a:cxn ang="0">
                  <a:pos x="46" y="509"/>
                </a:cxn>
                <a:cxn ang="0">
                  <a:pos x="0" y="636"/>
                </a:cxn>
                <a:cxn ang="0">
                  <a:pos x="55" y="779"/>
                </a:cxn>
                <a:cxn ang="0">
                  <a:pos x="1139" y="1288"/>
                </a:cxn>
                <a:cxn ang="0">
                  <a:pos x="1378" y="1256"/>
                </a:cxn>
                <a:cxn ang="0">
                  <a:pos x="1570" y="1298"/>
                </a:cxn>
                <a:cxn ang="0">
                  <a:pos x="1587" y="1260"/>
                </a:cxn>
                <a:cxn ang="0">
                  <a:pos x="1587" y="1260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2460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20" y="0"/>
                </a:cxn>
                <a:cxn ang="0">
                  <a:pos x="143" y="233"/>
                </a:cxn>
                <a:cxn ang="0">
                  <a:pos x="8" y="258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2461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2462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2463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60" y="0"/>
                </a:cxn>
                <a:cxn ang="0">
                  <a:pos x="251" y="36"/>
                </a:cxn>
                <a:cxn ang="0">
                  <a:pos x="272" y="139"/>
                </a:cxn>
                <a:cxn ang="0">
                  <a:pos x="164" y="146"/>
                </a:cxn>
                <a:cxn ang="0">
                  <a:pos x="32" y="241"/>
                </a:cxn>
                <a:cxn ang="0">
                  <a:pos x="0" y="28"/>
                </a:cxn>
                <a:cxn ang="0">
                  <a:pos x="0" y="28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2464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/>
              <a:ahLst/>
              <a:cxnLst>
                <a:cxn ang="0">
                  <a:pos x="152" y="4"/>
                </a:cxn>
                <a:cxn ang="0">
                  <a:pos x="152" y="224"/>
                </a:cxn>
                <a:cxn ang="0">
                  <a:pos x="0" y="8"/>
                </a:cxn>
                <a:cxn ang="0">
                  <a:pos x="72" y="0"/>
                </a:cxn>
                <a:cxn ang="0">
                  <a:pos x="152" y="4"/>
                </a:cxn>
                <a:cxn ang="0">
                  <a:pos x="152" y="4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2465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87" y="0"/>
                </a:cxn>
                <a:cxn ang="0">
                  <a:pos x="232" y="6"/>
                </a:cxn>
                <a:cxn ang="0">
                  <a:pos x="386" y="764"/>
                </a:cxn>
                <a:cxn ang="0">
                  <a:pos x="279" y="720"/>
                </a:cxn>
                <a:cxn ang="0">
                  <a:pos x="152" y="677"/>
                </a:cxn>
                <a:cxn ang="0">
                  <a:pos x="0" y="80"/>
                </a:cxn>
                <a:cxn ang="0">
                  <a:pos x="0" y="80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2466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/>
              <a:ahLst/>
              <a:cxnLst>
                <a:cxn ang="0">
                  <a:pos x="692" y="0"/>
                </a:cxn>
                <a:cxn ang="0">
                  <a:pos x="0" y="106"/>
                </a:cxn>
                <a:cxn ang="0">
                  <a:pos x="28" y="348"/>
                </a:cxn>
                <a:cxn ang="0">
                  <a:pos x="715" y="237"/>
                </a:cxn>
                <a:cxn ang="0">
                  <a:pos x="728" y="43"/>
                </a:cxn>
                <a:cxn ang="0">
                  <a:pos x="692" y="0"/>
                </a:cxn>
                <a:cxn ang="0">
                  <a:pos x="692" y="0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2467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0" y="78"/>
                </a:cxn>
                <a:cxn ang="0">
                  <a:pos x="312" y="135"/>
                </a:cxn>
                <a:cxn ang="0">
                  <a:pos x="272" y="0"/>
                </a:cxn>
                <a:cxn ang="0">
                  <a:pos x="272" y="0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232468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232469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232470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/>
                  <a:ahLst/>
                  <a:cxnLst>
                    <a:cxn ang="0">
                      <a:pos x="0" y="107"/>
                    </a:cxn>
                    <a:cxn ang="0">
                      <a:pos x="114" y="10"/>
                    </a:cxn>
                    <a:cxn ang="0">
                      <a:pos x="213" y="0"/>
                    </a:cxn>
                    <a:cxn ang="0">
                      <a:pos x="292" y="27"/>
                    </a:cxn>
                    <a:cxn ang="0">
                      <a:pos x="313" y="91"/>
                    </a:cxn>
                    <a:cxn ang="0">
                      <a:pos x="167" y="67"/>
                    </a:cxn>
                    <a:cxn ang="0">
                      <a:pos x="74" y="101"/>
                    </a:cxn>
                    <a:cxn ang="0">
                      <a:pos x="13" y="175"/>
                    </a:cxn>
                    <a:cxn ang="0">
                      <a:pos x="0" y="107"/>
                    </a:cxn>
                    <a:cxn ang="0">
                      <a:pos x="0" y="107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2471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/>
                  <a:ahLst/>
                  <a:cxnLst>
                    <a:cxn ang="0">
                      <a:pos x="0" y="40"/>
                    </a:cxn>
                    <a:cxn ang="0">
                      <a:pos x="160" y="266"/>
                    </a:cxn>
                    <a:cxn ang="0">
                      <a:pos x="230" y="251"/>
                    </a:cxn>
                    <a:cxn ang="0">
                      <a:pos x="223" y="17"/>
                    </a:cxn>
                    <a:cxn ang="0">
                      <a:pos x="166" y="0"/>
                    </a:cxn>
                    <a:cxn ang="0">
                      <a:pos x="179" y="197"/>
                    </a:cxn>
                    <a:cxn ang="0">
                      <a:pos x="71" y="4"/>
                    </a:cxn>
                    <a:cxn ang="0">
                      <a:pos x="0" y="40"/>
                    </a:cxn>
                    <a:cxn ang="0">
                      <a:pos x="0" y="40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2472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36" y="93"/>
                    </a:cxn>
                    <a:cxn ang="0">
                      <a:pos x="44" y="154"/>
                    </a:cxn>
                    <a:cxn ang="0">
                      <a:pos x="27" y="234"/>
                    </a:cxn>
                    <a:cxn ang="0">
                      <a:pos x="80" y="220"/>
                    </a:cxn>
                    <a:cxn ang="0">
                      <a:pos x="87" y="116"/>
                    </a:cxn>
                    <a:cxn ang="0">
                      <a:pos x="46" y="0"/>
                    </a:cxn>
                    <a:cxn ang="0">
                      <a:pos x="0" y="19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232473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2474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2475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91" y="25"/>
                  </a:cxn>
                  <a:cxn ang="0">
                    <a:pos x="80" y="192"/>
                  </a:cxn>
                  <a:cxn ang="0">
                    <a:pos x="106" y="327"/>
                  </a:cxn>
                  <a:cxn ang="0">
                    <a:pos x="213" y="451"/>
                  </a:cxn>
                  <a:cxn ang="0">
                    <a:pos x="97" y="478"/>
                  </a:cxn>
                  <a:cxn ang="0">
                    <a:pos x="30" y="344"/>
                  </a:cxn>
                  <a:cxn ang="0">
                    <a:pos x="0" y="57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232476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232477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/>
                  <a:ahLst/>
                  <a:cxnLst>
                    <a:cxn ang="0">
                      <a:pos x="110" y="0"/>
                    </a:cxn>
                    <a:cxn ang="0">
                      <a:pos x="40" y="66"/>
                    </a:cxn>
                    <a:cxn ang="0">
                      <a:pos x="0" y="173"/>
                    </a:cxn>
                    <a:cxn ang="0">
                      <a:pos x="80" y="160"/>
                    </a:cxn>
                    <a:cxn ang="0">
                      <a:pos x="103" y="84"/>
                    </a:cxn>
                    <a:cxn ang="0">
                      <a:pos x="150" y="27"/>
                    </a:cxn>
                    <a:cxn ang="0">
                      <a:pos x="110" y="0"/>
                    </a:cxn>
                    <a:cxn ang="0">
                      <a:pos x="110" y="0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2478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/>
                  <a:ahLst/>
                  <a:cxnLst>
                    <a:cxn ang="0">
                      <a:pos x="156" y="0"/>
                    </a:cxn>
                    <a:cxn ang="0">
                      <a:pos x="63" y="52"/>
                    </a:cxn>
                    <a:cxn ang="0">
                      <a:pos x="0" y="208"/>
                    </a:cxn>
                    <a:cxn ang="0">
                      <a:pos x="67" y="358"/>
                    </a:cxn>
                    <a:cxn ang="0">
                      <a:pos x="1182" y="867"/>
                    </a:cxn>
                    <a:cxn ang="0">
                      <a:pos x="1422" y="835"/>
                    </a:cxn>
                    <a:cxn ang="0">
                      <a:pos x="1616" y="880"/>
                    </a:cxn>
                    <a:cxn ang="0">
                      <a:pos x="1684" y="808"/>
                    </a:cxn>
                    <a:cxn ang="0">
                      <a:pos x="1502" y="664"/>
                    </a:cxn>
                    <a:cxn ang="0">
                      <a:pos x="1428" y="512"/>
                    </a:cxn>
                    <a:cxn ang="0">
                      <a:pos x="1369" y="527"/>
                    </a:cxn>
                    <a:cxn ang="0">
                      <a:pos x="1439" y="664"/>
                    </a:cxn>
                    <a:cxn ang="0">
                      <a:pos x="1578" y="810"/>
                    </a:cxn>
                    <a:cxn ang="0">
                      <a:pos x="1413" y="787"/>
                    </a:cxn>
                    <a:cxn ang="0">
                      <a:pos x="1219" y="814"/>
                    </a:cxn>
                    <a:cxn ang="0">
                      <a:pos x="1255" y="650"/>
                    </a:cxn>
                    <a:cxn ang="0">
                      <a:pos x="1338" y="538"/>
                    </a:cxn>
                    <a:cxn ang="0">
                      <a:pos x="1241" y="552"/>
                    </a:cxn>
                    <a:cxn ang="0">
                      <a:pos x="1165" y="658"/>
                    </a:cxn>
                    <a:cxn ang="0">
                      <a:pos x="1139" y="791"/>
                    </a:cxn>
                    <a:cxn ang="0">
                      <a:pos x="107" y="310"/>
                    </a:cxn>
                    <a:cxn ang="0">
                      <a:pos x="80" y="215"/>
                    </a:cxn>
                    <a:cxn ang="0">
                      <a:pos x="103" y="95"/>
                    </a:cxn>
                    <a:cxn ang="0">
                      <a:pos x="217" y="0"/>
                    </a:cxn>
                    <a:cxn ang="0">
                      <a:pos x="156" y="0"/>
                    </a:cxn>
                    <a:cxn ang="0">
                      <a:pos x="156" y="0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2479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/>
                  <a:ahLst/>
                  <a:cxnLst>
                    <a:cxn ang="0">
                      <a:pos x="116" y="0"/>
                    </a:cxn>
                    <a:cxn ang="0">
                      <a:pos x="19" y="106"/>
                    </a:cxn>
                    <a:cxn ang="0">
                      <a:pos x="0" y="230"/>
                    </a:cxn>
                    <a:cxn ang="0">
                      <a:pos x="33" y="314"/>
                    </a:cxn>
                    <a:cxn ang="0">
                      <a:pos x="94" y="335"/>
                    </a:cxn>
                    <a:cxn ang="0">
                      <a:pos x="76" y="154"/>
                    </a:cxn>
                    <a:cxn ang="0">
                      <a:pos x="160" y="17"/>
                    </a:cxn>
                    <a:cxn ang="0">
                      <a:pos x="116" y="0"/>
                    </a:cxn>
                    <a:cxn ang="0">
                      <a:pos x="116" y="0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2480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/>
                  <a:ahLst/>
                  <a:cxnLst>
                    <a:cxn ang="0">
                      <a:pos x="218" y="896"/>
                    </a:cxn>
                    <a:cxn ang="0">
                      <a:pos x="0" y="124"/>
                    </a:cxn>
                    <a:cxn ang="0">
                      <a:pos x="81" y="38"/>
                    </a:cxn>
                    <a:cxn ang="0">
                      <a:pos x="258" y="0"/>
                    </a:cxn>
                    <a:cxn ang="0">
                      <a:pos x="399" y="57"/>
                    </a:cxn>
                    <a:cxn ang="0">
                      <a:pos x="642" y="1188"/>
                    </a:cxn>
                    <a:cxn ang="0">
                      <a:pos x="555" y="1091"/>
                    </a:cxn>
                    <a:cxn ang="0">
                      <a:pos x="355" y="97"/>
                    </a:cxn>
                    <a:cxn ang="0">
                      <a:pos x="226" y="61"/>
                    </a:cxn>
                    <a:cxn ang="0">
                      <a:pos x="119" y="74"/>
                    </a:cxn>
                    <a:cxn ang="0">
                      <a:pos x="76" y="141"/>
                    </a:cxn>
                    <a:cxn ang="0">
                      <a:pos x="306" y="924"/>
                    </a:cxn>
                    <a:cxn ang="0">
                      <a:pos x="218" y="896"/>
                    </a:cxn>
                    <a:cxn ang="0">
                      <a:pos x="218" y="896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2481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76" y="194"/>
                    </a:cxn>
                    <a:cxn ang="0">
                      <a:pos x="113" y="318"/>
                    </a:cxn>
                    <a:cxn ang="0">
                      <a:pos x="116" y="504"/>
                    </a:cxn>
                    <a:cxn ang="0">
                      <a:pos x="192" y="504"/>
                    </a:cxn>
                    <a:cxn ang="0">
                      <a:pos x="187" y="360"/>
                    </a:cxn>
                    <a:cxn ang="0">
                      <a:pos x="162" y="208"/>
                    </a:cxn>
                    <a:cxn ang="0">
                      <a:pos x="99" y="59"/>
                    </a:cxn>
                    <a:cxn ang="0">
                      <a:pos x="63" y="0"/>
                    </a:cxn>
                    <a:cxn ang="0">
                      <a:pos x="0" y="27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2482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/>
                  <a:ahLst/>
                  <a:cxnLst>
                    <a:cxn ang="0">
                      <a:pos x="297" y="0"/>
                    </a:cxn>
                    <a:cxn ang="0">
                      <a:pos x="257" y="17"/>
                    </a:cxn>
                    <a:cxn ang="0">
                      <a:pos x="253" y="66"/>
                    </a:cxn>
                    <a:cxn ang="0">
                      <a:pos x="0" y="169"/>
                    </a:cxn>
                    <a:cxn ang="0">
                      <a:pos x="0" y="222"/>
                    </a:cxn>
                    <a:cxn ang="0">
                      <a:pos x="284" y="226"/>
                    </a:cxn>
                    <a:cxn ang="0">
                      <a:pos x="320" y="269"/>
                    </a:cxn>
                    <a:cxn ang="0">
                      <a:pos x="390" y="266"/>
                    </a:cxn>
                    <a:cxn ang="0">
                      <a:pos x="383" y="190"/>
                    </a:cxn>
                    <a:cxn ang="0">
                      <a:pos x="116" y="176"/>
                    </a:cxn>
                    <a:cxn ang="0">
                      <a:pos x="333" y="89"/>
                    </a:cxn>
                    <a:cxn ang="0">
                      <a:pos x="297" y="0"/>
                    </a:cxn>
                    <a:cxn ang="0">
                      <a:pos x="297" y="0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2483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/>
                  <a:ahLst/>
                  <a:cxnLst>
                    <a:cxn ang="0">
                      <a:pos x="0" y="131"/>
                    </a:cxn>
                    <a:cxn ang="0">
                      <a:pos x="863" y="0"/>
                    </a:cxn>
                    <a:cxn ang="0">
                      <a:pos x="926" y="78"/>
                    </a:cxn>
                    <a:cxn ang="0">
                      <a:pos x="941" y="181"/>
                    </a:cxn>
                    <a:cxn ang="0">
                      <a:pos x="903" y="282"/>
                    </a:cxn>
                    <a:cxn ang="0">
                      <a:pos x="57" y="424"/>
                    </a:cxn>
                    <a:cxn ang="0">
                      <a:pos x="53" y="384"/>
                    </a:cxn>
                    <a:cxn ang="0">
                      <a:pos x="863" y="242"/>
                    </a:cxn>
                    <a:cxn ang="0">
                      <a:pos x="893" y="145"/>
                    </a:cxn>
                    <a:cxn ang="0">
                      <a:pos x="840" y="57"/>
                    </a:cxn>
                    <a:cxn ang="0">
                      <a:pos x="0" y="185"/>
                    </a:cxn>
                    <a:cxn ang="0">
                      <a:pos x="0" y="131"/>
                    </a:cxn>
                    <a:cxn ang="0">
                      <a:pos x="0" y="131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2484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/>
                  <a:ahLst/>
                  <a:cxnLst>
                    <a:cxn ang="0">
                      <a:pos x="0" y="126"/>
                    </a:cxn>
                    <a:cxn ang="0">
                      <a:pos x="66" y="173"/>
                    </a:cxn>
                    <a:cxn ang="0">
                      <a:pos x="222" y="166"/>
                    </a:cxn>
                    <a:cxn ang="0">
                      <a:pos x="418" y="116"/>
                    </a:cxn>
                    <a:cxn ang="0">
                      <a:pos x="488" y="42"/>
                    </a:cxn>
                    <a:cxn ang="0">
                      <a:pos x="443" y="2"/>
                    </a:cxn>
                    <a:cxn ang="0">
                      <a:pos x="253" y="0"/>
                    </a:cxn>
                    <a:cxn ang="0">
                      <a:pos x="110" y="12"/>
                    </a:cxn>
                    <a:cxn ang="0">
                      <a:pos x="15" y="76"/>
                    </a:cxn>
                    <a:cxn ang="0">
                      <a:pos x="112" y="95"/>
                    </a:cxn>
                    <a:cxn ang="0">
                      <a:pos x="275" y="53"/>
                    </a:cxn>
                    <a:cxn ang="0">
                      <a:pos x="416" y="53"/>
                    </a:cxn>
                    <a:cxn ang="0">
                      <a:pos x="268" y="110"/>
                    </a:cxn>
                    <a:cxn ang="0">
                      <a:pos x="142" y="126"/>
                    </a:cxn>
                    <a:cxn ang="0">
                      <a:pos x="0" y="126"/>
                    </a:cxn>
                    <a:cxn ang="0">
                      <a:pos x="0" y="126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grpSp>
        <p:nvGrpSpPr>
          <p:cNvPr id="232485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232486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2487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32488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232489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232490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/>
                <a:ahLst/>
                <a:cxnLst>
                  <a:cxn ang="0">
                    <a:pos x="123" y="9"/>
                  </a:cxn>
                  <a:cxn ang="0">
                    <a:pos x="131" y="342"/>
                  </a:cxn>
                  <a:cxn ang="0">
                    <a:pos x="0" y="806"/>
                  </a:cxn>
                  <a:cxn ang="0">
                    <a:pos x="79" y="789"/>
                  </a:cxn>
                  <a:cxn ang="0">
                    <a:pos x="218" y="376"/>
                  </a:cxn>
                  <a:cxn ang="0">
                    <a:pos x="245" y="0"/>
                  </a:cxn>
                  <a:cxn ang="0">
                    <a:pos x="123" y="9"/>
                  </a:cxn>
                  <a:cxn ang="0">
                    <a:pos x="123" y="9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232491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232492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98" y="184"/>
                    </a:cxn>
                    <a:cxn ang="0">
                      <a:pos x="500" y="349"/>
                    </a:cxn>
                    <a:cxn ang="0">
                      <a:pos x="604" y="140"/>
                    </a:cxn>
                    <a:cxn ang="0">
                      <a:pos x="359" y="9"/>
                    </a:cxn>
                    <a:cxn ang="0">
                      <a:pos x="464" y="184"/>
                    </a:cxn>
                    <a:cxn ang="0">
                      <a:pos x="131" y="1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2493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48" y="332"/>
                  <a:ext cx="269" cy="438"/>
                </a:xfrm>
                <a:custGeom>
                  <a:avLst/>
                  <a:gdLst/>
                  <a:ahLst/>
                  <a:cxnLst>
                    <a:cxn ang="0">
                      <a:pos x="741" y="129"/>
                    </a:cxn>
                    <a:cxn ang="0">
                      <a:pos x="485" y="352"/>
                    </a:cxn>
                    <a:cxn ang="0">
                      <a:pos x="163" y="762"/>
                    </a:cxn>
                    <a:cxn ang="0">
                      <a:pos x="0" y="1101"/>
                    </a:cxn>
                    <a:cxn ang="0">
                      <a:pos x="59" y="1230"/>
                    </a:cxn>
                    <a:cxn ang="0">
                      <a:pos x="262" y="1201"/>
                    </a:cxn>
                    <a:cxn ang="0">
                      <a:pos x="578" y="914"/>
                    </a:cxn>
                    <a:cxn ang="0">
                      <a:pos x="876" y="534"/>
                    </a:cxn>
                    <a:cxn ang="0">
                      <a:pos x="1034" y="270"/>
                    </a:cxn>
                    <a:cxn ang="0">
                      <a:pos x="1064" y="84"/>
                    </a:cxn>
                    <a:cxn ang="0">
                      <a:pos x="977" y="0"/>
                    </a:cxn>
                    <a:cxn ang="0">
                      <a:pos x="836" y="65"/>
                    </a:cxn>
                    <a:cxn ang="0">
                      <a:pos x="969" y="107"/>
                    </a:cxn>
                    <a:cxn ang="0">
                      <a:pos x="876" y="352"/>
                    </a:cxn>
                    <a:cxn ang="0">
                      <a:pos x="690" y="656"/>
                    </a:cxn>
                    <a:cxn ang="0">
                      <a:pos x="350" y="1008"/>
                    </a:cxn>
                    <a:cxn ang="0">
                      <a:pos x="116" y="1114"/>
                    </a:cxn>
                    <a:cxn ang="0">
                      <a:pos x="135" y="943"/>
                    </a:cxn>
                    <a:cxn ang="0">
                      <a:pos x="437" y="504"/>
                    </a:cxn>
                    <a:cxn ang="0">
                      <a:pos x="831" y="118"/>
                    </a:cxn>
                    <a:cxn ang="0">
                      <a:pos x="741" y="129"/>
                    </a:cxn>
                    <a:cxn ang="0">
                      <a:pos x="741" y="129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2494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58" y="182"/>
                  <a:ext cx="505" cy="898"/>
                </a:xfrm>
                <a:custGeom>
                  <a:avLst/>
                  <a:gdLst/>
                  <a:ahLst/>
                  <a:cxnLst>
                    <a:cxn ang="0">
                      <a:pos x="1941" y="0"/>
                    </a:cxn>
                    <a:cxn ang="0">
                      <a:pos x="0" y="2521"/>
                    </a:cxn>
                    <a:cxn ang="0">
                      <a:pos x="192" y="2450"/>
                    </a:cxn>
                    <a:cxn ang="0">
                      <a:pos x="2002" y="61"/>
                    </a:cxn>
                    <a:cxn ang="0">
                      <a:pos x="1941" y="0"/>
                    </a:cxn>
                    <a:cxn ang="0">
                      <a:pos x="1941" y="0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2495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/>
                  <a:ahLst/>
                  <a:cxnLst>
                    <a:cxn ang="0">
                      <a:pos x="95" y="2844"/>
                    </a:cxn>
                    <a:cxn ang="0">
                      <a:pos x="394" y="2834"/>
                    </a:cxn>
                    <a:cxn ang="0">
                      <a:pos x="821" y="3009"/>
                    </a:cxn>
                    <a:cxn ang="0">
                      <a:pos x="681" y="2817"/>
                    </a:cxn>
                    <a:cxn ang="0">
                      <a:pos x="367" y="2703"/>
                    </a:cxn>
                    <a:cxn ang="0">
                      <a:pos x="637" y="2720"/>
                    </a:cxn>
                    <a:cxn ang="0">
                      <a:pos x="979" y="2870"/>
                    </a:cxn>
                    <a:cxn ang="0">
                      <a:pos x="2859" y="420"/>
                    </a:cxn>
                    <a:cxn ang="0">
                      <a:pos x="2578" y="148"/>
                    </a:cxn>
                    <a:cxn ang="0">
                      <a:pos x="2308" y="0"/>
                    </a:cxn>
                    <a:cxn ang="0">
                      <a:pos x="2692" y="78"/>
                    </a:cxn>
                    <a:cxn ang="0">
                      <a:pos x="3007" y="428"/>
                    </a:cxn>
                    <a:cxn ang="0">
                      <a:pos x="831" y="3273"/>
                    </a:cxn>
                    <a:cxn ang="0">
                      <a:pos x="481" y="3412"/>
                    </a:cxn>
                    <a:cxn ang="0">
                      <a:pos x="105" y="3771"/>
                    </a:cxn>
                    <a:cxn ang="0">
                      <a:pos x="0" y="3667"/>
                    </a:cxn>
                    <a:cxn ang="0">
                      <a:pos x="131" y="3631"/>
                    </a:cxn>
                    <a:cxn ang="0">
                      <a:pos x="376" y="3385"/>
                    </a:cxn>
                    <a:cxn ang="0">
                      <a:pos x="165" y="3273"/>
                    </a:cxn>
                    <a:cxn ang="0">
                      <a:pos x="165" y="3176"/>
                    </a:cxn>
                    <a:cxn ang="0">
                      <a:pos x="411" y="3298"/>
                    </a:cxn>
                    <a:cxn ang="0">
                      <a:pos x="411" y="3186"/>
                    </a:cxn>
                    <a:cxn ang="0">
                      <a:pos x="603" y="3220"/>
                    </a:cxn>
                    <a:cxn ang="0">
                      <a:pos x="428" y="3079"/>
                    </a:cxn>
                    <a:cxn ang="0">
                      <a:pos x="629" y="3062"/>
                    </a:cxn>
                    <a:cxn ang="0">
                      <a:pos x="95" y="2844"/>
                    </a:cxn>
                    <a:cxn ang="0">
                      <a:pos x="95" y="2844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2496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7" y="897"/>
                  <a:ext cx="169" cy="122"/>
                </a:xfrm>
                <a:custGeom>
                  <a:avLst/>
                  <a:gdLst/>
                  <a:ahLst/>
                  <a:cxnLst>
                    <a:cxn ang="0">
                      <a:pos x="0" y="80"/>
                    </a:cxn>
                    <a:cxn ang="0">
                      <a:pos x="255" y="106"/>
                    </a:cxn>
                    <a:cxn ang="0">
                      <a:pos x="639" y="342"/>
                    </a:cxn>
                    <a:cxn ang="0">
                      <a:pos x="673" y="289"/>
                    </a:cxn>
                    <a:cxn ang="0">
                      <a:pos x="447" y="114"/>
                    </a:cxn>
                    <a:cxn ang="0">
                      <a:pos x="26" y="0"/>
                    </a:cxn>
                    <a:cxn ang="0">
                      <a:pos x="0" y="80"/>
                    </a:cxn>
                    <a:cxn ang="0">
                      <a:pos x="0" y="80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2497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6"/>
                  <a:ext cx="181" cy="144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40" y="148"/>
                    </a:cxn>
                    <a:cxn ang="0">
                      <a:pos x="638" y="403"/>
                    </a:cxn>
                    <a:cxn ang="0">
                      <a:pos x="716" y="296"/>
                    </a:cxn>
                    <a:cxn ang="0">
                      <a:pos x="420" y="114"/>
                    </a:cxn>
                    <a:cxn ang="0">
                      <a:pos x="70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2498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16" y="139"/>
                    </a:cxn>
                    <a:cxn ang="0">
                      <a:pos x="649" y="411"/>
                    </a:cxn>
                    <a:cxn ang="0">
                      <a:pos x="717" y="314"/>
                    </a:cxn>
                    <a:cxn ang="0">
                      <a:pos x="394" y="87"/>
                    </a:cxn>
                    <a:cxn ang="0">
                      <a:pos x="54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2499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8" y="142"/>
                  <a:ext cx="179" cy="138"/>
                </a:xfrm>
                <a:custGeom>
                  <a:avLst/>
                  <a:gdLst/>
                  <a:ahLst/>
                  <a:cxnLst>
                    <a:cxn ang="0">
                      <a:pos x="0" y="88"/>
                    </a:cxn>
                    <a:cxn ang="0">
                      <a:pos x="272" y="131"/>
                    </a:cxn>
                    <a:cxn ang="0">
                      <a:pos x="665" y="386"/>
                    </a:cxn>
                    <a:cxn ang="0">
                      <a:pos x="709" y="308"/>
                    </a:cxn>
                    <a:cxn ang="0">
                      <a:pos x="306" y="53"/>
                    </a:cxn>
                    <a:cxn ang="0">
                      <a:pos x="43" y="0"/>
                    </a:cxn>
                    <a:cxn ang="0">
                      <a:pos x="0" y="88"/>
                    </a:cxn>
                    <a:cxn ang="0">
                      <a:pos x="0" y="88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sp>
          <p:nvSpPr>
            <p:cNvPr id="232500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5394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315395" name="Rectangle 3"/>
            <p:cNvSpPr>
              <a:spLocks noChangeArrowheads="1"/>
            </p:cNvSpPr>
            <p:nvPr userDrawn="1"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15396" name="Oval 4"/>
            <p:cNvSpPr>
              <a:spLocks noChangeArrowheads="1"/>
            </p:cNvSpPr>
            <p:nvPr userDrawn="1"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15397" name="Rectangle 5"/>
            <p:cNvSpPr>
              <a:spLocks noChangeArrowheads="1"/>
            </p:cNvSpPr>
            <p:nvPr userDrawn="1"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15398" name="Freeform 6"/>
            <p:cNvSpPr>
              <a:spLocks noEditPoints="1"/>
            </p:cNvSpPr>
            <p:nvPr userDrawn="1"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5399" name="Rectangle 7"/>
            <p:cNvSpPr>
              <a:spLocks noChangeArrowheads="1"/>
            </p:cNvSpPr>
            <p:nvPr userDrawn="1"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15400" name="Rectangle 8"/>
            <p:cNvSpPr>
              <a:spLocks noChangeArrowheads="1"/>
            </p:cNvSpPr>
            <p:nvPr userDrawn="1"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15401" name="Rectangle 9"/>
            <p:cNvSpPr>
              <a:spLocks noChangeArrowheads="1"/>
            </p:cNvSpPr>
            <p:nvPr userDrawn="1"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15402" name="Rectangle 10"/>
            <p:cNvSpPr>
              <a:spLocks noChangeArrowheads="1"/>
            </p:cNvSpPr>
            <p:nvPr userDrawn="1"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15403" name="Rectangle 11"/>
            <p:cNvSpPr>
              <a:spLocks noChangeArrowheads="1"/>
            </p:cNvSpPr>
            <p:nvPr userDrawn="1"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15404" name="Freeform 12"/>
            <p:cNvSpPr>
              <a:spLocks/>
            </p:cNvSpPr>
            <p:nvPr userDrawn="1"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5405" name="Freeform 13"/>
            <p:cNvSpPr>
              <a:spLocks/>
            </p:cNvSpPr>
            <p:nvPr userDrawn="1"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5406" name="Freeform 14"/>
            <p:cNvSpPr>
              <a:spLocks/>
            </p:cNvSpPr>
            <p:nvPr userDrawn="1"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5407" name="Freeform 15"/>
            <p:cNvSpPr>
              <a:spLocks/>
            </p:cNvSpPr>
            <p:nvPr userDrawn="1"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5408" name="Freeform 16"/>
            <p:cNvSpPr>
              <a:spLocks/>
            </p:cNvSpPr>
            <p:nvPr userDrawn="1"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5409" name="Freeform 17"/>
            <p:cNvSpPr>
              <a:spLocks noEditPoints="1"/>
            </p:cNvSpPr>
            <p:nvPr userDrawn="1"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5410" name="Freeform 18"/>
            <p:cNvSpPr>
              <a:spLocks noEditPoints="1"/>
            </p:cNvSpPr>
            <p:nvPr userDrawn="1"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5411" name="Freeform 19"/>
            <p:cNvSpPr>
              <a:spLocks/>
            </p:cNvSpPr>
            <p:nvPr userDrawn="1"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5412" name="Freeform 20"/>
            <p:cNvSpPr>
              <a:spLocks noEditPoints="1"/>
            </p:cNvSpPr>
            <p:nvPr userDrawn="1"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5413" name="Freeform 21"/>
            <p:cNvSpPr>
              <a:spLocks noEditPoints="1"/>
            </p:cNvSpPr>
            <p:nvPr userDrawn="1"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5414" name="Freeform 22"/>
            <p:cNvSpPr>
              <a:spLocks noEditPoints="1"/>
            </p:cNvSpPr>
            <p:nvPr userDrawn="1"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5415" name="Freeform 23"/>
            <p:cNvSpPr>
              <a:spLocks/>
            </p:cNvSpPr>
            <p:nvPr userDrawn="1"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5416" name="Freeform 24"/>
            <p:cNvSpPr>
              <a:spLocks noEditPoints="1"/>
            </p:cNvSpPr>
            <p:nvPr userDrawn="1"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5417" name="Freeform 25"/>
            <p:cNvSpPr>
              <a:spLocks noEditPoints="1"/>
            </p:cNvSpPr>
            <p:nvPr userDrawn="1"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5418" name="Freeform 26"/>
            <p:cNvSpPr>
              <a:spLocks noEditPoints="1"/>
            </p:cNvSpPr>
            <p:nvPr userDrawn="1"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5419" name="Oval 27"/>
            <p:cNvSpPr>
              <a:spLocks noChangeArrowheads="1"/>
            </p:cNvSpPr>
            <p:nvPr userDrawn="1"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15420" name="Oval 28"/>
            <p:cNvSpPr>
              <a:spLocks noChangeArrowheads="1"/>
            </p:cNvSpPr>
            <p:nvPr userDrawn="1"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15421" name="Oval 29"/>
            <p:cNvSpPr>
              <a:spLocks noChangeArrowheads="1"/>
            </p:cNvSpPr>
            <p:nvPr userDrawn="1"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15422" name="Freeform 30"/>
            <p:cNvSpPr>
              <a:spLocks noEditPoints="1"/>
            </p:cNvSpPr>
            <p:nvPr userDrawn="1"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5423" name="Freeform 31"/>
            <p:cNvSpPr>
              <a:spLocks noEditPoints="1"/>
            </p:cNvSpPr>
            <p:nvPr userDrawn="1"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5424" name="Rectangle 32"/>
            <p:cNvSpPr>
              <a:spLocks noChangeArrowheads="1"/>
            </p:cNvSpPr>
            <p:nvPr userDrawn="1"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15425" name="Rectangle 33"/>
            <p:cNvSpPr>
              <a:spLocks noChangeArrowheads="1"/>
            </p:cNvSpPr>
            <p:nvPr userDrawn="1"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15426" name="AutoShape 34"/>
            <p:cNvSpPr>
              <a:spLocks noChangeArrowheads="1"/>
            </p:cNvSpPr>
            <p:nvPr userDrawn="1"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15427" name="Freeform 35"/>
            <p:cNvSpPr>
              <a:spLocks/>
            </p:cNvSpPr>
            <p:nvPr userDrawn="1"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5428" name="Freeform 36"/>
            <p:cNvSpPr>
              <a:spLocks/>
            </p:cNvSpPr>
            <p:nvPr userDrawn="1"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15429" name="Rectangle 3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15430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15431" name="Rectangle 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315432" name="Rectangle 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7856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endParaRPr lang="ru-RU"/>
          </a:p>
        </p:txBody>
      </p:sp>
      <p:sp>
        <p:nvSpPr>
          <p:cNvPr id="315433" name="Rectangle 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BC7C08C-2776-40CD-A7E4-5AC289FB9877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41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97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38297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</a:defRPr>
            </a:lvl1pPr>
          </a:lstStyle>
          <a:p>
            <a:fld id="{84CFD417-933A-47FC-BF29-0C6302AFDD4B}" type="slidenum">
              <a:rPr lang="ru-RU"/>
              <a:pPr/>
              <a:t>‹#›</a:t>
            </a:fld>
            <a:endParaRPr lang="ru-RU"/>
          </a:p>
        </p:txBody>
      </p:sp>
      <p:grpSp>
        <p:nvGrpSpPr>
          <p:cNvPr id="382980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382981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382982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382983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chemeClr val="hlink"/>
                </a:solidFill>
                <a:latin typeface="Arial" charset="0"/>
              </a:endParaRPr>
            </a:p>
          </p:txBody>
        </p:sp>
        <p:sp>
          <p:nvSpPr>
            <p:cNvPr id="382984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chemeClr val="hlink"/>
                </a:solidFill>
                <a:latin typeface="Arial" charset="0"/>
              </a:endParaRPr>
            </a:p>
          </p:txBody>
        </p:sp>
        <p:sp>
          <p:nvSpPr>
            <p:cNvPr id="382985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chemeClr val="accent2"/>
                </a:solidFill>
                <a:latin typeface="Arial" charset="0"/>
              </a:endParaRPr>
            </a:p>
          </p:txBody>
        </p:sp>
        <p:sp>
          <p:nvSpPr>
            <p:cNvPr id="382986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chemeClr val="hlink"/>
                </a:solidFill>
                <a:latin typeface="Arial" charset="0"/>
              </a:endParaRPr>
            </a:p>
          </p:txBody>
        </p:sp>
        <p:sp>
          <p:nvSpPr>
            <p:cNvPr id="382987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382988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chemeClr val="accent2"/>
                </a:solidFill>
                <a:latin typeface="Arial" charset="0"/>
              </a:endParaRPr>
            </a:p>
          </p:txBody>
        </p:sp>
        <p:sp>
          <p:nvSpPr>
            <p:cNvPr id="382989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chemeClr val="accent2"/>
                </a:solidFill>
                <a:latin typeface="Arial" charset="0"/>
              </a:endParaRPr>
            </a:p>
          </p:txBody>
        </p:sp>
      </p:grpSp>
      <p:sp>
        <p:nvSpPr>
          <p:cNvPr id="382990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8299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8299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6818" name="Group 2"/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546819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grpSp>
          <p:nvGrpSpPr>
            <p:cNvPr id="546820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546821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546822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546823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46824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46825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51575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546826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546827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+mn-lt"/>
              </a:defRPr>
            </a:lvl1pPr>
          </a:lstStyle>
          <a:p>
            <a:fld id="{DC0E24AA-642F-4E5E-AB86-3938E3ECC55F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46828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  <p:sldLayoutId id="2147483809" r:id="rId12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3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otdih.nakubani.ru/guide/territory/categoryinfo/?cityid=175&amp;more=1" TargetMode="External"/><Relationship Id="rId13" Type="http://schemas.openxmlformats.org/officeDocument/2006/relationships/hyperlink" Target="http://otdih.nakubani.ru/photoview/?mediaid=2603&amp;libid=dataset&amp;typeid=SetCombination_Default&amp;itemid=541" TargetMode="External"/><Relationship Id="rId3" Type="http://schemas.openxmlformats.org/officeDocument/2006/relationships/hyperlink" Target="http://otdih.nakubani.ru/guide/nature/items/?categoryid=2938" TargetMode="External"/><Relationship Id="rId7" Type="http://schemas.openxmlformats.org/officeDocument/2006/relationships/hyperlink" Target="http://otdih.nakubani.ru/guide/territory/categoryinfo/?cityid=912&amp;more=1" TargetMode="External"/><Relationship Id="rId12" Type="http://schemas.openxmlformats.org/officeDocument/2006/relationships/image" Target="../media/image12.jpeg"/><Relationship Id="rId2" Type="http://schemas.openxmlformats.org/officeDocument/2006/relationships/hyperlink" Target="http://otdih.nakubani.ru/guide/nature/items/?categoryid=2915" TargetMode="External"/><Relationship Id="rId16" Type="http://schemas.openxmlformats.org/officeDocument/2006/relationships/image" Target="../media/image14.jpeg"/><Relationship Id="rId1" Type="http://schemas.openxmlformats.org/officeDocument/2006/relationships/slideLayout" Target="../slideLayouts/slideLayout18.xml"/><Relationship Id="rId6" Type="http://schemas.openxmlformats.org/officeDocument/2006/relationships/hyperlink" Target="http://otdih.nakubani.ru/guide/territory/categoryinfo/items/?cityid=90&amp;more=1" TargetMode="External"/><Relationship Id="rId11" Type="http://schemas.openxmlformats.org/officeDocument/2006/relationships/hyperlink" Target="http://otdih.nakubani.ru/photoview/?mediaid=2602&amp;libid=dataset&amp;typeid=SetCombination_Default&amp;itemid=541" TargetMode="External"/><Relationship Id="rId5" Type="http://schemas.openxmlformats.org/officeDocument/2006/relationships/hyperlink" Target="http://otdih.nakubani.ru/guide/nature/items/show/?itemid=3406" TargetMode="External"/><Relationship Id="rId15" Type="http://schemas.openxmlformats.org/officeDocument/2006/relationships/hyperlink" Target="http://otdih.nakubani.ru/photoview/?mediaid=2601&amp;libid=dataset&amp;typeid=SetCombination_Default&amp;itemid=541" TargetMode="External"/><Relationship Id="rId10" Type="http://schemas.openxmlformats.org/officeDocument/2006/relationships/image" Target="../media/image11.jpeg"/><Relationship Id="rId4" Type="http://schemas.openxmlformats.org/officeDocument/2006/relationships/hyperlink" Target="http://otdih.nakubani.ru/guide/nature/items/show/?itemid=3405" TargetMode="External"/><Relationship Id="rId9" Type="http://schemas.openxmlformats.org/officeDocument/2006/relationships/hyperlink" Target="http://otdih.nakubani.ru/photoview/?mediaid=2605&amp;libid=dataset&amp;typeid=SetCombination_Default&amp;itemid=541" TargetMode="External"/><Relationship Id="rId1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http://www.greenpeace.org/raw/image_full/russia/ru/photosvideos/photos/1531150.jpg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1.xml"/><Relationship Id="rId5" Type="http://schemas.openxmlformats.org/officeDocument/2006/relationships/image" Target="http://www.greenpeace.org/raw/image_full/russia/ru/photosvideos/photos/15-2.jpg" TargetMode="Externa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http://www.greenpeace.org/raw/image_full/russia/ru/photosvideos/photos/1531167.jpg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5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8.xml"/><Relationship Id="rId6" Type="http://schemas.openxmlformats.org/officeDocument/2006/relationships/image" Target="http://www.greenpeace.org/raw/image_full/russia/ru/photosvideos/photos/11-2010.jpg" TargetMode="External"/><Relationship Id="rId5" Type="http://schemas.openxmlformats.org/officeDocument/2006/relationships/image" Target="../media/image24.jpeg"/><Relationship Id="rId4" Type="http://schemas.openxmlformats.org/officeDocument/2006/relationships/image" Target="http://www.greenpeace.org/raw/image_full/russia/ru/photosvideos/photos/1531164.jpg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http://www.greenpeace.org/raw/image_full/russia/ru/photosvideos/photos/1549945.jpg" TargetMode="External"/><Relationship Id="rId7" Type="http://schemas.openxmlformats.org/officeDocument/2006/relationships/image" Target="http://www.greenpeace.org/raw/image_full/russia/ru/photosvideos/photos/12-2010.jpg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8.jpeg"/><Relationship Id="rId5" Type="http://schemas.openxmlformats.org/officeDocument/2006/relationships/image" Target="http://www.greenpeace.org/raw/image_full/russia/ru/photosvideos/photos/1565795.jpg" TargetMode="External"/><Relationship Id="rId4" Type="http://schemas.openxmlformats.org/officeDocument/2006/relationships/image" Target="../media/image27.jpeg"/><Relationship Id="rId9" Type="http://schemas.openxmlformats.org/officeDocument/2006/relationships/image" Target="http://www.greenpeace.org/raw/image_full/russia/ru/photosvideos/photos/100.jpg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35.jpeg"/><Relationship Id="rId4" Type="http://schemas.openxmlformats.org/officeDocument/2006/relationships/hyperlink" Target="http://www.govorukhin.ru/foto.217.htm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terfax.ru/" TargetMode="External"/><Relationship Id="rId2" Type="http://schemas.openxmlformats.org/officeDocument/2006/relationships/hyperlink" Target="http://www.greenpeace.org/russia/ru" TargetMode="External"/><Relationship Id="rId1" Type="http://schemas.openxmlformats.org/officeDocument/2006/relationships/slideLayout" Target="../slideLayouts/slideLayout5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otdih.nakubani.ru/guide/nature/items/show/?itemid=3429" TargetMode="External"/><Relationship Id="rId2" Type="http://schemas.openxmlformats.org/officeDocument/2006/relationships/hyperlink" Target="http://otdih.nakubani.ru/guide/territory/categoryinfo/items/?cityid=90&amp;more=1" TargetMode="Externa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.jpeg"/><Relationship Id="rId4" Type="http://schemas.openxmlformats.org/officeDocument/2006/relationships/hyperlink" Target="http://otdih.nakubani.ru/guide/nature/items/show/?itemid=2920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685800"/>
            <a:ext cx="4876800" cy="1600200"/>
          </a:xfrm>
        </p:spPr>
        <p:txBody>
          <a:bodyPr/>
          <a:lstStyle/>
          <a:p>
            <a:r>
              <a:rPr lang="ru-RU" sz="2800" i="1"/>
              <a:t/>
            </a:r>
            <a:br>
              <a:rPr lang="ru-RU" sz="2800" i="1"/>
            </a:br>
            <a:r>
              <a:rPr lang="ru-RU" sz="2800" i="1"/>
              <a:t/>
            </a:r>
            <a:br>
              <a:rPr lang="ru-RU" sz="2800" i="1"/>
            </a:br>
            <a:r>
              <a:rPr lang="ru-RU" sz="2800" i="1"/>
              <a:t/>
            </a:r>
            <a:br>
              <a:rPr lang="ru-RU" sz="2800" i="1"/>
            </a:br>
            <a:r>
              <a:rPr lang="ru-RU" sz="2800" i="1"/>
              <a:t/>
            </a:r>
            <a:br>
              <a:rPr lang="ru-RU" sz="2800" i="1"/>
            </a:br>
            <a:r>
              <a:rPr lang="ru-RU" sz="2800" i="1"/>
              <a:t/>
            </a:r>
            <a:br>
              <a:rPr lang="ru-RU" sz="2800" i="1"/>
            </a:br>
            <a:r>
              <a:rPr lang="ru-RU" sz="2800" i="1"/>
              <a:t/>
            </a:r>
            <a:br>
              <a:rPr lang="ru-RU" sz="2800" i="1"/>
            </a:br>
            <a:r>
              <a:rPr lang="ru-RU" sz="2800" i="1"/>
              <a:t>Тема урока: Экологическая катастрофа в Керченском проливе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1676400"/>
            <a:ext cx="8686800" cy="4876800"/>
          </a:xfrm>
        </p:spPr>
        <p:txBody>
          <a:bodyPr/>
          <a:lstStyle/>
          <a:p>
            <a:pPr algn="l">
              <a:lnSpc>
                <a:spcPct val="30000"/>
              </a:lnSpc>
            </a:pPr>
            <a:endParaRPr lang="ru-RU" sz="900" b="1" i="1"/>
          </a:p>
          <a:p>
            <a:pPr algn="l">
              <a:lnSpc>
                <a:spcPct val="30000"/>
              </a:lnSpc>
            </a:pPr>
            <a:endParaRPr lang="ru-RU" sz="900" b="1" i="1"/>
          </a:p>
          <a:p>
            <a:pPr algn="l">
              <a:lnSpc>
                <a:spcPct val="30000"/>
              </a:lnSpc>
            </a:pPr>
            <a:endParaRPr lang="ru-RU" sz="900" b="1" i="1"/>
          </a:p>
          <a:p>
            <a:pPr algn="l">
              <a:lnSpc>
                <a:spcPct val="30000"/>
              </a:lnSpc>
            </a:pPr>
            <a:endParaRPr lang="ru-RU" sz="900" b="1" i="1"/>
          </a:p>
          <a:p>
            <a:pPr algn="l">
              <a:lnSpc>
                <a:spcPct val="30000"/>
              </a:lnSpc>
            </a:pPr>
            <a:endParaRPr lang="ru-RU" sz="900" b="1" i="1"/>
          </a:p>
          <a:p>
            <a:pPr algn="l">
              <a:lnSpc>
                <a:spcPct val="30000"/>
              </a:lnSpc>
            </a:pPr>
            <a:endParaRPr lang="ru-RU" sz="900" b="1" i="1"/>
          </a:p>
          <a:p>
            <a:pPr algn="l">
              <a:lnSpc>
                <a:spcPct val="30000"/>
              </a:lnSpc>
            </a:pPr>
            <a:endParaRPr lang="ru-RU" sz="900" b="1" i="1"/>
          </a:p>
          <a:p>
            <a:pPr algn="l">
              <a:lnSpc>
                <a:spcPct val="30000"/>
              </a:lnSpc>
            </a:pPr>
            <a:endParaRPr lang="ru-RU" sz="900" b="1" i="1"/>
          </a:p>
          <a:p>
            <a:pPr algn="l">
              <a:lnSpc>
                <a:spcPct val="30000"/>
              </a:lnSpc>
            </a:pPr>
            <a:endParaRPr lang="ru-RU" sz="900" b="1" i="1"/>
          </a:p>
          <a:p>
            <a:pPr algn="l">
              <a:lnSpc>
                <a:spcPct val="30000"/>
              </a:lnSpc>
            </a:pPr>
            <a:endParaRPr lang="ru-RU" sz="900" b="1" i="1"/>
          </a:p>
          <a:p>
            <a:pPr algn="l">
              <a:lnSpc>
                <a:spcPct val="30000"/>
              </a:lnSpc>
            </a:pPr>
            <a:endParaRPr lang="ru-RU" sz="900" b="1" i="1"/>
          </a:p>
          <a:p>
            <a:pPr algn="l">
              <a:lnSpc>
                <a:spcPct val="30000"/>
              </a:lnSpc>
            </a:pPr>
            <a:endParaRPr lang="ru-RU" sz="900" b="1" i="1"/>
          </a:p>
          <a:p>
            <a:pPr algn="l">
              <a:lnSpc>
                <a:spcPct val="30000"/>
              </a:lnSpc>
            </a:pPr>
            <a:endParaRPr lang="ru-RU" sz="900" b="1" i="1"/>
          </a:p>
          <a:p>
            <a:pPr algn="l">
              <a:lnSpc>
                <a:spcPct val="30000"/>
              </a:lnSpc>
            </a:pPr>
            <a:endParaRPr lang="ru-RU" sz="900" b="1" i="1"/>
          </a:p>
          <a:p>
            <a:pPr algn="l">
              <a:lnSpc>
                <a:spcPct val="30000"/>
              </a:lnSpc>
            </a:pPr>
            <a:endParaRPr lang="ru-RU" sz="900" b="1" i="1"/>
          </a:p>
          <a:p>
            <a:pPr algn="l">
              <a:lnSpc>
                <a:spcPct val="30000"/>
              </a:lnSpc>
            </a:pPr>
            <a:endParaRPr lang="ru-RU" sz="900" b="1" i="1"/>
          </a:p>
          <a:p>
            <a:pPr algn="l">
              <a:lnSpc>
                <a:spcPct val="30000"/>
              </a:lnSpc>
            </a:pPr>
            <a:endParaRPr lang="ru-RU" sz="900" b="1" i="1"/>
          </a:p>
          <a:p>
            <a:pPr algn="l">
              <a:lnSpc>
                <a:spcPct val="30000"/>
              </a:lnSpc>
            </a:pPr>
            <a:endParaRPr lang="ru-RU" sz="900" b="1" i="1"/>
          </a:p>
          <a:p>
            <a:pPr algn="l">
              <a:lnSpc>
                <a:spcPct val="30000"/>
              </a:lnSpc>
            </a:pPr>
            <a:endParaRPr lang="ru-RU" sz="900" b="1" i="1"/>
          </a:p>
          <a:p>
            <a:pPr algn="l">
              <a:lnSpc>
                <a:spcPct val="30000"/>
              </a:lnSpc>
            </a:pPr>
            <a:endParaRPr lang="ru-RU" sz="900" b="1" i="1"/>
          </a:p>
          <a:p>
            <a:pPr algn="l">
              <a:lnSpc>
                <a:spcPct val="30000"/>
              </a:lnSpc>
            </a:pPr>
            <a:endParaRPr lang="ru-RU" sz="900" b="1" i="1"/>
          </a:p>
          <a:p>
            <a:pPr algn="l">
              <a:lnSpc>
                <a:spcPct val="30000"/>
              </a:lnSpc>
            </a:pPr>
            <a:endParaRPr lang="ru-RU" sz="900" b="1" i="1"/>
          </a:p>
          <a:p>
            <a:pPr algn="l">
              <a:lnSpc>
                <a:spcPct val="30000"/>
              </a:lnSpc>
            </a:pPr>
            <a:endParaRPr lang="ru-RU" sz="900" b="1" i="1"/>
          </a:p>
          <a:p>
            <a:pPr algn="l">
              <a:lnSpc>
                <a:spcPct val="30000"/>
              </a:lnSpc>
            </a:pPr>
            <a:endParaRPr lang="ru-RU" sz="900" b="1" i="1"/>
          </a:p>
          <a:p>
            <a:pPr algn="l">
              <a:lnSpc>
                <a:spcPct val="30000"/>
              </a:lnSpc>
            </a:pPr>
            <a:endParaRPr lang="ru-RU" sz="900" b="1" i="1"/>
          </a:p>
          <a:p>
            <a:pPr algn="l">
              <a:lnSpc>
                <a:spcPct val="30000"/>
              </a:lnSpc>
            </a:pPr>
            <a:endParaRPr lang="ru-RU" sz="900" b="1" i="1"/>
          </a:p>
          <a:p>
            <a:pPr algn="l">
              <a:lnSpc>
                <a:spcPct val="30000"/>
              </a:lnSpc>
            </a:pPr>
            <a:r>
              <a:rPr lang="ru-RU" sz="1400" b="1" i="1"/>
              <a:t>Единство человека и природы,  их обоюдная уязвимость</a:t>
            </a:r>
            <a:r>
              <a:rPr lang="ru-RU" sz="2800"/>
              <a:t> </a:t>
            </a:r>
          </a:p>
          <a:p>
            <a:pPr algn="l">
              <a:lnSpc>
                <a:spcPct val="30000"/>
              </a:lnSpc>
            </a:pPr>
            <a:endParaRPr lang="ru-RU" sz="2800"/>
          </a:p>
          <a:p>
            <a:pPr algn="l">
              <a:lnSpc>
                <a:spcPct val="30000"/>
              </a:lnSpc>
            </a:pPr>
            <a:endParaRPr lang="ru-RU" sz="2800"/>
          </a:p>
          <a:p>
            <a:pPr algn="l">
              <a:lnSpc>
                <a:spcPct val="80000"/>
              </a:lnSpc>
            </a:pPr>
            <a:r>
              <a:rPr lang="ru-RU" sz="2400"/>
              <a:t>              Физика              7 класс</a:t>
            </a:r>
          </a:p>
          <a:p>
            <a:pPr algn="l">
              <a:lnSpc>
                <a:spcPct val="80000"/>
              </a:lnSpc>
            </a:pPr>
            <a:endParaRPr lang="ru-RU" sz="2400"/>
          </a:p>
          <a:p>
            <a:pPr>
              <a:lnSpc>
                <a:spcPct val="80000"/>
              </a:lnSpc>
            </a:pPr>
            <a:r>
              <a:rPr lang="ru-RU" sz="1200" b="1">
                <a:effectLst/>
              </a:rPr>
              <a:t>Муниципальное бюджетное общеобразовательное</a:t>
            </a:r>
            <a:endParaRPr lang="ru-RU" sz="1200">
              <a:effectLst/>
            </a:endParaRPr>
          </a:p>
          <a:p>
            <a:pPr>
              <a:lnSpc>
                <a:spcPct val="80000"/>
              </a:lnSpc>
            </a:pPr>
            <a:r>
              <a:rPr lang="ru-RU" sz="1200" b="1">
                <a:effectLst/>
              </a:rPr>
              <a:t>учреждение средняя общеобразовательная школа № 6</a:t>
            </a:r>
            <a:endParaRPr lang="ru-RU" sz="1200">
              <a:effectLst/>
            </a:endParaRPr>
          </a:p>
          <a:p>
            <a:pPr>
              <a:lnSpc>
                <a:spcPct val="80000"/>
              </a:lnSpc>
            </a:pPr>
            <a:r>
              <a:rPr lang="ru-RU" sz="1200" b="1">
                <a:effectLst/>
              </a:rPr>
              <a:t>с. Вольного муниципального образования Успенский район</a:t>
            </a:r>
          </a:p>
          <a:p>
            <a:pPr>
              <a:lnSpc>
                <a:spcPct val="80000"/>
              </a:lnSpc>
            </a:pPr>
            <a:endParaRPr lang="ru-RU" sz="2400"/>
          </a:p>
          <a:p>
            <a:pPr>
              <a:lnSpc>
                <a:spcPct val="80000"/>
              </a:lnSpc>
            </a:pPr>
            <a:r>
              <a:rPr lang="ru-RU" sz="1200" b="1">
                <a:effectLst/>
              </a:rPr>
              <a:t>Автор:  Айнетдинов Ильгам Рафикович,</a:t>
            </a:r>
            <a:r>
              <a:rPr lang="ru-RU" sz="1200">
                <a:effectLst/>
              </a:rPr>
              <a:t>  </a:t>
            </a:r>
            <a:r>
              <a:rPr lang="ru-RU" sz="1200" b="1">
                <a:effectLst/>
              </a:rPr>
              <a:t>учитель физики </a:t>
            </a:r>
            <a:endParaRPr lang="ru-RU" sz="1200">
              <a:effectLst/>
            </a:endParaRPr>
          </a:p>
          <a:p>
            <a:pPr>
              <a:lnSpc>
                <a:spcPct val="80000"/>
              </a:lnSpc>
            </a:pPr>
            <a:endParaRPr lang="ru-RU" sz="1200">
              <a:effectLst/>
            </a:endParaRPr>
          </a:p>
          <a:p>
            <a:pPr>
              <a:lnSpc>
                <a:spcPct val="80000"/>
              </a:lnSpc>
            </a:pPr>
            <a:endParaRPr lang="ru-RU" sz="1200">
              <a:effectLst/>
            </a:endParaRPr>
          </a:p>
          <a:p>
            <a:pPr>
              <a:lnSpc>
                <a:spcPct val="80000"/>
              </a:lnSpc>
            </a:pPr>
            <a:endParaRPr lang="ru-RU" sz="2800"/>
          </a:p>
        </p:txBody>
      </p:sp>
      <p:pic>
        <p:nvPicPr>
          <p:cNvPr id="4101" name="Picture 5" descr="ekran_pic3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72200" y="533400"/>
            <a:ext cx="27432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0" y="6627168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/>
              <a:t>Всероссийский фестиваль передового педагогического </a:t>
            </a:r>
            <a:r>
              <a:rPr lang="ru-RU" sz="900" dirty="0" smtClean="0"/>
              <a:t>опыта</a:t>
            </a:r>
            <a:r>
              <a:rPr lang="en-US" sz="900" dirty="0" smtClean="0"/>
              <a:t> </a:t>
            </a:r>
            <a:r>
              <a:rPr lang="ru-RU" sz="900" dirty="0" smtClean="0"/>
              <a:t>"</a:t>
            </a:r>
            <a:r>
              <a:rPr lang="ru-RU" sz="900" dirty="0"/>
              <a:t>Современные методы и приемы </a:t>
            </a:r>
            <a:r>
              <a:rPr lang="ru-RU" sz="900" dirty="0" smtClean="0"/>
              <a:t>обучения“</a:t>
            </a:r>
            <a:r>
              <a:rPr lang="en-US" sz="900" dirty="0" smtClean="0"/>
              <a:t> </a:t>
            </a:r>
            <a:r>
              <a:rPr lang="ru-RU" sz="900" dirty="0" smtClean="0"/>
              <a:t>Электронное </a:t>
            </a:r>
            <a:r>
              <a:rPr lang="ru-RU" sz="900" dirty="0"/>
              <a:t>периодическое издание </a:t>
            </a:r>
            <a:r>
              <a:rPr lang="ru-RU" sz="900" dirty="0" smtClean="0"/>
              <a:t>НАУКОГРАД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40" name="Rectangle 4"/>
          <p:cNvSpPr>
            <a:spLocks noChangeArrowheads="1"/>
          </p:cNvSpPr>
          <p:nvPr/>
        </p:nvSpPr>
        <p:spPr bwMode="auto">
          <a:xfrm>
            <a:off x="0" y="554038"/>
            <a:ext cx="9144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/>
              <a:t>Красивейшие леса простираются до Геленджика.  Летом в этих местах бушевали пожары, уничтожившие огромные участки леса. Подсчитайте, сколько человек лишились при этом своих генераторов кислорода. Необходимые данные возьмите из задания 2 маршрутного листа. </a:t>
            </a:r>
          </a:p>
        </p:txBody>
      </p:sp>
      <p:pic>
        <p:nvPicPr>
          <p:cNvPr id="372741" name="Picture 5" descr="1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" y="2133600"/>
            <a:ext cx="39624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2742" name="Picture 6" descr="23bi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00600" y="2133600"/>
            <a:ext cx="38862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0" y="6627168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/>
              <a:t>Всероссийский фестиваль передового педагогического </a:t>
            </a:r>
            <a:r>
              <a:rPr lang="ru-RU" sz="900" dirty="0" smtClean="0"/>
              <a:t>опыта</a:t>
            </a:r>
            <a:r>
              <a:rPr lang="en-US" sz="900" dirty="0" smtClean="0"/>
              <a:t> </a:t>
            </a:r>
            <a:r>
              <a:rPr lang="ru-RU" sz="900" dirty="0" smtClean="0"/>
              <a:t>"</a:t>
            </a:r>
            <a:r>
              <a:rPr lang="ru-RU" sz="900" dirty="0"/>
              <a:t>Современные методы и приемы </a:t>
            </a:r>
            <a:r>
              <a:rPr lang="ru-RU" sz="900" dirty="0" smtClean="0"/>
              <a:t>обучения“</a:t>
            </a:r>
            <a:r>
              <a:rPr lang="en-US" sz="900" dirty="0" smtClean="0"/>
              <a:t> </a:t>
            </a:r>
            <a:r>
              <a:rPr lang="ru-RU" sz="900" dirty="0" smtClean="0"/>
              <a:t>Электронное </a:t>
            </a:r>
            <a:r>
              <a:rPr lang="ru-RU" sz="900" dirty="0"/>
              <a:t>периодическое издание </a:t>
            </a:r>
            <a:r>
              <a:rPr lang="ru-RU" sz="900" dirty="0" smtClean="0"/>
              <a:t>НАУКОГРАД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/>
          <p:cNvSpPr>
            <a:spLocks noChangeArrowheads="1"/>
          </p:cNvSpPr>
          <p:nvPr/>
        </p:nvSpPr>
        <p:spPr bwMode="auto">
          <a:xfrm>
            <a:off x="381000" y="228600"/>
            <a:ext cx="8229600" cy="643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/>
              <a:t>Из Анапы наш путь лежит  на Таманский полуостров, к Керченскому проливу. Исторические достопримечательности, </a:t>
            </a:r>
            <a:r>
              <a:rPr lang="ru-RU" sz="2000">
                <a:hlinkClick r:id="rId2"/>
              </a:rPr>
              <a:t>памятники археологии</a:t>
            </a:r>
            <a:r>
              <a:rPr lang="ru-RU" sz="2000"/>
              <a:t>,</a:t>
            </a:r>
            <a:r>
              <a:rPr lang="ru-RU"/>
              <a:t> уникальные объекты природы, морские </a:t>
            </a:r>
            <a:r>
              <a:rPr lang="ru-RU">
                <a:hlinkClick r:id="rId3"/>
              </a:rPr>
              <a:t>лиманы</a:t>
            </a:r>
            <a:r>
              <a:rPr lang="ru-RU"/>
              <a:t>, знаменитые на всю Россию виноградники, </a:t>
            </a:r>
            <a:r>
              <a:rPr lang="ru-RU">
                <a:hlinkClick r:id="rId4"/>
              </a:rPr>
              <a:t>Приазовский</a:t>
            </a:r>
            <a:r>
              <a:rPr lang="ru-RU"/>
              <a:t> и </a:t>
            </a:r>
            <a:r>
              <a:rPr lang="ru-RU">
                <a:hlinkClick r:id="rId5"/>
              </a:rPr>
              <a:t>Тамано-Запорожский</a:t>
            </a:r>
            <a:r>
              <a:rPr lang="ru-RU"/>
              <a:t> государственные заказники – все это Темрюкский район </a:t>
            </a:r>
            <a:r>
              <a:rPr lang="ru-RU">
                <a:hlinkClick r:id="rId6"/>
              </a:rPr>
              <a:t>Краснодарского края</a:t>
            </a:r>
            <a:r>
              <a:rPr lang="ru-RU"/>
              <a:t>.   Длина прибрежной пляжной полосы около 200 км. Пляжи Азовского моря покрыты мелкой ракушкой с примесью кварцевого песка, Черноморские пляжи Таманского полуострова – песчаные. </a:t>
            </a:r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r>
              <a:rPr lang="ru-RU"/>
              <a:t>Через Темрюкский район проходят автомобильная и железнодорожная магистраль </a:t>
            </a:r>
            <a:r>
              <a:rPr lang="ru-RU">
                <a:hlinkClick r:id="rId7"/>
              </a:rPr>
              <a:t>Краснодар</a:t>
            </a:r>
            <a:r>
              <a:rPr lang="ru-RU"/>
              <a:t> – порт Кавказ. Порт Кавказ – самый западный пункт Краснодарского края, он связан паромной переправой с украинской Керчью и автомагистралью Крым-Кавказ с </a:t>
            </a:r>
            <a:r>
              <a:rPr lang="ru-RU">
                <a:hlinkClick r:id="rId8"/>
              </a:rPr>
              <a:t>Адлером</a:t>
            </a:r>
            <a:r>
              <a:rPr lang="ru-RU"/>
              <a:t>. В районе расположены незамерзающие порты Темрюк, Кавказ и строящийся Железный Рог.</a:t>
            </a:r>
          </a:p>
        </p:txBody>
      </p:sp>
      <p:pic>
        <p:nvPicPr>
          <p:cNvPr id="445443" name="Picture 3" descr="Тамань. Азовское море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533400" y="2590800"/>
            <a:ext cx="2286000" cy="2057400"/>
          </a:xfrm>
          <a:prstGeom prst="rect">
            <a:avLst/>
          </a:prstGeom>
          <a:noFill/>
        </p:spPr>
      </p:pic>
      <p:pic>
        <p:nvPicPr>
          <p:cNvPr id="445444" name="Picture 4" descr="Причудливый берег Тамани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2971800" y="2590800"/>
            <a:ext cx="1905000" cy="2057400"/>
          </a:xfrm>
          <a:prstGeom prst="rect">
            <a:avLst/>
          </a:prstGeom>
          <a:noFill/>
        </p:spPr>
      </p:pic>
      <p:pic>
        <p:nvPicPr>
          <p:cNvPr id="445445" name="Picture 5" descr="Прибрежная полоса на Таманском полуострове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7010400" y="2590800"/>
            <a:ext cx="1828800" cy="2057400"/>
          </a:xfrm>
          <a:prstGeom prst="rect">
            <a:avLst/>
          </a:prstGeom>
          <a:noFill/>
        </p:spPr>
      </p:pic>
      <p:pic>
        <p:nvPicPr>
          <p:cNvPr id="445446" name="Picture 6" descr="На высоком Таманском берегу. Дом-музей М.Ю.Лермонтова">
            <a:hlinkClick r:id="rId15"/>
          </p:cNvPr>
          <p:cNvPicPr>
            <a:picLocks noChangeAspect="1" noChangeArrowheads="1"/>
          </p:cNvPicPr>
          <p:nvPr/>
        </p:nvPicPr>
        <p:blipFill>
          <a:blip r:embed="rId16" cstate="email"/>
          <a:srcRect/>
          <a:stretch>
            <a:fillRect/>
          </a:stretch>
        </p:blipFill>
        <p:spPr bwMode="auto">
          <a:xfrm>
            <a:off x="5029200" y="2590800"/>
            <a:ext cx="1828800" cy="20574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6627168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/>
              <a:t>Всероссийский фестиваль передового педагогического </a:t>
            </a:r>
            <a:r>
              <a:rPr lang="ru-RU" sz="900" dirty="0" smtClean="0"/>
              <a:t>опыта</a:t>
            </a:r>
            <a:r>
              <a:rPr lang="en-US" sz="900" dirty="0" smtClean="0"/>
              <a:t> </a:t>
            </a:r>
            <a:r>
              <a:rPr lang="ru-RU" sz="900" dirty="0" smtClean="0"/>
              <a:t>"</a:t>
            </a:r>
            <a:r>
              <a:rPr lang="ru-RU" sz="900" dirty="0"/>
              <a:t>Современные методы и приемы </a:t>
            </a:r>
            <a:r>
              <a:rPr lang="ru-RU" sz="900" dirty="0" smtClean="0"/>
              <a:t>обучения“</a:t>
            </a:r>
            <a:r>
              <a:rPr lang="en-US" sz="900" dirty="0" smtClean="0"/>
              <a:t> </a:t>
            </a:r>
            <a:r>
              <a:rPr lang="ru-RU" sz="900" dirty="0" smtClean="0"/>
              <a:t>Электронное </a:t>
            </a:r>
            <a:r>
              <a:rPr lang="ru-RU" sz="900" dirty="0"/>
              <a:t>периодическое издание </a:t>
            </a:r>
            <a:r>
              <a:rPr lang="ru-RU" sz="900" dirty="0" smtClean="0"/>
              <a:t>НАУКОГРАД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60" name="Rectangle 4"/>
          <p:cNvSpPr>
            <a:spLocks noChangeArrowheads="1"/>
          </p:cNvSpPr>
          <p:nvPr/>
        </p:nvSpPr>
        <p:spPr bwMode="auto">
          <a:xfrm>
            <a:off x="304800" y="725488"/>
            <a:ext cx="8839200" cy="182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2400"/>
              <a:t>Добираться из Анапы в порт Кавказ будем тремя путями: один отряд на вертолете другой на поезде  и третий – на автобусе. </a:t>
            </a:r>
          </a:p>
          <a:p>
            <a:pPr algn="ctr"/>
            <a:endParaRPr lang="ru-RU" sz="2400"/>
          </a:p>
          <a:p>
            <a:pPr algn="ctr"/>
            <a:endParaRPr lang="ru-RU"/>
          </a:p>
        </p:txBody>
      </p:sp>
      <p:pic>
        <p:nvPicPr>
          <p:cNvPr id="429061" name="Picture 5" descr="Фото Трамвай и автобус - Городской транспорт / Транспорт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72200" y="2514600"/>
            <a:ext cx="25146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9063" name="Picture 7" descr="Поезда, паровозы / Транспорт фото обои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76600" y="2514600"/>
            <a:ext cx="25908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9065" name="Picture 9" descr="Вертолеты / Авиация фото обои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3400" y="2514600"/>
            <a:ext cx="2438400" cy="2667000"/>
          </a:xfrm>
          <a:prstGeom prst="rect">
            <a:avLst/>
          </a:prstGeom>
          <a:noFill/>
        </p:spPr>
      </p:pic>
      <p:sp>
        <p:nvSpPr>
          <p:cNvPr id="429066" name="Rectangle 10"/>
          <p:cNvSpPr>
            <a:spLocks noChangeArrowheads="1"/>
          </p:cNvSpPr>
          <p:nvPr/>
        </p:nvSpPr>
        <p:spPr bwMode="auto">
          <a:xfrm>
            <a:off x="533400" y="5638800"/>
            <a:ext cx="82946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/>
              <a:t>Отряды приступают к выполнению задания 3 из своих маршрутных листов.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6627168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/>
              <a:t>Всероссийский фестиваль передового педагогического </a:t>
            </a:r>
            <a:r>
              <a:rPr lang="ru-RU" sz="900" dirty="0" smtClean="0"/>
              <a:t>опыта</a:t>
            </a:r>
            <a:r>
              <a:rPr lang="en-US" sz="900" dirty="0" smtClean="0"/>
              <a:t> </a:t>
            </a:r>
            <a:r>
              <a:rPr lang="ru-RU" sz="900" dirty="0" smtClean="0"/>
              <a:t>"</a:t>
            </a:r>
            <a:r>
              <a:rPr lang="ru-RU" sz="900" dirty="0"/>
              <a:t>Современные методы и приемы </a:t>
            </a:r>
            <a:r>
              <a:rPr lang="ru-RU" sz="900" dirty="0" smtClean="0"/>
              <a:t>обучения“</a:t>
            </a:r>
            <a:r>
              <a:rPr lang="en-US" sz="900" dirty="0" smtClean="0"/>
              <a:t> </a:t>
            </a:r>
            <a:r>
              <a:rPr lang="ru-RU" sz="900" dirty="0" smtClean="0"/>
              <a:t>Электронное </a:t>
            </a:r>
            <a:r>
              <a:rPr lang="ru-RU" sz="900" dirty="0"/>
              <a:t>периодическое издание </a:t>
            </a:r>
            <a:r>
              <a:rPr lang="ru-RU" sz="900" dirty="0" smtClean="0"/>
              <a:t>НАУКОГРАД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228" name="Rectangle 4"/>
          <p:cNvSpPr>
            <a:spLocks noChangeArrowheads="1"/>
          </p:cNvSpPr>
          <p:nvPr/>
        </p:nvSpPr>
        <p:spPr bwMode="auto">
          <a:xfrm>
            <a:off x="304800" y="488950"/>
            <a:ext cx="861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/>
              <a:t> </a:t>
            </a:r>
            <a:r>
              <a:rPr lang="ru-RU" sz="2400" b="1" i="1">
                <a:latin typeface="Times New Roman" pitchFamily="18" charset="0"/>
              </a:rPr>
              <a:t>Все отряды встретились. Что же мы видим вокруг себя? </a:t>
            </a:r>
          </a:p>
        </p:txBody>
      </p:sp>
      <p:sp>
        <p:nvSpPr>
          <p:cNvPr id="564231" name="Rectangle 7"/>
          <p:cNvSpPr>
            <a:spLocks noChangeArrowheads="1"/>
          </p:cNvSpPr>
          <p:nvPr/>
        </p:nvSpPr>
        <p:spPr bwMode="auto">
          <a:xfrm>
            <a:off x="0" y="1931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564230" name="Picture 6" descr="В результате аварии в Керченском проливе на пляжах Тамани оказалось &#10;около 2 тысяч тонн мазута"/>
          <p:cNvPicPr>
            <a:picLocks noChangeAspect="1" noChangeArrowheads="1"/>
          </p:cNvPicPr>
          <p:nvPr/>
        </p:nvPicPr>
        <p:blipFill>
          <a:blip r:embed="rId2" r:link="rId3" cstate="email"/>
          <a:srcRect/>
          <a:stretch>
            <a:fillRect/>
          </a:stretch>
        </p:blipFill>
        <p:spPr bwMode="auto">
          <a:xfrm>
            <a:off x="381000" y="1524000"/>
            <a:ext cx="4092575" cy="3962400"/>
          </a:xfrm>
          <a:prstGeom prst="rect">
            <a:avLst/>
          </a:prstGeom>
          <a:noFill/>
        </p:spPr>
      </p:pic>
      <p:sp>
        <p:nvSpPr>
          <p:cNvPr id="564232" name="Rectangle 8"/>
          <p:cNvSpPr>
            <a:spLocks noChangeArrowheads="1"/>
          </p:cNvSpPr>
          <p:nvPr/>
        </p:nvSpPr>
        <p:spPr bwMode="auto">
          <a:xfrm>
            <a:off x="228600" y="5761038"/>
            <a:ext cx="43846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1400">
                <a:latin typeface="Arial" charset="0"/>
                <a:cs typeface="Times New Roman" pitchFamily="18" charset="0"/>
              </a:rPr>
              <a:t>В результате аварии в Керченском проливе на пляжах </a:t>
            </a:r>
            <a:endParaRPr lang="ru-RU" sz="1400">
              <a:latin typeface="Arial" charset="0"/>
            </a:endParaRPr>
          </a:p>
          <a:p>
            <a:r>
              <a:rPr lang="ru-RU" sz="1400">
                <a:latin typeface="Arial" charset="0"/>
                <a:cs typeface="Times New Roman" pitchFamily="18" charset="0"/>
              </a:rPr>
              <a:t>Тамани оказалось около 2 тысяч тонн мазута</a:t>
            </a:r>
            <a:endParaRPr lang="ru-RU" sz="1400">
              <a:latin typeface="Arial" charset="0"/>
            </a:endParaRPr>
          </a:p>
        </p:txBody>
      </p:sp>
      <p:sp>
        <p:nvSpPr>
          <p:cNvPr id="564234" name="Rectangle 10"/>
          <p:cNvSpPr>
            <a:spLocks noChangeArrowheads="1"/>
          </p:cNvSpPr>
          <p:nvPr/>
        </p:nvSpPr>
        <p:spPr bwMode="auto">
          <a:xfrm>
            <a:off x="0" y="1931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564233" name="Picture 9" descr="По данным Гринпис, мазутом загрязнено около 50 км береговой линии косы &#10;Тузла и более 40 км косы Чушка"/>
          <p:cNvPicPr>
            <a:picLocks noChangeAspect="1" noChangeArrowheads="1"/>
          </p:cNvPicPr>
          <p:nvPr/>
        </p:nvPicPr>
        <p:blipFill>
          <a:blip r:embed="rId4" r:link="rId5" cstate="email"/>
          <a:srcRect/>
          <a:stretch>
            <a:fillRect/>
          </a:stretch>
        </p:blipFill>
        <p:spPr bwMode="auto">
          <a:xfrm>
            <a:off x="4648200" y="1447800"/>
            <a:ext cx="4092575" cy="4038600"/>
          </a:xfrm>
          <a:prstGeom prst="rect">
            <a:avLst/>
          </a:prstGeom>
          <a:noFill/>
        </p:spPr>
      </p:pic>
      <p:sp>
        <p:nvSpPr>
          <p:cNvPr id="564235" name="Rectangle 11"/>
          <p:cNvSpPr>
            <a:spLocks noChangeArrowheads="1"/>
          </p:cNvSpPr>
          <p:nvPr/>
        </p:nvSpPr>
        <p:spPr bwMode="auto">
          <a:xfrm>
            <a:off x="4659313" y="5761038"/>
            <a:ext cx="44704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1400">
                <a:latin typeface="Arial" charset="0"/>
                <a:cs typeface="Times New Roman" pitchFamily="18" charset="0"/>
              </a:rPr>
              <a:t>По данным Гринпис, мазутом загрязнено около 50 км </a:t>
            </a:r>
            <a:endParaRPr lang="ru-RU" sz="1400">
              <a:latin typeface="Arial" charset="0"/>
            </a:endParaRPr>
          </a:p>
          <a:p>
            <a:r>
              <a:rPr lang="ru-RU" sz="1400">
                <a:latin typeface="Arial" charset="0"/>
                <a:cs typeface="Times New Roman" pitchFamily="18" charset="0"/>
              </a:rPr>
              <a:t>береговой линии косы Тузла и более 40 км косы Чушка</a:t>
            </a:r>
            <a:endParaRPr lang="ru-RU" sz="1400">
              <a:latin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6627168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/>
              <a:t>Всероссийский фестиваль передового педагогического </a:t>
            </a:r>
            <a:r>
              <a:rPr lang="ru-RU" sz="900" dirty="0" smtClean="0"/>
              <a:t>опыта</a:t>
            </a:r>
            <a:r>
              <a:rPr lang="en-US" sz="900" dirty="0" smtClean="0"/>
              <a:t> </a:t>
            </a:r>
            <a:r>
              <a:rPr lang="ru-RU" sz="900" dirty="0" smtClean="0"/>
              <a:t>"</a:t>
            </a:r>
            <a:r>
              <a:rPr lang="ru-RU" sz="900" dirty="0"/>
              <a:t>Современные методы и приемы </a:t>
            </a:r>
            <a:r>
              <a:rPr lang="ru-RU" sz="900" dirty="0" smtClean="0"/>
              <a:t>обучения“</a:t>
            </a:r>
            <a:r>
              <a:rPr lang="en-US" sz="900" dirty="0" smtClean="0"/>
              <a:t> </a:t>
            </a:r>
            <a:r>
              <a:rPr lang="ru-RU" sz="900" dirty="0" smtClean="0"/>
              <a:t>Электронное </a:t>
            </a:r>
            <a:r>
              <a:rPr lang="ru-RU" sz="900" dirty="0"/>
              <a:t>периодическое издание </a:t>
            </a:r>
            <a:r>
              <a:rPr lang="ru-RU" sz="900" dirty="0" smtClean="0"/>
              <a:t>НАУКОГРАД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253" name="Rectangle 5"/>
          <p:cNvSpPr>
            <a:spLocks noChangeArrowheads="1"/>
          </p:cNvSpPr>
          <p:nvPr/>
        </p:nvSpPr>
        <p:spPr bwMode="auto">
          <a:xfrm>
            <a:off x="0" y="2206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565252" name="Picture 4" descr="Как только шторм утих, весь мазут оказался на берегу"/>
          <p:cNvPicPr>
            <a:picLocks noChangeAspect="1" noChangeArrowheads="1"/>
          </p:cNvPicPr>
          <p:nvPr/>
        </p:nvPicPr>
        <p:blipFill>
          <a:blip r:embed="rId2" r:link="rId3" cstate="email"/>
          <a:srcRect/>
          <a:stretch>
            <a:fillRect/>
          </a:stretch>
        </p:blipFill>
        <p:spPr bwMode="auto">
          <a:xfrm>
            <a:off x="228600" y="304800"/>
            <a:ext cx="3863975" cy="5791200"/>
          </a:xfrm>
          <a:prstGeom prst="rect">
            <a:avLst/>
          </a:prstGeom>
          <a:noFill/>
        </p:spPr>
      </p:pic>
      <p:sp>
        <p:nvSpPr>
          <p:cNvPr id="565254" name="Rectangle 6"/>
          <p:cNvSpPr>
            <a:spLocks noChangeArrowheads="1"/>
          </p:cNvSpPr>
          <p:nvPr/>
        </p:nvSpPr>
        <p:spPr bwMode="auto">
          <a:xfrm>
            <a:off x="0" y="6248400"/>
            <a:ext cx="43592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1400" dirty="0">
                <a:latin typeface="Arial" charset="0"/>
                <a:cs typeface="Times New Roman" pitchFamily="18" charset="0"/>
              </a:rPr>
              <a:t>Как только шторм утих, весь мазут оказался на берегу</a:t>
            </a:r>
            <a:endParaRPr lang="ru-RU" sz="1400" dirty="0">
              <a:latin typeface="Arial" charset="0"/>
            </a:endParaRPr>
          </a:p>
        </p:txBody>
      </p:sp>
      <p:pic>
        <p:nvPicPr>
          <p:cNvPr id="565255" name="Picture 7" descr="В результате разлива нефти, по некоторым оценкам, пострадало около 30 &#10;тысяч птиц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72000" y="304800"/>
            <a:ext cx="4092575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5256" name="Rectangle 8"/>
          <p:cNvSpPr>
            <a:spLocks noChangeArrowheads="1"/>
          </p:cNvSpPr>
          <p:nvPr/>
        </p:nvSpPr>
        <p:spPr bwMode="auto">
          <a:xfrm>
            <a:off x="4843462" y="5943600"/>
            <a:ext cx="4300538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 sz="1400" dirty="0">
              <a:latin typeface="Times New Roman" pitchFamily="18" charset="0"/>
            </a:endParaRPr>
          </a:p>
          <a:p>
            <a:r>
              <a:rPr lang="ru-RU" sz="1400" dirty="0">
                <a:latin typeface="Times New Roman" pitchFamily="18" charset="0"/>
              </a:rPr>
              <a:t>В результате разлива нефти, по некоторым оценкам, пострадало около 30 тысяч птиц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6627168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/>
              <a:t>Всероссийский фестиваль передового педагогического </a:t>
            </a:r>
            <a:r>
              <a:rPr lang="ru-RU" sz="900" dirty="0" smtClean="0"/>
              <a:t>опыта</a:t>
            </a:r>
            <a:r>
              <a:rPr lang="en-US" sz="900" dirty="0" smtClean="0"/>
              <a:t> </a:t>
            </a:r>
            <a:r>
              <a:rPr lang="ru-RU" sz="900" dirty="0" smtClean="0"/>
              <a:t>"</a:t>
            </a:r>
            <a:r>
              <a:rPr lang="ru-RU" sz="900" dirty="0"/>
              <a:t>Современные методы и приемы </a:t>
            </a:r>
            <a:r>
              <a:rPr lang="ru-RU" sz="900" dirty="0" smtClean="0"/>
              <a:t>обучения“</a:t>
            </a:r>
            <a:r>
              <a:rPr lang="en-US" sz="900" dirty="0" smtClean="0"/>
              <a:t> </a:t>
            </a:r>
            <a:r>
              <a:rPr lang="ru-RU" sz="900" dirty="0" smtClean="0"/>
              <a:t>Электронное </a:t>
            </a:r>
            <a:r>
              <a:rPr lang="ru-RU" sz="900" dirty="0"/>
              <a:t>периодическое издание </a:t>
            </a:r>
            <a:r>
              <a:rPr lang="ru-RU" sz="900" dirty="0" smtClean="0"/>
              <a:t>НАУКОГРАД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6996" name="Picture 4" descr="В результате разлива нефти, по некоторым оценкам, пострадало около 30 &#10;тысяч птиц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1000" y="304800"/>
            <a:ext cx="371157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6998" name="Rectangle 6"/>
          <p:cNvSpPr>
            <a:spLocks noChangeArrowheads="1"/>
          </p:cNvSpPr>
          <p:nvPr/>
        </p:nvSpPr>
        <p:spPr bwMode="auto">
          <a:xfrm>
            <a:off x="0" y="1752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96999" name="Rectangle 7"/>
          <p:cNvSpPr>
            <a:spLocks noChangeArrowheads="1"/>
          </p:cNvSpPr>
          <p:nvPr/>
        </p:nvSpPr>
        <p:spPr bwMode="auto">
          <a:xfrm>
            <a:off x="152400" y="6051550"/>
            <a:ext cx="42386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1400">
                <a:latin typeface="Arial" charset="0"/>
                <a:cs typeface="Times New Roman" pitchFamily="18" charset="0"/>
              </a:rPr>
              <a:t>Только на 100-метровом участке береговой линии</a:t>
            </a:r>
            <a:endParaRPr lang="ru-RU" sz="1400">
              <a:latin typeface="Arial" charset="0"/>
            </a:endParaRPr>
          </a:p>
          <a:p>
            <a:r>
              <a:rPr lang="ru-RU" sz="1400">
                <a:latin typeface="Arial" charset="0"/>
                <a:cs typeface="Times New Roman" pitchFamily="18" charset="0"/>
              </a:rPr>
              <a:t> эксперты</a:t>
            </a:r>
            <a:r>
              <a:rPr lang="ru-RU" sz="1400">
                <a:latin typeface="Arial" charset="0"/>
              </a:rPr>
              <a:t> </a:t>
            </a:r>
            <a:r>
              <a:rPr lang="ru-RU" sz="1400">
                <a:latin typeface="Arial" charset="0"/>
                <a:cs typeface="Times New Roman" pitchFamily="18" charset="0"/>
              </a:rPr>
              <a:t>Гринпис обнаружили 25 погибших птиц...</a:t>
            </a:r>
            <a:endParaRPr lang="ru-RU" sz="1400">
              <a:latin typeface="Arial" charset="0"/>
            </a:endParaRPr>
          </a:p>
        </p:txBody>
      </p:sp>
      <p:sp>
        <p:nvSpPr>
          <p:cNvPr id="597001" name="Rectangle 9"/>
          <p:cNvSpPr>
            <a:spLocks noChangeArrowheads="1"/>
          </p:cNvSpPr>
          <p:nvPr/>
        </p:nvSpPr>
        <p:spPr bwMode="auto">
          <a:xfrm>
            <a:off x="0" y="2038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597000" name="Picture 8" descr="Море выбрасывает на берег загрязненные мазутом водоросли"/>
          <p:cNvPicPr>
            <a:picLocks noChangeAspect="1" noChangeArrowheads="1"/>
          </p:cNvPicPr>
          <p:nvPr/>
        </p:nvPicPr>
        <p:blipFill>
          <a:blip r:embed="rId3" r:link="rId4" cstate="email"/>
          <a:srcRect/>
          <a:stretch>
            <a:fillRect/>
          </a:stretch>
        </p:blipFill>
        <p:spPr bwMode="auto">
          <a:xfrm>
            <a:off x="4495800" y="304800"/>
            <a:ext cx="4267200" cy="2506663"/>
          </a:xfrm>
          <a:prstGeom prst="rect">
            <a:avLst/>
          </a:prstGeom>
          <a:noFill/>
        </p:spPr>
      </p:pic>
      <p:sp>
        <p:nvSpPr>
          <p:cNvPr id="597002" name="Rectangle 10"/>
          <p:cNvSpPr>
            <a:spLocks noChangeArrowheads="1"/>
          </p:cNvSpPr>
          <p:nvPr/>
        </p:nvSpPr>
        <p:spPr bwMode="auto">
          <a:xfrm>
            <a:off x="4419600" y="2851150"/>
            <a:ext cx="45720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1400">
                <a:latin typeface="Arial" charset="0"/>
                <a:cs typeface="Times New Roman" pitchFamily="18" charset="0"/>
              </a:rPr>
              <a:t>Море выбрасывает на берег загрязненные мазутом водоросли</a:t>
            </a:r>
            <a:endParaRPr lang="ru-RU" sz="1400">
              <a:latin typeface="Arial" charset="0"/>
            </a:endParaRPr>
          </a:p>
        </p:txBody>
      </p:sp>
      <p:sp>
        <p:nvSpPr>
          <p:cNvPr id="597004" name="Rectangle 12"/>
          <p:cNvSpPr>
            <a:spLocks noChangeArrowheads="1"/>
          </p:cNvSpPr>
          <p:nvPr/>
        </p:nvSpPr>
        <p:spPr bwMode="auto">
          <a:xfrm>
            <a:off x="0" y="1931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597003" name="Picture 11" descr="Для ликвидации последствий аварии привлечены добровольцы морской &#10;пехоты Черноморского флота РФ"/>
          <p:cNvPicPr>
            <a:picLocks noChangeAspect="1" noChangeArrowheads="1"/>
          </p:cNvPicPr>
          <p:nvPr/>
        </p:nvPicPr>
        <p:blipFill>
          <a:blip r:embed="rId5" r:link="rId6" cstate="email"/>
          <a:srcRect/>
          <a:stretch>
            <a:fillRect/>
          </a:stretch>
        </p:blipFill>
        <p:spPr bwMode="auto">
          <a:xfrm>
            <a:off x="4419600" y="3429000"/>
            <a:ext cx="4343400" cy="2590800"/>
          </a:xfrm>
          <a:prstGeom prst="rect">
            <a:avLst/>
          </a:prstGeom>
          <a:noFill/>
        </p:spPr>
      </p:pic>
      <p:sp>
        <p:nvSpPr>
          <p:cNvPr id="597005" name="Rectangle 13"/>
          <p:cNvSpPr>
            <a:spLocks noChangeArrowheads="1"/>
          </p:cNvSpPr>
          <p:nvPr/>
        </p:nvSpPr>
        <p:spPr bwMode="auto">
          <a:xfrm>
            <a:off x="4419600" y="6076950"/>
            <a:ext cx="45720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1400">
                <a:latin typeface="Arial" charset="0"/>
                <a:cs typeface="Times New Roman" pitchFamily="18" charset="0"/>
              </a:rPr>
              <a:t>Для ликвидации последствий аварии привлечены добровольцы</a:t>
            </a:r>
            <a:r>
              <a:rPr lang="ru-RU" sz="1400">
                <a:latin typeface="Arial" charset="0"/>
              </a:rPr>
              <a:t> </a:t>
            </a:r>
            <a:r>
              <a:rPr lang="ru-RU" sz="1400">
                <a:latin typeface="Arial" charset="0"/>
                <a:cs typeface="Times New Roman" pitchFamily="18" charset="0"/>
              </a:rPr>
              <a:t>морской пехоты Черноморского флота РФ</a:t>
            </a:r>
            <a:endParaRPr lang="ru-RU" sz="1400">
              <a:latin typeface="Arial" charset="0"/>
            </a:endParaRPr>
          </a:p>
        </p:txBody>
      </p:sp>
      <p:pic>
        <p:nvPicPr>
          <p:cNvPr id="597006" name="Picture 14" descr="В результате разлива нефти, по некоторым оценкам, пострадало около 30 &#10;тысяч птиц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81000" y="3429000"/>
            <a:ext cx="386397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0" y="6627168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/>
              <a:t>Всероссийский фестиваль передового педагогического </a:t>
            </a:r>
            <a:r>
              <a:rPr lang="ru-RU" sz="900" dirty="0" smtClean="0"/>
              <a:t>опыта</a:t>
            </a:r>
            <a:r>
              <a:rPr lang="en-US" sz="900" dirty="0" smtClean="0"/>
              <a:t> </a:t>
            </a:r>
            <a:r>
              <a:rPr lang="ru-RU" sz="900" dirty="0" smtClean="0"/>
              <a:t>"</a:t>
            </a:r>
            <a:r>
              <a:rPr lang="ru-RU" sz="900" dirty="0"/>
              <a:t>Современные методы и приемы </a:t>
            </a:r>
            <a:r>
              <a:rPr lang="ru-RU" sz="900" dirty="0" smtClean="0"/>
              <a:t>обучения“</a:t>
            </a:r>
            <a:r>
              <a:rPr lang="en-US" sz="900" dirty="0" smtClean="0"/>
              <a:t> </a:t>
            </a:r>
            <a:r>
              <a:rPr lang="ru-RU" sz="900" dirty="0" smtClean="0"/>
              <a:t>Электронное </a:t>
            </a:r>
            <a:r>
              <a:rPr lang="ru-RU" sz="900" dirty="0"/>
              <a:t>периодическое издание </a:t>
            </a:r>
            <a:r>
              <a:rPr lang="ru-RU" sz="900" dirty="0" smtClean="0"/>
              <a:t>НАУКОГРАД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021" name="Rectangle 5"/>
          <p:cNvSpPr>
            <a:spLocks noChangeArrowheads="1"/>
          </p:cNvSpPr>
          <p:nvPr/>
        </p:nvSpPr>
        <p:spPr bwMode="auto">
          <a:xfrm>
            <a:off x="0" y="18399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598020" name="Picture 4" descr="Побережье косы Чушка"/>
          <p:cNvPicPr>
            <a:picLocks noChangeAspect="1" noChangeArrowheads="1"/>
          </p:cNvPicPr>
          <p:nvPr/>
        </p:nvPicPr>
        <p:blipFill>
          <a:blip r:embed="rId2" r:link="rId3" cstate="email"/>
          <a:srcRect/>
          <a:stretch>
            <a:fillRect/>
          </a:stretch>
        </p:blipFill>
        <p:spPr bwMode="auto">
          <a:xfrm>
            <a:off x="381000" y="304800"/>
            <a:ext cx="3863975" cy="2873375"/>
          </a:xfrm>
          <a:prstGeom prst="rect">
            <a:avLst/>
          </a:prstGeom>
          <a:noFill/>
        </p:spPr>
      </p:pic>
      <p:sp>
        <p:nvSpPr>
          <p:cNvPr id="598022" name="Rectangle 6"/>
          <p:cNvSpPr>
            <a:spLocks noChangeArrowheads="1"/>
          </p:cNvSpPr>
          <p:nvPr/>
        </p:nvSpPr>
        <p:spPr bwMode="auto">
          <a:xfrm>
            <a:off x="914400" y="3041650"/>
            <a:ext cx="23622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1200">
                <a:latin typeface="Arial" charset="0"/>
                <a:cs typeface="Times New Roman" pitchFamily="18" charset="0"/>
              </a:rPr>
              <a:t> </a:t>
            </a:r>
            <a:endParaRPr lang="ru-RU" sz="900">
              <a:latin typeface="Arial" charset="0"/>
            </a:endParaRPr>
          </a:p>
          <a:p>
            <a:pPr eaLnBrk="0" hangingPunct="0"/>
            <a:r>
              <a:rPr lang="ru-RU" sz="1400">
                <a:latin typeface="Arial" charset="0"/>
                <a:cs typeface="Times New Roman" pitchFamily="18" charset="0"/>
              </a:rPr>
              <a:t>Побережье косы Чушка</a:t>
            </a:r>
            <a:endParaRPr lang="ru-RU" sz="1400">
              <a:latin typeface="Arial" charset="0"/>
            </a:endParaRPr>
          </a:p>
        </p:txBody>
      </p:sp>
      <p:sp>
        <p:nvSpPr>
          <p:cNvPr id="598024" name="Rectangle 8"/>
          <p:cNvSpPr>
            <a:spLocks noChangeArrowheads="1"/>
          </p:cNvSpPr>
          <p:nvPr/>
        </p:nvSpPr>
        <p:spPr bwMode="auto">
          <a:xfrm>
            <a:off x="-1803400" y="18335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598023" name="Picture 7" descr="Мыс, заваленный большими камнями. Непроезжее место. В районе мыса в &#10;небольших заливах - слой плавающих сильно замазученных водорослей. &#10;Стойкий сильный запах мазута в воздухе."/>
          <p:cNvPicPr>
            <a:picLocks noChangeAspect="1" noChangeArrowheads="1"/>
          </p:cNvPicPr>
          <p:nvPr/>
        </p:nvPicPr>
        <p:blipFill>
          <a:blip r:embed="rId4" r:link="rId5" cstate="email"/>
          <a:srcRect/>
          <a:stretch>
            <a:fillRect/>
          </a:stretch>
        </p:blipFill>
        <p:spPr bwMode="auto">
          <a:xfrm>
            <a:off x="4495800" y="304800"/>
            <a:ext cx="4267200" cy="2819400"/>
          </a:xfrm>
          <a:prstGeom prst="rect">
            <a:avLst/>
          </a:prstGeom>
          <a:noFill/>
        </p:spPr>
      </p:pic>
      <p:sp>
        <p:nvSpPr>
          <p:cNvPr id="598025" name="Rectangle 9"/>
          <p:cNvSpPr>
            <a:spLocks noChangeArrowheads="1"/>
          </p:cNvSpPr>
          <p:nvPr/>
        </p:nvSpPr>
        <p:spPr bwMode="auto">
          <a:xfrm>
            <a:off x="4495800" y="3005138"/>
            <a:ext cx="46482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 sz="900">
              <a:latin typeface="Arial" charset="0"/>
            </a:endParaRPr>
          </a:p>
          <a:p>
            <a:pPr eaLnBrk="0" hangingPunct="0"/>
            <a:r>
              <a:rPr lang="ru-RU" sz="1400">
                <a:latin typeface="Arial" charset="0"/>
                <a:cs typeface="Times New Roman" pitchFamily="18" charset="0"/>
              </a:rPr>
              <a:t>Мыс, заваленный большими камнями. Непроезжее место</a:t>
            </a:r>
            <a:r>
              <a:rPr lang="ru-RU" sz="1400">
                <a:latin typeface="Arial" charset="0"/>
              </a:rPr>
              <a:t>.</a:t>
            </a:r>
          </a:p>
          <a:p>
            <a:pPr eaLnBrk="0" hangingPunct="0"/>
            <a:r>
              <a:rPr lang="ru-RU" sz="1400">
                <a:latin typeface="Arial" charset="0"/>
                <a:cs typeface="Times New Roman" pitchFamily="18" charset="0"/>
              </a:rPr>
              <a:t> В районе мыса в небольших заливах – </a:t>
            </a:r>
            <a:r>
              <a:rPr lang="ru-RU" sz="1400">
                <a:latin typeface="Arial" charset="0"/>
              </a:rPr>
              <a:t> </a:t>
            </a:r>
            <a:r>
              <a:rPr lang="ru-RU" sz="1400">
                <a:latin typeface="Arial" charset="0"/>
                <a:cs typeface="Times New Roman" pitchFamily="18" charset="0"/>
              </a:rPr>
              <a:t>слой плавающих сильно замазученных водорослей. Стойкий сильный запах мазута в воздухе.</a:t>
            </a:r>
            <a:endParaRPr lang="ru-RU" sz="1400">
              <a:latin typeface="Arial" charset="0"/>
            </a:endParaRPr>
          </a:p>
        </p:txBody>
      </p:sp>
      <p:sp>
        <p:nvSpPr>
          <p:cNvPr id="598027" name="Rectangle 11"/>
          <p:cNvSpPr>
            <a:spLocks noChangeArrowheads="1"/>
          </p:cNvSpPr>
          <p:nvPr/>
        </p:nvSpPr>
        <p:spPr bwMode="auto">
          <a:xfrm>
            <a:off x="0" y="1912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598026" name="Picture 10" descr="В ночь на 12 ноября группа экспертов Гринпис выехала на место аварии, &#10;чтобы оценить масштаб экологического бедствия в Керченском проливе"/>
          <p:cNvPicPr>
            <a:picLocks noChangeAspect="1" noChangeArrowheads="1"/>
          </p:cNvPicPr>
          <p:nvPr/>
        </p:nvPicPr>
        <p:blipFill>
          <a:blip r:embed="rId6" r:link="rId7" cstate="email"/>
          <a:srcRect/>
          <a:stretch>
            <a:fillRect/>
          </a:stretch>
        </p:blipFill>
        <p:spPr bwMode="auto">
          <a:xfrm>
            <a:off x="381000" y="3657600"/>
            <a:ext cx="3886200" cy="2514600"/>
          </a:xfrm>
          <a:prstGeom prst="rect">
            <a:avLst/>
          </a:prstGeom>
          <a:noFill/>
        </p:spPr>
      </p:pic>
      <p:sp>
        <p:nvSpPr>
          <p:cNvPr id="598028" name="Rectangle 12"/>
          <p:cNvSpPr>
            <a:spLocks noChangeArrowheads="1"/>
          </p:cNvSpPr>
          <p:nvPr/>
        </p:nvSpPr>
        <p:spPr bwMode="auto">
          <a:xfrm>
            <a:off x="1295400" y="6248400"/>
            <a:ext cx="152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1400">
                <a:latin typeface="Arial" charset="0"/>
              </a:rPr>
              <a:t>К</a:t>
            </a:r>
            <a:r>
              <a:rPr lang="ru-RU" sz="1400">
                <a:latin typeface="Arial" charset="0"/>
                <a:cs typeface="Times New Roman" pitchFamily="18" charset="0"/>
              </a:rPr>
              <a:t>оса Тузла</a:t>
            </a:r>
            <a:endParaRPr lang="ru-RU" sz="1400">
              <a:latin typeface="Arial" charset="0"/>
            </a:endParaRPr>
          </a:p>
        </p:txBody>
      </p:sp>
      <p:sp>
        <p:nvSpPr>
          <p:cNvPr id="598030" name="Rectangle 14"/>
          <p:cNvSpPr>
            <a:spLocks noChangeArrowheads="1"/>
          </p:cNvSpPr>
          <p:nvPr/>
        </p:nvSpPr>
        <p:spPr bwMode="auto">
          <a:xfrm>
            <a:off x="0" y="16621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598029" name="Picture 13" descr="Только на 100-метровом участке береговой линии эксперты Гринпис &#10;обнаружили 25 погибших птиц..."/>
          <p:cNvPicPr>
            <a:picLocks noChangeAspect="1" noChangeArrowheads="1"/>
          </p:cNvPicPr>
          <p:nvPr/>
        </p:nvPicPr>
        <p:blipFill>
          <a:blip r:embed="rId8" r:link="rId9" cstate="email"/>
          <a:srcRect/>
          <a:stretch>
            <a:fillRect/>
          </a:stretch>
        </p:blipFill>
        <p:spPr bwMode="auto">
          <a:xfrm>
            <a:off x="4495800" y="4191000"/>
            <a:ext cx="4343400" cy="1981200"/>
          </a:xfrm>
          <a:prstGeom prst="rect">
            <a:avLst/>
          </a:prstGeom>
          <a:noFill/>
        </p:spPr>
      </p:pic>
      <p:sp>
        <p:nvSpPr>
          <p:cNvPr id="598031" name="Rectangle 15"/>
          <p:cNvSpPr>
            <a:spLocks noChangeArrowheads="1"/>
          </p:cNvSpPr>
          <p:nvPr/>
        </p:nvSpPr>
        <p:spPr bwMode="auto">
          <a:xfrm>
            <a:off x="6096000" y="6248400"/>
            <a:ext cx="11477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1200">
                <a:latin typeface="Arial" charset="0"/>
                <a:cs typeface="Times New Roman" pitchFamily="18" charset="0"/>
              </a:rPr>
              <a:t> </a:t>
            </a:r>
            <a:r>
              <a:rPr lang="ru-RU" sz="1400">
                <a:latin typeface="Arial" charset="0"/>
              </a:rPr>
              <a:t>К</a:t>
            </a:r>
            <a:r>
              <a:rPr lang="ru-RU" sz="1400">
                <a:latin typeface="Arial" charset="0"/>
                <a:cs typeface="Times New Roman" pitchFamily="18" charset="0"/>
              </a:rPr>
              <a:t>оса Тузла</a:t>
            </a:r>
            <a:r>
              <a:rPr lang="ru-RU" sz="1200">
                <a:latin typeface="Arial" charset="0"/>
                <a:cs typeface="Times New Roman" pitchFamily="18" charset="0"/>
              </a:rPr>
              <a:t>  </a:t>
            </a:r>
            <a:endParaRPr lang="ru-RU">
              <a:latin typeface="Arial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6627168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/>
              <a:t>Всероссийский фестиваль передового педагогического </a:t>
            </a:r>
            <a:r>
              <a:rPr lang="ru-RU" sz="900" dirty="0" smtClean="0"/>
              <a:t>опыта</a:t>
            </a:r>
            <a:r>
              <a:rPr lang="en-US" sz="900" dirty="0" smtClean="0"/>
              <a:t> </a:t>
            </a:r>
            <a:r>
              <a:rPr lang="ru-RU" sz="900" dirty="0" smtClean="0"/>
              <a:t>"</a:t>
            </a:r>
            <a:r>
              <a:rPr lang="ru-RU" sz="900" dirty="0"/>
              <a:t>Современные методы и приемы </a:t>
            </a:r>
            <a:r>
              <a:rPr lang="ru-RU" sz="900" dirty="0" smtClean="0"/>
              <a:t>обучения“</a:t>
            </a:r>
            <a:r>
              <a:rPr lang="en-US" sz="900" dirty="0" smtClean="0"/>
              <a:t> </a:t>
            </a:r>
            <a:r>
              <a:rPr lang="ru-RU" sz="900" dirty="0" smtClean="0"/>
              <a:t>Электронное </a:t>
            </a:r>
            <a:r>
              <a:rPr lang="ru-RU" sz="900" dirty="0"/>
              <a:t>периодическое издание </a:t>
            </a:r>
            <a:r>
              <a:rPr lang="ru-RU" sz="900" dirty="0" smtClean="0"/>
              <a:t>НАУКОГРАД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044" name="Rectangle 4"/>
          <p:cNvSpPr>
            <a:spLocks noChangeArrowheads="1"/>
          </p:cNvSpPr>
          <p:nvPr/>
        </p:nvSpPr>
        <p:spPr bwMode="auto">
          <a:xfrm>
            <a:off x="152400" y="396875"/>
            <a:ext cx="89916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/>
              <a:t>В результате разлива нефтепродуктов произошла </a:t>
            </a:r>
            <a:r>
              <a:rPr lang="ru-RU" i="1"/>
              <a:t>экологическая катастрофа</a:t>
            </a:r>
            <a:r>
              <a:rPr lang="ru-RU"/>
              <a:t>. Нефть погубила жизнь на большой территории, проникла в организмы растений, рыб, животных и человека, губительно действуя на них. </a:t>
            </a:r>
          </a:p>
          <a:p>
            <a:pPr algn="ctr"/>
            <a:endParaRPr lang="ru-RU"/>
          </a:p>
        </p:txBody>
      </p:sp>
      <p:pic>
        <p:nvPicPr>
          <p:cNvPr id="599045" name="Picture 5" descr="В результате разлива нефти, по некоторым оценкам, пострадало около 30 &#10;тысяч птиц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28800" y="1905000"/>
            <a:ext cx="55626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9046" name="Rectangle 6"/>
          <p:cNvSpPr>
            <a:spLocks noChangeArrowheads="1"/>
          </p:cNvSpPr>
          <p:nvPr/>
        </p:nvSpPr>
        <p:spPr bwMode="auto">
          <a:xfrm>
            <a:off x="152400" y="5486400"/>
            <a:ext cx="88392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/>
              <a:t>   Конкретные факты вы получите, выполнив задания 4,5 из маршрутного листа.</a:t>
            </a:r>
          </a:p>
          <a:p>
            <a:endParaRPr lang="ru-RU"/>
          </a:p>
          <a:p>
            <a:r>
              <a:rPr lang="ru-RU"/>
              <a:t>              Работаем группами, капитаны помогают, консультируют.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6627168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/>
              <a:t>Всероссийский фестиваль передового педагогического </a:t>
            </a:r>
            <a:r>
              <a:rPr lang="ru-RU" sz="900" dirty="0" smtClean="0"/>
              <a:t>опыта</a:t>
            </a:r>
            <a:r>
              <a:rPr lang="en-US" sz="900" dirty="0" smtClean="0"/>
              <a:t> </a:t>
            </a:r>
            <a:r>
              <a:rPr lang="ru-RU" sz="900" dirty="0" smtClean="0"/>
              <a:t>"</a:t>
            </a:r>
            <a:r>
              <a:rPr lang="ru-RU" sz="900" dirty="0"/>
              <a:t>Современные методы и приемы </a:t>
            </a:r>
            <a:r>
              <a:rPr lang="ru-RU" sz="900" dirty="0" smtClean="0"/>
              <a:t>обучения“</a:t>
            </a:r>
            <a:r>
              <a:rPr lang="en-US" sz="900" dirty="0" smtClean="0"/>
              <a:t> </a:t>
            </a:r>
            <a:r>
              <a:rPr lang="ru-RU" sz="900" dirty="0" smtClean="0"/>
              <a:t>Электронное </a:t>
            </a:r>
            <a:r>
              <a:rPr lang="ru-RU" sz="900" dirty="0"/>
              <a:t>периодическое издание </a:t>
            </a:r>
            <a:r>
              <a:rPr lang="ru-RU" sz="900" dirty="0" smtClean="0"/>
              <a:t>НАУКОГРАД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860" name="Rectangle 4"/>
          <p:cNvSpPr>
            <a:spLocks noChangeArrowheads="1"/>
          </p:cNvSpPr>
          <p:nvPr/>
        </p:nvSpPr>
        <p:spPr bwMode="auto">
          <a:xfrm>
            <a:off x="304800" y="423863"/>
            <a:ext cx="85344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/>
              <a:t>Какой вы находите экологическую ситуацию в данной местности? Как нужно поступить? Ваши предложения.</a:t>
            </a:r>
          </a:p>
          <a:p>
            <a:pPr algn="ctr"/>
            <a:r>
              <a:rPr lang="ru-RU"/>
              <a:t>На Кубани намечено строительство нефтепровода, который пройдет из Казахстана через города Кропоткин, Новороссийск, через заповедные места. Какую меру ответственности должны нести люди, которые будут заниматься пуском этого объекта? Как относиться к своей работе?</a:t>
            </a:r>
          </a:p>
        </p:txBody>
      </p:sp>
      <p:pic>
        <p:nvPicPr>
          <p:cNvPr id="633861" name="Picture 5" descr="ekran_pic2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00600" y="2438400"/>
            <a:ext cx="41148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3862" name="Picture 6" descr="ekran_pic0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8600" y="2438400"/>
            <a:ext cx="42672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0" y="6627168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/>
              <a:t>Всероссийский фестиваль передового педагогического </a:t>
            </a:r>
            <a:r>
              <a:rPr lang="ru-RU" sz="900" dirty="0" smtClean="0"/>
              <a:t>опыта</a:t>
            </a:r>
            <a:r>
              <a:rPr lang="en-US" sz="900" dirty="0" smtClean="0"/>
              <a:t> </a:t>
            </a:r>
            <a:r>
              <a:rPr lang="ru-RU" sz="900" dirty="0" smtClean="0"/>
              <a:t>"</a:t>
            </a:r>
            <a:r>
              <a:rPr lang="ru-RU" sz="900" dirty="0"/>
              <a:t>Современные методы и приемы </a:t>
            </a:r>
            <a:r>
              <a:rPr lang="ru-RU" sz="900" dirty="0" smtClean="0"/>
              <a:t>обучения“</a:t>
            </a:r>
            <a:r>
              <a:rPr lang="en-US" sz="900" dirty="0" smtClean="0"/>
              <a:t> </a:t>
            </a:r>
            <a:r>
              <a:rPr lang="ru-RU" sz="900" dirty="0" smtClean="0"/>
              <a:t>Электронное </a:t>
            </a:r>
            <a:r>
              <a:rPr lang="ru-RU" sz="900" dirty="0"/>
              <a:t>периодическое издание </a:t>
            </a:r>
            <a:r>
              <a:rPr lang="ru-RU" sz="900" dirty="0" smtClean="0"/>
              <a:t>НАУКОГРАД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740" name="Rectangle 4"/>
          <p:cNvSpPr>
            <a:spLocks noChangeArrowheads="1"/>
          </p:cNvSpPr>
          <p:nvPr/>
        </p:nvSpPr>
        <p:spPr bwMode="auto">
          <a:xfrm>
            <a:off x="914400" y="536575"/>
            <a:ext cx="73914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2400">
                <a:latin typeface="Times New Roman" pitchFamily="18" charset="0"/>
              </a:rPr>
              <a:t>Беpегите эти земли, эти воды,</a:t>
            </a:r>
            <a:br>
              <a:rPr lang="ru-RU" sz="2400">
                <a:latin typeface="Times New Roman" pitchFamily="18" charset="0"/>
              </a:rPr>
            </a:br>
            <a:r>
              <a:rPr lang="ru-RU" sz="2400">
                <a:latin typeface="Times New Roman" pitchFamily="18" charset="0"/>
              </a:rPr>
              <a:t>Даже малую былиночку любя,</a:t>
            </a:r>
            <a:br>
              <a:rPr lang="ru-RU" sz="2400">
                <a:latin typeface="Times New Roman" pitchFamily="18" charset="0"/>
              </a:rPr>
            </a:br>
            <a:r>
              <a:rPr lang="ru-RU" sz="2400">
                <a:latin typeface="Times New Roman" pitchFamily="18" charset="0"/>
              </a:rPr>
              <a:t>Беpегите всех звеpей внутpи пpиpоды,</a:t>
            </a:r>
            <a:br>
              <a:rPr lang="ru-RU" sz="2400">
                <a:latin typeface="Times New Roman" pitchFamily="18" charset="0"/>
              </a:rPr>
            </a:br>
            <a:r>
              <a:rPr lang="ru-RU" sz="2400">
                <a:latin typeface="Times New Roman" pitchFamily="18" charset="0"/>
              </a:rPr>
              <a:t>Убивайте лишь звеpей внутpи себя. </a:t>
            </a:r>
          </a:p>
          <a:p>
            <a:pPr algn="ctr"/>
            <a:r>
              <a:rPr lang="ru-RU" sz="2400">
                <a:latin typeface="Times New Roman" pitchFamily="18" charset="0"/>
              </a:rPr>
              <a:t>                                              Е. Евтушенко</a:t>
            </a:r>
          </a:p>
        </p:txBody>
      </p:sp>
      <p:pic>
        <p:nvPicPr>
          <p:cNvPr id="756741" name="Picture 5" descr="ekran_pic1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9600" y="3124200"/>
            <a:ext cx="2286000" cy="272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6743" name="Picture 7" descr="31907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76600" y="3124200"/>
            <a:ext cx="2438400" cy="2743200"/>
          </a:xfrm>
          <a:prstGeom prst="rect">
            <a:avLst/>
          </a:prstGeom>
          <a:noFill/>
        </p:spPr>
      </p:pic>
      <p:pic>
        <p:nvPicPr>
          <p:cNvPr id="756745" name="Picture 9" descr="Эту белочку я сфотал в парке Пушкина. Этой весной их там особенно много - бегают по деревьям толпами, играются, ни боятся ни кого.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096000" y="3124200"/>
            <a:ext cx="2209800" cy="27432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6627168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/>
              <a:t>Всероссийский фестиваль передового педагогического </a:t>
            </a:r>
            <a:r>
              <a:rPr lang="ru-RU" sz="900" dirty="0" smtClean="0"/>
              <a:t>опыта</a:t>
            </a:r>
            <a:r>
              <a:rPr lang="en-US" sz="900" dirty="0" smtClean="0"/>
              <a:t> </a:t>
            </a:r>
            <a:r>
              <a:rPr lang="ru-RU" sz="900" dirty="0" smtClean="0"/>
              <a:t>"</a:t>
            </a:r>
            <a:r>
              <a:rPr lang="ru-RU" sz="900" dirty="0"/>
              <a:t>Современные методы и приемы </a:t>
            </a:r>
            <a:r>
              <a:rPr lang="ru-RU" sz="900" dirty="0" smtClean="0"/>
              <a:t>обучения“</a:t>
            </a:r>
            <a:r>
              <a:rPr lang="en-US" sz="900" dirty="0" smtClean="0"/>
              <a:t> </a:t>
            </a:r>
            <a:r>
              <a:rPr lang="ru-RU" sz="900" dirty="0" smtClean="0"/>
              <a:t>Электронное </a:t>
            </a:r>
            <a:r>
              <a:rPr lang="ru-RU" sz="900" dirty="0"/>
              <a:t>периодическое издание </a:t>
            </a:r>
            <a:r>
              <a:rPr lang="ru-RU" sz="900" dirty="0" smtClean="0"/>
              <a:t>НАУКОГРАД</a:t>
            </a:r>
            <a:endParaRPr lang="ru-RU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6087" name="Group 311"/>
          <p:cNvGraphicFramePr>
            <a:graphicFrameLocks noGrp="1"/>
          </p:cNvGraphicFramePr>
          <p:nvPr/>
        </p:nvGraphicFramePr>
        <p:xfrm>
          <a:off x="457200" y="609600"/>
          <a:ext cx="8229600" cy="5024442"/>
        </p:xfrm>
        <a:graphic>
          <a:graphicData uri="http://schemas.openxmlformats.org/drawingml/2006/table">
            <a:tbl>
              <a:tblPr/>
              <a:tblGrid>
                <a:gridCol w="357188"/>
                <a:gridCol w="3649662"/>
                <a:gridCol w="4222750"/>
              </a:tblGrid>
              <a:tr h="3063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           Этап урока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   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Приемы и методы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78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Приветствие, мотивация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Демонстрация слайдов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36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Устное решение тренировочных задач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Учащиеся отмечают фишками города на карте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19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Физический диктант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Самостоятельная работа, задание 1  маршрутного листа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Самопроверка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Учащиеся сверяют свои ответы с правильными и выставляют себе баллы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19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Самостоятельная работа с маршрутными листами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Демонстрация слайдов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Самостоятельная работа, задание 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19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Упражнение-разминка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Приподнимаем плечи и сведим лопатки, затем расслабляемся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19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Самостоятельная работа с маршрутными листами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Демонстрация слайдов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Самостоятельная работа, задание 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Встреча отрядов, что увидели?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Демонстрация слайдов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Самостоятельное решение задач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Самостоятельная работа, задания 4, 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Упражнение-разминка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Вдох – резкий выдох через рот. Повторяем 5-6 раз.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19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Подведение итогов урока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Учащиеся отвечают на вопросы, выдвигают свои предложения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78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Домашнее задание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2" name="TextBox 61"/>
          <p:cNvSpPr txBox="1"/>
          <p:nvPr/>
        </p:nvSpPr>
        <p:spPr>
          <a:xfrm>
            <a:off x="0" y="6627168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/>
              <a:t>Всероссийский фестиваль передового педагогического </a:t>
            </a:r>
            <a:r>
              <a:rPr lang="ru-RU" sz="900" dirty="0" smtClean="0"/>
              <a:t>опыта</a:t>
            </a:r>
            <a:r>
              <a:rPr lang="en-US" sz="900" dirty="0" smtClean="0"/>
              <a:t> </a:t>
            </a:r>
            <a:r>
              <a:rPr lang="ru-RU" sz="900" dirty="0" smtClean="0"/>
              <a:t>"</a:t>
            </a:r>
            <a:r>
              <a:rPr lang="ru-RU" sz="900" dirty="0"/>
              <a:t>Современные методы и приемы </a:t>
            </a:r>
            <a:r>
              <a:rPr lang="ru-RU" sz="900" dirty="0" smtClean="0"/>
              <a:t>обучения“</a:t>
            </a:r>
            <a:r>
              <a:rPr lang="en-US" sz="900" dirty="0" smtClean="0"/>
              <a:t> </a:t>
            </a:r>
            <a:r>
              <a:rPr lang="ru-RU" sz="900" dirty="0" smtClean="0"/>
              <a:t>Электронное </a:t>
            </a:r>
            <a:r>
              <a:rPr lang="ru-RU" sz="900" dirty="0"/>
              <a:t>периодическое издание </a:t>
            </a:r>
            <a:r>
              <a:rPr lang="ru-RU" sz="900" dirty="0" smtClean="0"/>
              <a:t>НАУКОГРАД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652" name="Text Box 4"/>
          <p:cNvSpPr txBox="1">
            <a:spLocks noChangeArrowheads="1"/>
          </p:cNvSpPr>
          <p:nvPr/>
        </p:nvSpPr>
        <p:spPr bwMode="auto">
          <a:xfrm>
            <a:off x="304800" y="609600"/>
            <a:ext cx="8686800" cy="558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/>
            <a:r>
              <a:rPr lang="ru-RU" b="1">
                <a:latin typeface="Times New Roman" pitchFamily="18" charset="0"/>
              </a:rPr>
              <a:t>Литература</a:t>
            </a:r>
          </a:p>
          <a:p>
            <a:pPr marL="342900" indent="-342900" algn="ctr"/>
            <a:endParaRPr lang="ru-RU" b="1">
              <a:latin typeface="Times New Roman" pitchFamily="18" charset="0"/>
            </a:endParaRPr>
          </a:p>
          <a:p>
            <a:pPr marL="342900" indent="-342900" algn="ctr"/>
            <a:endParaRPr lang="ru-RU">
              <a:latin typeface="Times New Roman" pitchFamily="18" charset="0"/>
            </a:endParaRPr>
          </a:p>
          <a:p>
            <a:pPr marL="342900" indent="-342900"/>
            <a:r>
              <a:rPr lang="ru-RU">
                <a:latin typeface="Times New Roman" pitchFamily="18" charset="0"/>
              </a:rPr>
              <a:t>1)  И.Я. Ланина «Не уроком единым. Развитие интереса к физике», М.: Просвещение, 1991 г.</a:t>
            </a:r>
          </a:p>
          <a:p>
            <a:pPr marL="342900" indent="-342900"/>
            <a:r>
              <a:rPr lang="ru-RU">
                <a:latin typeface="Times New Roman" pitchFamily="18" charset="0"/>
              </a:rPr>
              <a:t>2)  Журналы «Физика в школе», 1997 – 2006 гг.</a:t>
            </a:r>
          </a:p>
          <a:p>
            <a:pPr marL="342900" indent="-342900"/>
            <a:r>
              <a:rPr lang="ru-RU">
                <a:latin typeface="Times New Roman" pitchFamily="18" charset="0"/>
              </a:rPr>
              <a:t>3) И.Я. Ланина  «100 игр по физике»,  М.: Просвещение, 1995 г.</a:t>
            </a:r>
          </a:p>
          <a:p>
            <a:pPr marL="342900" indent="-342900"/>
            <a:r>
              <a:rPr lang="ru-RU">
                <a:latin typeface="Times New Roman" pitchFamily="18" charset="0"/>
              </a:rPr>
              <a:t>4) А.С.Енохович «Справочник по физике и технике», М.: Просвещение, 1990 г.</a:t>
            </a:r>
          </a:p>
          <a:p>
            <a:pPr marL="342900" indent="-342900"/>
            <a:r>
              <a:rPr lang="ru-RU">
                <a:latin typeface="Times New Roman" pitchFamily="18" charset="0"/>
              </a:rPr>
              <a:t>5) Энциклопедия для детей, Физика, ч.1 и ч.2, Аванта+, М., 2000 г.</a:t>
            </a:r>
          </a:p>
          <a:p>
            <a:pPr marL="342900" indent="-342900"/>
            <a:endParaRPr lang="ru-RU">
              <a:latin typeface="Times New Roman" pitchFamily="18" charset="0"/>
            </a:endParaRPr>
          </a:p>
          <a:p>
            <a:pPr marL="342900" indent="-342900"/>
            <a:endParaRPr lang="ru-RU">
              <a:latin typeface="Times New Roman" pitchFamily="18" charset="0"/>
            </a:endParaRPr>
          </a:p>
          <a:p>
            <a:pPr marL="342900" indent="-342900" algn="ctr"/>
            <a:r>
              <a:rPr lang="ru-RU" b="1">
                <a:latin typeface="Times New Roman" pitchFamily="18" charset="0"/>
              </a:rPr>
              <a:t>Адреса в Интернет</a:t>
            </a:r>
          </a:p>
          <a:p>
            <a:pPr marL="342900" indent="-342900" algn="ctr"/>
            <a:endParaRPr lang="ru-RU" b="1">
              <a:latin typeface="Times New Roman" pitchFamily="18" charset="0"/>
            </a:endParaRPr>
          </a:p>
          <a:p>
            <a:pPr marL="342900" indent="-342900" algn="ctr"/>
            <a:endParaRPr lang="en-US">
              <a:latin typeface="Times New Roman" pitchFamily="18" charset="0"/>
            </a:endParaRPr>
          </a:p>
          <a:p>
            <a:pPr marL="342900" indent="-342900">
              <a:buFontTx/>
              <a:buAutoNum type="arabicParenR"/>
            </a:pPr>
            <a:r>
              <a:rPr lang="en-US">
                <a:solidFill>
                  <a:schemeClr val="bg2"/>
                </a:solidFill>
                <a:hlinkClick r:id="rId2"/>
              </a:rPr>
              <a:t>http://www.greenpeace.org/russia/ru</a:t>
            </a:r>
            <a:endParaRPr lang="ru-RU">
              <a:solidFill>
                <a:schemeClr val="bg2"/>
              </a:solidFill>
            </a:endParaRPr>
          </a:p>
          <a:p>
            <a:pPr marL="342900" indent="-342900">
              <a:buFontTx/>
              <a:buAutoNum type="arabicParenR"/>
            </a:pPr>
            <a:endParaRPr lang="ru-RU">
              <a:solidFill>
                <a:schemeClr val="bg2"/>
              </a:solidFill>
            </a:endParaRPr>
          </a:p>
          <a:p>
            <a:pPr marL="342900" indent="-342900">
              <a:buFontTx/>
              <a:buAutoNum type="arabicParenR" startAt="2"/>
            </a:pPr>
            <a:r>
              <a:rPr lang="en-US">
                <a:hlinkClick r:id="rId3"/>
              </a:rPr>
              <a:t>http</a:t>
            </a:r>
            <a:r>
              <a:rPr lang="ru-RU">
                <a:hlinkClick r:id="rId3"/>
              </a:rPr>
              <a:t>://</a:t>
            </a:r>
            <a:r>
              <a:rPr lang="en-US">
                <a:hlinkClick r:id="rId3"/>
              </a:rPr>
              <a:t>www</a:t>
            </a:r>
            <a:r>
              <a:rPr lang="ru-RU">
                <a:hlinkClick r:id="rId3"/>
              </a:rPr>
              <a:t>.</a:t>
            </a:r>
            <a:r>
              <a:rPr lang="en-US">
                <a:hlinkClick r:id="rId3"/>
              </a:rPr>
              <a:t>interfax</a:t>
            </a:r>
            <a:r>
              <a:rPr lang="ru-RU">
                <a:hlinkClick r:id="rId3"/>
              </a:rPr>
              <a:t>.</a:t>
            </a:r>
            <a:r>
              <a:rPr lang="en-US">
                <a:hlinkClick r:id="rId3"/>
              </a:rPr>
              <a:t>ru</a:t>
            </a:r>
            <a:endParaRPr lang="ru-RU"/>
          </a:p>
          <a:p>
            <a:pPr marL="342900" indent="-342900">
              <a:buFontTx/>
              <a:buAutoNum type="arabicParenR" startAt="2"/>
            </a:pPr>
            <a:endParaRPr lang="ru-RU"/>
          </a:p>
          <a:p>
            <a:pPr marL="342900" indent="-342900"/>
            <a:r>
              <a:rPr lang="ru-RU"/>
              <a:t>3)  </a:t>
            </a:r>
            <a:r>
              <a:rPr lang="en-US"/>
              <a:t>http</a:t>
            </a:r>
            <a:r>
              <a:rPr lang="ru-RU"/>
              <a:t>:/</a:t>
            </a:r>
            <a:r>
              <a:rPr lang="en-US"/>
              <a:t>/otdih</a:t>
            </a:r>
            <a:r>
              <a:rPr lang="ru-RU"/>
              <a:t>.</a:t>
            </a:r>
            <a:r>
              <a:rPr lang="en-US"/>
              <a:t>nakubani</a:t>
            </a:r>
            <a:r>
              <a:rPr lang="ru-RU"/>
              <a:t>.</a:t>
            </a:r>
            <a:r>
              <a:rPr lang="en-US"/>
              <a:t>ru</a:t>
            </a:r>
            <a:endParaRPr lang="ru-RU">
              <a:latin typeface="Times New Roman" pitchFamily="18" charset="0"/>
            </a:endParaRPr>
          </a:p>
          <a:p>
            <a:pPr marL="342900" indent="-342900" algn="ctr"/>
            <a:endParaRPr lang="ru-RU" b="1">
              <a:latin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627168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/>
              <a:t>Всероссийский фестиваль передового педагогического </a:t>
            </a:r>
            <a:r>
              <a:rPr lang="ru-RU" sz="900" dirty="0" smtClean="0"/>
              <a:t>опыта</a:t>
            </a:r>
            <a:r>
              <a:rPr lang="en-US" sz="900" dirty="0" smtClean="0"/>
              <a:t> </a:t>
            </a:r>
            <a:r>
              <a:rPr lang="ru-RU" sz="900" dirty="0" smtClean="0"/>
              <a:t>"</a:t>
            </a:r>
            <a:r>
              <a:rPr lang="ru-RU" sz="900" dirty="0"/>
              <a:t>Современные методы и приемы </a:t>
            </a:r>
            <a:r>
              <a:rPr lang="ru-RU" sz="900" dirty="0" smtClean="0"/>
              <a:t>обучения“</a:t>
            </a:r>
            <a:r>
              <a:rPr lang="en-US" sz="900" dirty="0" smtClean="0"/>
              <a:t> </a:t>
            </a:r>
            <a:r>
              <a:rPr lang="ru-RU" sz="900" dirty="0" smtClean="0"/>
              <a:t>Электронное </a:t>
            </a:r>
            <a:r>
              <a:rPr lang="ru-RU" sz="900" dirty="0"/>
              <a:t>периодическое издание </a:t>
            </a:r>
            <a:r>
              <a:rPr lang="ru-RU" sz="900" dirty="0" smtClean="0"/>
              <a:t>НАУКОГРАД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6" name="Rectangle 4"/>
          <p:cNvSpPr>
            <a:spLocks noChangeArrowheads="1"/>
          </p:cNvSpPr>
          <p:nvPr/>
        </p:nvSpPr>
        <p:spPr bwMode="auto">
          <a:xfrm>
            <a:off x="228600" y="287338"/>
            <a:ext cx="86868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/>
              <a:t>Кубань… Широко и привольно раскинулись ее просторы на юге России. Старинный край этот издавна славился плодородными землями, зелеными лугами, лесами, чистыми реками. </a:t>
            </a:r>
          </a:p>
        </p:txBody>
      </p:sp>
      <p:pic>
        <p:nvPicPr>
          <p:cNvPr id="105484" name="Picture 12" descr="Krasnodarsky_Kray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14400" y="1295400"/>
            <a:ext cx="73152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0" y="6627168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/>
              <a:t>Всероссийский фестиваль передового педагогического </a:t>
            </a:r>
            <a:r>
              <a:rPr lang="ru-RU" sz="900" dirty="0" smtClean="0"/>
              <a:t>опыта</a:t>
            </a:r>
            <a:r>
              <a:rPr lang="en-US" sz="900" dirty="0" smtClean="0"/>
              <a:t> </a:t>
            </a:r>
            <a:r>
              <a:rPr lang="ru-RU" sz="900" dirty="0" smtClean="0"/>
              <a:t>"</a:t>
            </a:r>
            <a:r>
              <a:rPr lang="ru-RU" sz="900" dirty="0"/>
              <a:t>Современные методы и приемы </a:t>
            </a:r>
            <a:r>
              <a:rPr lang="ru-RU" sz="900" dirty="0" smtClean="0"/>
              <a:t>обучения“</a:t>
            </a:r>
            <a:r>
              <a:rPr lang="en-US" sz="900" dirty="0" smtClean="0"/>
              <a:t> </a:t>
            </a:r>
            <a:r>
              <a:rPr lang="ru-RU" sz="900" dirty="0" smtClean="0"/>
              <a:t>Электронное </a:t>
            </a:r>
            <a:r>
              <a:rPr lang="ru-RU" sz="900" dirty="0"/>
              <a:t>периодическое издание </a:t>
            </a:r>
            <a:r>
              <a:rPr lang="ru-RU" sz="900" dirty="0" smtClean="0"/>
              <a:t>НАУКОГРАД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20" name="Rectangle 4"/>
          <p:cNvSpPr>
            <a:spLocks noChangeArrowheads="1"/>
          </p:cNvSpPr>
          <p:nvPr/>
        </p:nvSpPr>
        <p:spPr bwMode="auto">
          <a:xfrm>
            <a:off x="304800" y="365125"/>
            <a:ext cx="845820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/>
              <a:t>В западной части </a:t>
            </a:r>
            <a:r>
              <a:rPr lang="ru-RU">
                <a:hlinkClick r:id="rId2"/>
              </a:rPr>
              <a:t>Краснодарского края</a:t>
            </a:r>
            <a:r>
              <a:rPr lang="ru-RU"/>
              <a:t>  расположен Таманский полуостров, который  омывается с севера </a:t>
            </a:r>
            <a:r>
              <a:rPr lang="ru-RU">
                <a:hlinkClick r:id="rId3"/>
              </a:rPr>
              <a:t>Азовским</a:t>
            </a:r>
            <a:r>
              <a:rPr lang="ru-RU"/>
              <a:t> морем, с юга – </a:t>
            </a:r>
            <a:r>
              <a:rPr lang="ru-RU">
                <a:hlinkClick r:id="rId4"/>
              </a:rPr>
              <a:t>Черным</a:t>
            </a:r>
            <a:r>
              <a:rPr lang="ru-RU"/>
              <a:t>, на западе – Керченским проливом. В административном отношении территория Таманского полуострова большей частью входит в Темрюкский район и лишь частично в Анапский курорт. </a:t>
            </a:r>
          </a:p>
        </p:txBody>
      </p:sp>
      <p:pic>
        <p:nvPicPr>
          <p:cNvPr id="111621" name="Picture 5" descr="Картинка 1 из 347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33400" y="1828800"/>
            <a:ext cx="80010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0" y="6627168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/>
              <a:t>Всероссийский фестиваль передового педагогического </a:t>
            </a:r>
            <a:r>
              <a:rPr lang="ru-RU" sz="900" dirty="0" smtClean="0"/>
              <a:t>опыта</a:t>
            </a:r>
            <a:r>
              <a:rPr lang="en-US" sz="900" dirty="0" smtClean="0"/>
              <a:t> </a:t>
            </a:r>
            <a:r>
              <a:rPr lang="ru-RU" sz="900" dirty="0" smtClean="0"/>
              <a:t>"</a:t>
            </a:r>
            <a:r>
              <a:rPr lang="ru-RU" sz="900" dirty="0"/>
              <a:t>Современные методы и приемы </a:t>
            </a:r>
            <a:r>
              <a:rPr lang="ru-RU" sz="900" dirty="0" smtClean="0"/>
              <a:t>обучения“</a:t>
            </a:r>
            <a:r>
              <a:rPr lang="en-US" sz="900" dirty="0" smtClean="0"/>
              <a:t> </a:t>
            </a:r>
            <a:r>
              <a:rPr lang="ru-RU" sz="900" dirty="0" smtClean="0"/>
              <a:t>Электронное </a:t>
            </a:r>
            <a:r>
              <a:rPr lang="ru-RU" sz="900" dirty="0"/>
              <a:t>периодическое издание </a:t>
            </a:r>
            <a:r>
              <a:rPr lang="ru-RU" sz="900" dirty="0" smtClean="0"/>
              <a:t>НАУКОГРАД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2" name="Rectangle 4"/>
          <p:cNvSpPr>
            <a:spLocks noChangeArrowheads="1"/>
          </p:cNvSpPr>
          <p:nvPr/>
        </p:nvSpPr>
        <p:spPr bwMode="auto">
          <a:xfrm>
            <a:off x="609600" y="215900"/>
            <a:ext cx="830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/>
              <a:t>В Керченском проливе произошла экологическая катастрофа.</a:t>
            </a:r>
          </a:p>
        </p:txBody>
      </p:sp>
      <p:pic>
        <p:nvPicPr>
          <p:cNvPr id="124933" name="Picture 5" descr="Схема нефтяного загрязнения в районе Керченского пролива на 15 ноября &#10;(составлена Гринпис на основании данных МЧС)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14400" y="609600"/>
            <a:ext cx="7427742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4934" name="Rectangle 6"/>
          <p:cNvSpPr>
            <a:spLocks noChangeArrowheads="1"/>
          </p:cNvSpPr>
          <p:nvPr/>
        </p:nvSpPr>
        <p:spPr bwMode="auto">
          <a:xfrm>
            <a:off x="0" y="5489575"/>
            <a:ext cx="914400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</a:rPr>
              <a:t>В воду попало около 3 тыс. т мазута, а также около 6,8 тыс. т технической серы.</a:t>
            </a:r>
          </a:p>
          <a:p>
            <a:pPr algn="ctr"/>
            <a:r>
              <a:rPr lang="ru-RU" sz="1400" b="1" dirty="0">
                <a:latin typeface="Times New Roman" pitchFamily="18" charset="0"/>
              </a:rPr>
              <a:t> Как отмечают специалисты Росгидромета, в районе порта «Кавказ» нефтепродуктов в море содержится в 50 раз выше предельной нормы.</a:t>
            </a:r>
          </a:p>
          <a:p>
            <a:pPr algn="ctr"/>
            <a:r>
              <a:rPr lang="ru-RU" sz="1400" b="1" dirty="0">
                <a:latin typeface="Times New Roman" pitchFamily="18" charset="0"/>
              </a:rPr>
              <a:t> </a:t>
            </a:r>
            <a:r>
              <a:rPr lang="ru-RU" sz="1400" b="1" i="1" dirty="0">
                <a:latin typeface="Times New Roman" pitchFamily="18" charset="0"/>
              </a:rPr>
              <a:t>Мы отправимся в научно-исследовательскую экспедицию на Таманский полуостров, к Керченскому проливу, в порт Кавказ, с целью выяснения экологического состояния местности.</a:t>
            </a:r>
          </a:p>
          <a:p>
            <a:endParaRPr lang="ru-RU" sz="1400" b="1" i="1" dirty="0">
              <a:latin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627168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/>
              <a:t>Всероссийский фестиваль передового педагогического </a:t>
            </a:r>
            <a:r>
              <a:rPr lang="ru-RU" sz="900" dirty="0" smtClean="0"/>
              <a:t>опыта</a:t>
            </a:r>
            <a:r>
              <a:rPr lang="en-US" sz="900" dirty="0" smtClean="0"/>
              <a:t> </a:t>
            </a:r>
            <a:r>
              <a:rPr lang="ru-RU" sz="900" dirty="0" smtClean="0"/>
              <a:t>"</a:t>
            </a:r>
            <a:r>
              <a:rPr lang="ru-RU" sz="900" dirty="0"/>
              <a:t>Современные методы и приемы </a:t>
            </a:r>
            <a:r>
              <a:rPr lang="ru-RU" sz="900" dirty="0" smtClean="0"/>
              <a:t>обучения“</a:t>
            </a:r>
            <a:r>
              <a:rPr lang="en-US" sz="900" dirty="0" smtClean="0"/>
              <a:t> </a:t>
            </a:r>
            <a:r>
              <a:rPr lang="ru-RU" sz="900" dirty="0" smtClean="0"/>
              <a:t>Электронное </a:t>
            </a:r>
            <a:r>
              <a:rPr lang="ru-RU" sz="900" dirty="0"/>
              <a:t>периодическое издание </a:t>
            </a:r>
            <a:r>
              <a:rPr lang="ru-RU" sz="900" dirty="0" smtClean="0"/>
              <a:t>НАУКОГРАД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6" name="Rectangle 4"/>
          <p:cNvSpPr>
            <a:spLocks noChangeArrowheads="1"/>
          </p:cNvSpPr>
          <p:nvPr/>
        </p:nvSpPr>
        <p:spPr bwMode="auto">
          <a:xfrm>
            <a:off x="304800" y="147638"/>
            <a:ext cx="8534400" cy="6392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/>
              <a:t>От с.Вольного до тех мест далеко, и нам предстоит долгий и трудный путь. Ближайший к нам населенный пункт – г. Армавир, откуда и начнется наше путешествие до г. Анапа. </a:t>
            </a:r>
          </a:p>
          <a:p>
            <a:pPr algn="ctr"/>
            <a:endParaRPr lang="ru-RU" sz="2400"/>
          </a:p>
          <a:p>
            <a:pPr algn="ctr"/>
            <a:r>
              <a:rPr lang="ru-RU" sz="2400"/>
              <a:t>В состав экспедиции можно зачислить тех, кто справится с такими задачами:</a:t>
            </a:r>
          </a:p>
          <a:p>
            <a:pPr algn="ctr"/>
            <a:endParaRPr lang="ru-RU" sz="2400"/>
          </a:p>
          <a:p>
            <a:pPr algn="ctr">
              <a:buFontTx/>
              <a:buChar char="-"/>
            </a:pPr>
            <a:r>
              <a:rPr lang="ru-RU" sz="2400"/>
              <a:t> Сколько времени летит  самолет Ил-14  из Армавира  до Анапы, если расстояние между городами 370 км км, а скорость самолета 320 км/ч?</a:t>
            </a:r>
          </a:p>
          <a:p>
            <a:pPr algn="ctr">
              <a:buFontTx/>
              <a:buChar char="-"/>
            </a:pPr>
            <a:endParaRPr lang="ru-RU" sz="2400"/>
          </a:p>
          <a:p>
            <a:pPr algn="ctr">
              <a:buFontTx/>
              <a:buChar char="-"/>
            </a:pPr>
            <a:r>
              <a:rPr lang="ru-RU" sz="2400"/>
              <a:t> За сколько времени это расстояние будет пройдено поездом, средняя скорость которого 50 км/ч?</a:t>
            </a:r>
          </a:p>
          <a:p>
            <a:pPr algn="ctr">
              <a:buFontTx/>
              <a:buChar char="-"/>
            </a:pPr>
            <a:endParaRPr lang="ru-RU" sz="2400"/>
          </a:p>
          <a:p>
            <a:pPr algn="ctr">
              <a:buFontTx/>
              <a:buChar char="-"/>
            </a:pPr>
            <a:r>
              <a:rPr lang="ru-RU" sz="2400"/>
              <a:t> Предположим, что мы пошли пешком; сколько времени мы бы затратили на путешествие?</a:t>
            </a:r>
          </a:p>
          <a:p>
            <a:pPr algn="ctr">
              <a:buFontTx/>
              <a:buChar char="-"/>
            </a:pPr>
            <a:endParaRPr lang="ru-RU" sz="2400"/>
          </a:p>
          <a:p>
            <a:pPr algn="ctr"/>
            <a:r>
              <a:rPr lang="ru-RU" sz="2400"/>
              <a:t>Какой вид транспорта мы выбираем?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6627168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/>
              <a:t>Всероссийский фестиваль передового педагогического </a:t>
            </a:r>
            <a:r>
              <a:rPr lang="ru-RU" sz="900" dirty="0" smtClean="0"/>
              <a:t>опыта</a:t>
            </a:r>
            <a:r>
              <a:rPr lang="en-US" sz="900" dirty="0" smtClean="0"/>
              <a:t> </a:t>
            </a:r>
            <a:r>
              <a:rPr lang="ru-RU" sz="900" dirty="0" smtClean="0"/>
              <a:t>"</a:t>
            </a:r>
            <a:r>
              <a:rPr lang="ru-RU" sz="900" dirty="0"/>
              <a:t>Современные методы и приемы </a:t>
            </a:r>
            <a:r>
              <a:rPr lang="ru-RU" sz="900" dirty="0" smtClean="0"/>
              <a:t>обучения“</a:t>
            </a:r>
            <a:r>
              <a:rPr lang="en-US" sz="900" dirty="0" smtClean="0"/>
              <a:t> </a:t>
            </a:r>
            <a:r>
              <a:rPr lang="ru-RU" sz="900" dirty="0" smtClean="0"/>
              <a:t>Электронное </a:t>
            </a:r>
            <a:r>
              <a:rPr lang="ru-RU" sz="900" dirty="0"/>
              <a:t>периодическое издание </a:t>
            </a:r>
            <a:r>
              <a:rPr lang="ru-RU" sz="900" dirty="0" smtClean="0"/>
              <a:t>НАУКОГРАД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8" name="Rectangle 4"/>
          <p:cNvSpPr>
            <a:spLocks noChangeArrowheads="1"/>
          </p:cNvSpPr>
          <p:nvPr/>
        </p:nvSpPr>
        <p:spPr bwMode="auto">
          <a:xfrm>
            <a:off x="381000" y="760413"/>
            <a:ext cx="8305800" cy="557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342900" indent="-342900" algn="ctr"/>
            <a:r>
              <a:rPr lang="ru-RU" b="1"/>
              <a:t>  </a:t>
            </a:r>
            <a:r>
              <a:rPr lang="ru-RU" sz="2000" b="1"/>
              <a:t>Физический диктант</a:t>
            </a:r>
          </a:p>
          <a:p>
            <a:pPr marL="342900" indent="-342900" algn="ctr"/>
            <a:endParaRPr lang="ru-RU" sz="2000"/>
          </a:p>
          <a:p>
            <a:pPr marL="342900" indent="-342900" algn="ctr"/>
            <a:r>
              <a:rPr lang="ru-RU" sz="2000"/>
              <a:t>Перед отправлением в путь проверим ваше «физическое оснащение». Запишите в таблицу маршрутного листа ответы на следующие вопросы:</a:t>
            </a:r>
          </a:p>
          <a:p>
            <a:pPr marL="342900" indent="-342900" algn="ctr"/>
            <a:endParaRPr lang="ru-RU" sz="2000"/>
          </a:p>
          <a:p>
            <a:pPr marL="342900" indent="-342900" algn="ctr">
              <a:buFontTx/>
              <a:buAutoNum type="arabicParenR"/>
            </a:pPr>
            <a:r>
              <a:rPr lang="ru-RU" sz="2000"/>
              <a:t>По какой формуле находят среднюю скорость?</a:t>
            </a:r>
          </a:p>
          <a:p>
            <a:pPr marL="342900" indent="-342900" algn="ctr">
              <a:buFontTx/>
              <a:buAutoNum type="arabicParenR"/>
            </a:pPr>
            <a:endParaRPr lang="ru-RU" sz="2000"/>
          </a:p>
          <a:p>
            <a:pPr marL="342900" indent="-342900" algn="ctr">
              <a:buFontTx/>
              <a:buAutoNum type="arabicParenR" startAt="2"/>
            </a:pPr>
            <a:r>
              <a:rPr lang="ru-RU" sz="2000"/>
              <a:t>По какой формуле определяется пройденный путь?</a:t>
            </a:r>
          </a:p>
          <a:p>
            <a:pPr marL="342900" indent="-342900" algn="ctr">
              <a:buFontTx/>
              <a:buAutoNum type="arabicParenR" startAt="2"/>
            </a:pPr>
            <a:endParaRPr lang="ru-RU" sz="2000"/>
          </a:p>
          <a:p>
            <a:pPr marL="342900" indent="-342900" algn="ctr">
              <a:buFontTx/>
              <a:buAutoNum type="arabicParenR" startAt="3"/>
            </a:pPr>
            <a:r>
              <a:rPr lang="ru-RU" sz="2000"/>
              <a:t>В каких единицах измеряется скорость?</a:t>
            </a:r>
          </a:p>
          <a:p>
            <a:pPr marL="342900" indent="-342900" algn="ctr">
              <a:buFontTx/>
              <a:buAutoNum type="arabicParenR" startAt="3"/>
            </a:pPr>
            <a:endParaRPr lang="ru-RU" sz="2000"/>
          </a:p>
          <a:p>
            <a:pPr marL="342900" indent="-342900" algn="ctr">
              <a:buFontTx/>
              <a:buAutoNum type="arabicParenR" startAt="4"/>
            </a:pPr>
            <a:r>
              <a:rPr lang="ru-RU" sz="2000"/>
              <a:t>Скорость равна 36 км/ч. Сколько это в метрах в секундах?</a:t>
            </a:r>
          </a:p>
          <a:p>
            <a:pPr marL="342900" indent="-342900" algn="ctr">
              <a:buFontTx/>
              <a:buAutoNum type="arabicParenR" startAt="4"/>
            </a:pPr>
            <a:endParaRPr lang="ru-RU" sz="2000"/>
          </a:p>
          <a:p>
            <a:pPr marL="342900" indent="-342900" algn="ctr">
              <a:buFontTx/>
              <a:buAutoNum type="arabicParenR" startAt="5"/>
            </a:pPr>
            <a:r>
              <a:rPr lang="ru-RU" sz="2000"/>
              <a:t>Скорость равна 15 м/с. Сколько это в км/ч?</a:t>
            </a:r>
          </a:p>
          <a:p>
            <a:pPr marL="342900" indent="-342900" algn="ctr">
              <a:buFontTx/>
              <a:buAutoNum type="arabicParenR" startAt="5"/>
            </a:pPr>
            <a:endParaRPr lang="ru-RU" sz="2000"/>
          </a:p>
          <a:p>
            <a:pPr marL="342900" indent="-342900" algn="ctr"/>
            <a:r>
              <a:rPr lang="ru-RU" sz="2000"/>
              <a:t>6)  Как называется явление, при котором вещества самопроизвольно смешиваются?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6627168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/>
              <a:t>Всероссийский фестиваль передового педагогического </a:t>
            </a:r>
            <a:r>
              <a:rPr lang="ru-RU" sz="900" dirty="0" smtClean="0"/>
              <a:t>опыта</a:t>
            </a:r>
            <a:r>
              <a:rPr lang="en-US" sz="900" dirty="0" smtClean="0"/>
              <a:t> </a:t>
            </a:r>
            <a:r>
              <a:rPr lang="ru-RU" sz="900" dirty="0" smtClean="0"/>
              <a:t>"</a:t>
            </a:r>
            <a:r>
              <a:rPr lang="ru-RU" sz="900" dirty="0"/>
              <a:t>Современные методы и приемы </a:t>
            </a:r>
            <a:r>
              <a:rPr lang="ru-RU" sz="900" dirty="0" smtClean="0"/>
              <a:t>обучения“</a:t>
            </a:r>
            <a:r>
              <a:rPr lang="en-US" sz="900" dirty="0" smtClean="0"/>
              <a:t> </a:t>
            </a:r>
            <a:r>
              <a:rPr lang="ru-RU" sz="900" dirty="0" smtClean="0"/>
              <a:t>Электронное </a:t>
            </a:r>
            <a:r>
              <a:rPr lang="ru-RU" sz="900" dirty="0"/>
              <a:t>периодическое издание </a:t>
            </a:r>
            <a:r>
              <a:rPr lang="ru-RU" sz="900" dirty="0" smtClean="0"/>
              <a:t>НАУКОГРАД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649" name="Rectangle 153"/>
          <p:cNvSpPr>
            <a:spLocks noGrp="1" noChangeArrowheads="1"/>
          </p:cNvSpPr>
          <p:nvPr>
            <p:ph type="title"/>
          </p:nvPr>
        </p:nvSpPr>
        <p:spPr>
          <a:xfrm>
            <a:off x="914400" y="277813"/>
            <a:ext cx="7772400" cy="792162"/>
          </a:xfrm>
        </p:spPr>
        <p:txBody>
          <a:bodyPr/>
          <a:lstStyle/>
          <a:p>
            <a:r>
              <a:rPr lang="ru-RU"/>
              <a:t>Самопроверка</a:t>
            </a:r>
          </a:p>
        </p:txBody>
      </p:sp>
      <p:graphicFrame>
        <p:nvGraphicFramePr>
          <p:cNvPr id="234653" name="Group 157"/>
          <p:cNvGraphicFramePr>
            <a:graphicFrameLocks noGrp="1"/>
          </p:cNvGraphicFramePr>
          <p:nvPr>
            <p:ph idx="1"/>
          </p:nvPr>
        </p:nvGraphicFramePr>
        <p:xfrm>
          <a:off x="457200" y="1371600"/>
          <a:ext cx="8229600" cy="5029200"/>
        </p:xfrm>
        <a:graphic>
          <a:graphicData uri="http://schemas.openxmlformats.org/drawingml/2006/table">
            <a:tbl>
              <a:tblPr/>
              <a:tblGrid>
                <a:gridCol w="1317625"/>
                <a:gridCol w="6911975"/>
              </a:tblGrid>
              <a:tr h="8382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</a:t>
                      </a:r>
                      <a:r>
                        <a:rPr kumimoji="0" lang="ru-RU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 = </a:t>
                      </a:r>
                      <a:r>
                        <a:rPr kumimoji="0" lang="en-US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S/t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82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 = V t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82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км/ч,  м/с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82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м/с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82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 км/ч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82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диффузия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0" y="6627168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/>
              <a:t>Всероссийский фестиваль передового педагогического </a:t>
            </a:r>
            <a:r>
              <a:rPr lang="ru-RU" sz="900" dirty="0" smtClean="0"/>
              <a:t>опыта</a:t>
            </a:r>
            <a:r>
              <a:rPr lang="en-US" sz="900" dirty="0" smtClean="0"/>
              <a:t> </a:t>
            </a:r>
            <a:r>
              <a:rPr lang="ru-RU" sz="900" dirty="0" smtClean="0"/>
              <a:t>"</a:t>
            </a:r>
            <a:r>
              <a:rPr lang="ru-RU" sz="900" dirty="0"/>
              <a:t>Современные методы и приемы </a:t>
            </a:r>
            <a:r>
              <a:rPr lang="ru-RU" sz="900" dirty="0" smtClean="0"/>
              <a:t>обучения“</a:t>
            </a:r>
            <a:r>
              <a:rPr lang="en-US" sz="900" dirty="0" smtClean="0"/>
              <a:t> </a:t>
            </a:r>
            <a:r>
              <a:rPr lang="ru-RU" sz="900" dirty="0" smtClean="0"/>
              <a:t>Электронное </a:t>
            </a:r>
            <a:r>
              <a:rPr lang="ru-RU" sz="900" dirty="0"/>
              <a:t>периодическое издание </a:t>
            </a:r>
            <a:r>
              <a:rPr lang="ru-RU" sz="900" dirty="0" smtClean="0"/>
              <a:t>НАУКОГРАД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4" name="Rectangle 4"/>
          <p:cNvSpPr>
            <a:spLocks noChangeArrowheads="1"/>
          </p:cNvSpPr>
          <p:nvPr/>
        </p:nvSpPr>
        <p:spPr bwMode="auto">
          <a:xfrm>
            <a:off x="838200" y="381000"/>
            <a:ext cx="7696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/>
              <a:t>Вообразим, что мы летим на самолете, под нами проплывают  просторы Кубани: леса, горы, озера, реки, поля.   </a:t>
            </a:r>
          </a:p>
        </p:txBody>
      </p:sp>
      <p:pic>
        <p:nvPicPr>
          <p:cNvPr id="332805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600" y="1828800"/>
            <a:ext cx="24384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2807" name="Picture 7"/>
          <p:cNvPicPr>
            <a:picLocks noChangeAspect="1" noChangeArrowheads="1"/>
          </p:cNvPicPr>
          <p:nvPr/>
        </p:nvPicPr>
        <p:blipFill>
          <a:blip r:embed="rId3" cstate="email"/>
          <a:srcRect b="17833"/>
          <a:stretch>
            <a:fillRect/>
          </a:stretch>
        </p:blipFill>
        <p:spPr bwMode="auto">
          <a:xfrm>
            <a:off x="6172200" y="1752600"/>
            <a:ext cx="2743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2809" name="Picture 9" descr="ekran_pic0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19400" y="1828800"/>
            <a:ext cx="32004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0" y="6627168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/>
              <a:t>Всероссийский фестиваль передового педагогического </a:t>
            </a:r>
            <a:r>
              <a:rPr lang="ru-RU" sz="900" dirty="0" smtClean="0"/>
              <a:t>опыта</a:t>
            </a:r>
            <a:r>
              <a:rPr lang="en-US" sz="900" dirty="0" smtClean="0"/>
              <a:t> </a:t>
            </a:r>
            <a:r>
              <a:rPr lang="ru-RU" sz="900" dirty="0" smtClean="0"/>
              <a:t>"</a:t>
            </a:r>
            <a:r>
              <a:rPr lang="ru-RU" sz="900" dirty="0"/>
              <a:t>Современные методы и приемы </a:t>
            </a:r>
            <a:r>
              <a:rPr lang="ru-RU" sz="900" dirty="0" smtClean="0"/>
              <a:t>обучения“</a:t>
            </a:r>
            <a:r>
              <a:rPr lang="en-US" sz="900" dirty="0" smtClean="0"/>
              <a:t> </a:t>
            </a:r>
            <a:r>
              <a:rPr lang="ru-RU" sz="900" dirty="0" smtClean="0"/>
              <a:t>Электронное </a:t>
            </a:r>
            <a:r>
              <a:rPr lang="ru-RU" sz="900" dirty="0"/>
              <a:t>периодическое издание </a:t>
            </a:r>
            <a:r>
              <a:rPr lang="ru-RU" sz="900" dirty="0" smtClean="0"/>
              <a:t>НАУКОГРАД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кеан">
  <a:themeElements>
    <a:clrScheme name="Океан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Океан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кеан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Пастель">
  <a:themeElements>
    <a:clrScheme name="Пастель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Пастель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астель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Равновесие">
  <a:themeElements>
    <a:clrScheme name="Равновесие 1">
      <a:dk1>
        <a:srgbClr val="663300"/>
      </a:dk1>
      <a:lt1>
        <a:srgbClr val="FFFFFF"/>
      </a:lt1>
      <a:dk2>
        <a:srgbClr val="996600"/>
      </a:dk2>
      <a:lt2>
        <a:srgbClr val="DBBD71"/>
      </a:lt2>
      <a:accent1>
        <a:srgbClr val="F8A500"/>
      </a:accent1>
      <a:accent2>
        <a:srgbClr val="808000"/>
      </a:accent2>
      <a:accent3>
        <a:srgbClr val="CAB8AA"/>
      </a:accent3>
      <a:accent4>
        <a:srgbClr val="DADADA"/>
      </a:accent4>
      <a:accent5>
        <a:srgbClr val="FBCFAA"/>
      </a:accent5>
      <a:accent6>
        <a:srgbClr val="737300"/>
      </a:accent6>
      <a:hlink>
        <a:srgbClr val="FFCC66"/>
      </a:hlink>
      <a:folHlink>
        <a:srgbClr val="CCA500"/>
      </a:folHlink>
    </a:clrScheme>
    <a:fontScheme name="Равновесие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Равновесие 1">
        <a:dk1>
          <a:srgbClr val="663300"/>
        </a:dk1>
        <a:lt1>
          <a:srgbClr val="FFFFFF"/>
        </a:lt1>
        <a:dk2>
          <a:srgbClr val="996600"/>
        </a:dk2>
        <a:lt2>
          <a:srgbClr val="DBBD71"/>
        </a:lt2>
        <a:accent1>
          <a:srgbClr val="F8A500"/>
        </a:accent1>
        <a:accent2>
          <a:srgbClr val="808000"/>
        </a:accent2>
        <a:accent3>
          <a:srgbClr val="CAB8AA"/>
        </a:accent3>
        <a:accent4>
          <a:srgbClr val="DADADA"/>
        </a:accent4>
        <a:accent5>
          <a:srgbClr val="FBCFAA"/>
        </a:accent5>
        <a:accent6>
          <a:srgbClr val="737300"/>
        </a:accent6>
        <a:hlink>
          <a:srgbClr val="FFCC66"/>
        </a:hlink>
        <a:folHlink>
          <a:srgbClr val="CCA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2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CC66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B8AA"/>
        </a:accent5>
        <a:accent6>
          <a:srgbClr val="AC6D56"/>
        </a:accent6>
        <a:hlink>
          <a:srgbClr val="FFFF99"/>
        </a:hlink>
        <a:folHlink>
          <a:srgbClr val="E5B3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3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2EB62E"/>
        </a:accent1>
        <a:accent2>
          <a:srgbClr val="527C3A"/>
        </a:accent2>
        <a:accent3>
          <a:srgbClr val="B2B9AC"/>
        </a:accent3>
        <a:accent4>
          <a:srgbClr val="DADADA"/>
        </a:accent4>
        <a:accent5>
          <a:srgbClr val="ADD7AD"/>
        </a:accent5>
        <a:accent6>
          <a:srgbClr val="497034"/>
        </a:accent6>
        <a:hlink>
          <a:srgbClr val="DDD8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4">
        <a:dk1>
          <a:srgbClr val="005A58"/>
        </a:dk1>
        <a:lt1>
          <a:srgbClr val="FFFFFF"/>
        </a:lt1>
        <a:dk2>
          <a:srgbClr val="00716E"/>
        </a:dk2>
        <a:lt2>
          <a:srgbClr val="FFFF99"/>
        </a:lt2>
        <a:accent1>
          <a:srgbClr val="2DB3B0"/>
        </a:accent1>
        <a:accent2>
          <a:srgbClr val="6D6FC7"/>
        </a:accent2>
        <a:accent3>
          <a:srgbClr val="AABBBA"/>
        </a:accent3>
        <a:accent4>
          <a:srgbClr val="DADADA"/>
        </a:accent4>
        <a:accent5>
          <a:srgbClr val="ADD6D4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336699"/>
        </a:accent1>
        <a:accent2>
          <a:srgbClr val="00B000"/>
        </a:accent2>
        <a:accent3>
          <a:srgbClr val="ACB3C1"/>
        </a:accent3>
        <a:accent4>
          <a:srgbClr val="DADADA"/>
        </a:accent4>
        <a:accent5>
          <a:srgbClr val="ADB8CA"/>
        </a:accent5>
        <a:accent6>
          <a:srgbClr val="009F00"/>
        </a:accent6>
        <a:hlink>
          <a:srgbClr val="00CCFF"/>
        </a:hlink>
        <a:folHlink>
          <a:srgbClr val="B5FF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6">
        <a:dk1>
          <a:srgbClr val="2F2D25"/>
        </a:dk1>
        <a:lt1>
          <a:srgbClr val="FFFFFF"/>
        </a:lt1>
        <a:dk2>
          <a:srgbClr val="656151"/>
        </a:dk2>
        <a:lt2>
          <a:srgbClr val="FFFFCC"/>
        </a:lt2>
        <a:accent1>
          <a:srgbClr val="818173"/>
        </a:accent1>
        <a:accent2>
          <a:srgbClr val="809EA8"/>
        </a:accent2>
        <a:accent3>
          <a:srgbClr val="B8B7B3"/>
        </a:accent3>
        <a:accent4>
          <a:srgbClr val="DADADA"/>
        </a:accent4>
        <a:accent5>
          <a:srgbClr val="C1C1BC"/>
        </a:accent5>
        <a:accent6>
          <a:srgbClr val="738F98"/>
        </a:accent6>
        <a:hlink>
          <a:srgbClr val="E2C86A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7">
        <a:dk1>
          <a:srgbClr val="B4AF80"/>
        </a:dk1>
        <a:lt1>
          <a:srgbClr val="FFFFFF"/>
        </a:lt1>
        <a:dk2>
          <a:srgbClr val="C8C6A2"/>
        </a:dk2>
        <a:lt2>
          <a:srgbClr val="827F4C"/>
        </a:lt2>
        <a:accent1>
          <a:srgbClr val="7C784E"/>
        </a:accent1>
        <a:accent2>
          <a:srgbClr val="A2A4AC"/>
        </a:accent2>
        <a:accent3>
          <a:srgbClr val="E0DFCE"/>
        </a:accent3>
        <a:accent4>
          <a:srgbClr val="DADADA"/>
        </a:accent4>
        <a:accent5>
          <a:srgbClr val="BFBEB2"/>
        </a:accent5>
        <a:accent6>
          <a:srgbClr val="92949B"/>
        </a:accent6>
        <a:hlink>
          <a:srgbClr val="33CC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8">
        <a:dk1>
          <a:srgbClr val="000000"/>
        </a:dk1>
        <a:lt1>
          <a:srgbClr val="DDDDDD"/>
        </a:lt1>
        <a:dk2>
          <a:srgbClr val="000000"/>
        </a:dk2>
        <a:lt2>
          <a:srgbClr val="B8B7D1"/>
        </a:lt2>
        <a:accent1>
          <a:srgbClr val="F1F0F4"/>
        </a:accent1>
        <a:accent2>
          <a:srgbClr val="C1BCFC"/>
        </a:accent2>
        <a:accent3>
          <a:srgbClr val="EBEBEB"/>
        </a:accent3>
        <a:accent4>
          <a:srgbClr val="000000"/>
        </a:accent4>
        <a:accent5>
          <a:srgbClr val="F7F6F8"/>
        </a:accent5>
        <a:accent6>
          <a:srgbClr val="AFAAE4"/>
        </a:accent6>
        <a:hlink>
          <a:srgbClr val="5454C6"/>
        </a:hlink>
        <a:folHlink>
          <a:srgbClr val="6A6F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вновесие 9">
        <a:dk1>
          <a:srgbClr val="000000"/>
        </a:dk1>
        <a:lt1>
          <a:srgbClr val="FFFFFF"/>
        </a:lt1>
        <a:dk2>
          <a:srgbClr val="00A29E"/>
        </a:dk2>
        <a:lt2>
          <a:srgbClr val="CBCBCB"/>
        </a:lt2>
        <a:accent1>
          <a:srgbClr val="E5E5FF"/>
        </a:accent1>
        <a:accent2>
          <a:srgbClr val="79CD6B"/>
        </a:accent2>
        <a:accent3>
          <a:srgbClr val="FFFFFF"/>
        </a:accent3>
        <a:accent4>
          <a:srgbClr val="000000"/>
        </a:accent4>
        <a:accent5>
          <a:srgbClr val="F0F0FF"/>
        </a:accent5>
        <a:accent6>
          <a:srgbClr val="6DBA60"/>
        </a:accent6>
        <a:hlink>
          <a:srgbClr val="4477DE"/>
        </a:hlink>
        <a:folHlink>
          <a:srgbClr val="6549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Пиксел">
  <a:themeElements>
    <a:clrScheme name="Пиксел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Пиксел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иксел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Слои">
  <a:themeElements>
    <a:clrScheme name="Слои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Слои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лои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Beam</Template>
  <TotalTime>368</TotalTime>
  <Words>1358</Words>
  <Application>Microsoft Office PowerPoint</Application>
  <PresentationFormat>Экран (4:3)</PresentationFormat>
  <Paragraphs>203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6</vt:i4>
      </vt:variant>
      <vt:variant>
        <vt:lpstr>Заголовки слайдов</vt:lpstr>
      </vt:variant>
      <vt:variant>
        <vt:i4>20</vt:i4>
      </vt:variant>
    </vt:vector>
  </HeadingPairs>
  <TitlesOfParts>
    <vt:vector size="32" baseType="lpstr">
      <vt:lpstr>Arial</vt:lpstr>
      <vt:lpstr>Tahoma</vt:lpstr>
      <vt:lpstr>Wingdings</vt:lpstr>
      <vt:lpstr>Comic Sans MS</vt:lpstr>
      <vt:lpstr>Times New Roman</vt:lpstr>
      <vt:lpstr>Arial Black</vt:lpstr>
      <vt:lpstr>Океан</vt:lpstr>
      <vt:lpstr>Оформление по умолчанию</vt:lpstr>
      <vt:lpstr>Пастель</vt:lpstr>
      <vt:lpstr>Равновесие</vt:lpstr>
      <vt:lpstr>Пиксел</vt:lpstr>
      <vt:lpstr>Слои</vt:lpstr>
      <vt:lpstr>      Тема урока: Экологическая катастрофа в Керченском проливе</vt:lpstr>
      <vt:lpstr>Слайд 2</vt:lpstr>
      <vt:lpstr>Слайд 3</vt:lpstr>
      <vt:lpstr>Слайд 4</vt:lpstr>
      <vt:lpstr>Слайд 5</vt:lpstr>
      <vt:lpstr>Слайд 6</vt:lpstr>
      <vt:lpstr>Слайд 7</vt:lpstr>
      <vt:lpstr>Самопроверка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FuckYouBill</cp:lastModifiedBy>
  <cp:revision>26</cp:revision>
  <cp:lastPrinted>1601-01-01T00:00:00Z</cp:lastPrinted>
  <dcterms:created xsi:type="dcterms:W3CDTF">1601-01-01T00:00:00Z</dcterms:created>
  <dcterms:modified xsi:type="dcterms:W3CDTF">2013-02-07T12:29:40Z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