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9" r:id="rId3"/>
    <p:sldId id="270" r:id="rId4"/>
    <p:sldId id="268" r:id="rId5"/>
    <p:sldId id="259" r:id="rId6"/>
    <p:sldId id="261" r:id="rId7"/>
    <p:sldId id="271" r:id="rId8"/>
    <p:sldId id="272" r:id="rId9"/>
    <p:sldId id="273" r:id="rId10"/>
    <p:sldId id="274" r:id="rId11"/>
    <p:sldId id="275" r:id="rId12"/>
    <p:sldId id="266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54016"/>
  <ax:ocxPr ax:name="Size" ax:value="11192;1402"/>
  <ax:ocxPr ax:name="Value" ax:value="0.255625*10^4"/>
  <ax:ocxPr ax:name="FontName" ax:value="Century Gothic"/>
  <ax:ocxPr ax:name="FontHeight" ax:value="645"/>
  <ax:ocxPr ax:name="FontCharSet" ax:value="204"/>
  <ax:ocxPr ax:name="FontPitchAndFamily" ax:value="2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54016"/>
  <ax:ocxPr ax:name="Size" ax:value="11192;1614"/>
  <ax:ocxPr ax:name="Value" ax:value="1.10111*10^100"/>
  <ax:ocxPr ax:name="FontName" ax:value="Century Gothic"/>
  <ax:ocxPr ax:name="FontHeight" ax:value="64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21631"/>
  <ax:ocxPr ax:name="Size" ax:value="11192;1614"/>
  <ax:ocxPr ax:name="Value" ax:value="0.1001101*10^4"/>
  <ax:ocxPr ax:name="FontName" ax:value="Century Gothic"/>
  <ax:ocxPr ax:name="FontHeight" ax:value="645"/>
  <ax:ocxPr ax:name="FontCharSet" ax:value="204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54016"/>
  <ax:ocxPr ax:name="Size" ax:value="11192;1614"/>
  <ax:ocxPr ax:name="Value" ax:value="1.001101*10^11"/>
  <ax:ocxPr ax:name="FontName" ax:value="Century Gothic"/>
  <ax:ocxPr ax:name="FontHeight" ax:value="645"/>
  <ax:ocxPr ax:name="FontCharSet" ax:value="204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21631"/>
  <ax:ocxPr ax:name="Size" ax:value="11192;1614"/>
  <ax:ocxPr ax:name="Value" ax:value="0.110111*10^101"/>
  <ax:ocxPr ax:name="FontName" ax:value="Century Gothic"/>
  <ax:ocxPr ax:name="FontHeight" ax:value="64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21631"/>
  <ax:ocxPr ax:name="ForeColor" ax:value="0"/>
  <ax:ocxPr ax:name="Size" ax:value="11192;1614"/>
  <ax:ocxPr ax:name="Value" ax:value="0.10101*10^-11"/>
  <ax:ocxPr ax:name="BorderColor" ax:value="8421631"/>
  <ax:ocxPr ax:name="FontName" ax:value="Century Gothic"/>
  <ax:ocxPr ax:name="FontHeight" ax:value="64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54016"/>
  <ax:ocxPr ax:name="Size" ax:value="11192;1614"/>
  <ax:ocxPr ax:name="Value" ax:value="0.345*10^-3"/>
  <ax:ocxPr ax:name="FontName" ax:value="Century Gothic"/>
  <ax:ocxPr ax:name="FontHeight" ax:value="64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delete"/>
  <ax:ocxPr ax:name="Size" ax:value="4392;1614"/>
  <ax:ocxPr ax:name="FontName" ax:value="Copperplate Gothic Light"/>
  <ax:ocxPr ax:name="FontHeight" ax:value="645"/>
  <ax:ocxPr ax:name="FontCharSet" ax:value="0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21631"/>
  <ax:ocxPr ax:name="Size" ax:value="11192;1614"/>
  <ax:ocxPr ax:name="FontName" ax:value="Century Gothic"/>
  <ax:ocxPr ax:name="FontHeight" ax:value="64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3"/>
  <ax:ocxPr ax:name="Size" ax:value="11192;1614"/>
  <ax:ocxPr ax:name="FontName" ax:value="Century Gothic"/>
  <ax:ocxPr ax:name="FontHeight" ax:value="64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3"/>
  <ax:ocxPr ax:name="Size" ax:value="11192;1614"/>
  <ax:ocxPr ax:name="FontName" ax:value="Century Gothic"/>
  <ax:ocxPr ax:name="FontHeight" ax:value="645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2147483663"/>
  <ax:ocxPr ax:name="Size" ax:value="11192;1614"/>
  <ax:ocxPr ax:name="FontName" ax:value="Century Gothic"/>
  <ax:ocxPr ax:name="FontHeight" ax:value="64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delete"/>
  <ax:ocxPr ax:name="Size" ax:value="4789;1614"/>
  <ax:ocxPr ax:name="FontName" ax:value="Copperplate Gothic Light"/>
  <ax:ocxPr ax:name="FontHeight" ax:value="645"/>
  <ax:ocxPr ax:name="FontCharSet" ax:value="0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54016"/>
  <ax:ocxPr ax:name="Size" ax:value="11192;1614"/>
  <ax:ocxPr ax:name="Value" ax:value="1.0101*10^-100"/>
  <ax:ocxPr ax:name="FontName" ax:value="Century Gothic"/>
  <ax:ocxPr ax:name="FontHeight" ax:value="64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B75381-7821-454F-A5B2-F4AE36BD4BE9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B527E3-C71C-4FE6-AC4D-BA26ADAA0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image" Target="../media/image9.png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4.xml"/><Relationship Id="rId3" Type="http://schemas.openxmlformats.org/officeDocument/2006/relationships/control" Target="../activeX/activeX9.xml"/><Relationship Id="rId7" Type="http://schemas.openxmlformats.org/officeDocument/2006/relationships/control" Target="../activeX/activeX13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2.xml"/><Relationship Id="rId11" Type="http://schemas.openxmlformats.org/officeDocument/2006/relationships/image" Target="../media/image17.png"/><Relationship Id="rId5" Type="http://schemas.openxmlformats.org/officeDocument/2006/relationships/control" Target="../activeX/activeX11.xml"/><Relationship Id="rId10" Type="http://schemas.openxmlformats.org/officeDocument/2006/relationships/image" Target="../media/image9.png"/><Relationship Id="rId4" Type="http://schemas.openxmlformats.org/officeDocument/2006/relationships/control" Target="../activeX/activeX10.xml"/><Relationship Id="rId9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1800" cap="none" dirty="0" smtClean="0"/>
              <a:t>Тарасова </a:t>
            </a:r>
            <a:r>
              <a:rPr lang="ru-RU" sz="1800" cap="none" smtClean="0"/>
              <a:t>Ольга </a:t>
            </a:r>
            <a:r>
              <a:rPr lang="ru-RU" sz="1800" cap="none" dirty="0" err="1" smtClean="0"/>
              <a:t>К</a:t>
            </a:r>
            <a:r>
              <a:rPr lang="ru-RU" sz="1800" cap="none" smtClean="0"/>
              <a:t>онстантиновна</a:t>
            </a:r>
            <a:r>
              <a:rPr lang="ru-RU" sz="1800" cap="none" dirty="0" smtClean="0"/>
              <a:t/>
            </a:r>
            <a:br>
              <a:rPr lang="ru-RU" sz="1800" cap="none" dirty="0" smtClean="0"/>
            </a:br>
            <a:r>
              <a:rPr lang="ru-RU" sz="1800" cap="none" dirty="0" smtClean="0"/>
              <a:t>учитель информатики</a:t>
            </a:r>
            <a:br>
              <a:rPr lang="ru-RU" sz="1800" cap="none" dirty="0" smtClean="0"/>
            </a:br>
            <a:r>
              <a:rPr lang="ru-RU" sz="1800" cap="none" dirty="0" smtClean="0"/>
              <a:t>муниципальное бюджетное образовательное учреждение</a:t>
            </a:r>
            <a:br>
              <a:rPr lang="ru-RU" sz="1800" cap="none" dirty="0" smtClean="0"/>
            </a:br>
            <a:r>
              <a:rPr lang="ru-RU" sz="1800" cap="none" dirty="0" smtClean="0"/>
              <a:t>гимназия №17</a:t>
            </a:r>
            <a:br>
              <a:rPr lang="ru-RU" sz="1800" cap="none" dirty="0" smtClean="0"/>
            </a:br>
            <a:r>
              <a:rPr lang="ru-RU" sz="1800" cap="none" dirty="0" smtClean="0"/>
              <a:t>город Пермь Пермский край</a:t>
            </a:r>
            <a:endParaRPr lang="ru-RU" sz="1800" cap="none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60972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ПРЕДСТАВЛЕНИЕ ВЕЩЕСТВЕННЫХ ЧИСЕЛ В ПАМЯТИ КОМПЬЮТЕРА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5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Всероссийский фестиваль передового педагогического опыта</a:t>
            </a:r>
          </a:p>
          <a:p>
            <a:pPr algn="ctr"/>
            <a:r>
              <a:rPr lang="ru-RU" b="1" dirty="0" smtClean="0"/>
              <a:t>"Современные методы и приемы обучения"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357958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Электронное периодическое издание НАУКОГРАД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50825" y="1052513"/>
            <a:ext cx="26654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Georgia" pitchFamily="18" charset="0"/>
              </a:rPr>
              <a:t>var</a:t>
            </a:r>
            <a:r>
              <a:rPr lang="en-US" dirty="0">
                <a:latin typeface="Georgia" pitchFamily="18" charset="0"/>
              </a:rPr>
              <a:t> P:real; i:integer;                                                         begin                                                                                 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latin typeface="Georgia" pitchFamily="18" charset="0"/>
              </a:rPr>
              <a:t>  P:=1;                                                                       </a:t>
            </a:r>
          </a:p>
          <a:p>
            <a:r>
              <a:rPr lang="en-US" dirty="0">
                <a:latin typeface="Georgia" pitchFamily="18" charset="0"/>
              </a:rPr>
              <a:t>  for i:=1 to 12</a:t>
            </a:r>
            <a:r>
              <a:rPr lang="ru-RU" dirty="0">
                <a:latin typeface="Georgia" pitchFamily="18" charset="0"/>
              </a:rPr>
              <a:t>7</a:t>
            </a:r>
            <a:r>
              <a:rPr lang="en-US" dirty="0">
                <a:latin typeface="Georgia" pitchFamily="18" charset="0"/>
              </a:rPr>
              <a:t> do                                                          </a:t>
            </a:r>
          </a:p>
          <a:p>
            <a:r>
              <a:rPr lang="en-US" dirty="0">
                <a:latin typeface="Georgia" pitchFamily="18" charset="0"/>
              </a:rPr>
              <a:t>     P:=P*2;                                                                   </a:t>
            </a:r>
          </a:p>
          <a:p>
            <a:r>
              <a:rPr lang="en-US" dirty="0">
                <a:latin typeface="Georgia" pitchFamily="18" charset="0"/>
              </a:rPr>
              <a:t>  </a:t>
            </a:r>
            <a:r>
              <a:rPr lang="en-US" dirty="0" err="1">
                <a:latin typeface="Georgia" pitchFamily="18" charset="0"/>
              </a:rPr>
              <a:t>writeln</a:t>
            </a:r>
            <a:r>
              <a:rPr lang="en-US" dirty="0">
                <a:latin typeface="Georgia" pitchFamily="18" charset="0"/>
              </a:rPr>
              <a:t>(P);                                                                                                                                 </a:t>
            </a:r>
          </a:p>
          <a:p>
            <a:r>
              <a:rPr lang="en-US" dirty="0">
                <a:latin typeface="Georgia" pitchFamily="18" charset="0"/>
              </a:rPr>
              <a:t>end.                                                                          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388" y="158750"/>
            <a:ext cx="8785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Эксперимент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ТурбоПаскале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620713"/>
            <a:ext cx="21605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программа: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3068638"/>
            <a:ext cx="23764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результат:</a:t>
            </a:r>
          </a:p>
        </p:txBody>
      </p:sp>
      <p:sp>
        <p:nvSpPr>
          <p:cNvPr id="21510" name="Прямоугольник 5"/>
          <p:cNvSpPr>
            <a:spLocks noChangeArrowheads="1"/>
          </p:cNvSpPr>
          <p:nvPr/>
        </p:nvSpPr>
        <p:spPr bwMode="auto">
          <a:xfrm>
            <a:off x="144463" y="35306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Runtime error 205 at 0BEE:0044.</a:t>
            </a:r>
            <a:endParaRPr lang="ru-RU">
              <a:latin typeface="Georgia" pitchFamily="18" charset="0"/>
            </a:endParaRPr>
          </a:p>
        </p:txBody>
      </p:sp>
      <p:sp>
        <p:nvSpPr>
          <p:cNvPr id="21511" name="Прямоугольник 6"/>
          <p:cNvSpPr>
            <a:spLocks noChangeArrowheads="1"/>
          </p:cNvSpPr>
          <p:nvPr/>
        </p:nvSpPr>
        <p:spPr bwMode="auto">
          <a:xfrm>
            <a:off x="4643438" y="1052513"/>
            <a:ext cx="26654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var P:real; i:integer;                                                         begin                                                                                 </a:t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>  P:=1;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  for i:=1 to 128 do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     P:=P*</a:t>
            </a:r>
            <a:r>
              <a:rPr lang="ru-RU">
                <a:latin typeface="Georgia" pitchFamily="18" charset="0"/>
              </a:rPr>
              <a:t>1/</a:t>
            </a:r>
            <a:r>
              <a:rPr lang="en-US">
                <a:latin typeface="Georgia" pitchFamily="18" charset="0"/>
              </a:rPr>
              <a:t>2;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  writeln(P);                                                                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end.                                                                          </a:t>
            </a:r>
            <a:endParaRPr lang="ru-RU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620713"/>
            <a:ext cx="21605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программа: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068638"/>
            <a:ext cx="23034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результат:</a:t>
            </a:r>
          </a:p>
        </p:txBody>
      </p:sp>
      <p:sp>
        <p:nvSpPr>
          <p:cNvPr id="21514" name="Прямоугольник 10"/>
          <p:cNvSpPr>
            <a:spLocks noChangeArrowheads="1"/>
          </p:cNvSpPr>
          <p:nvPr/>
        </p:nvSpPr>
        <p:spPr bwMode="auto">
          <a:xfrm>
            <a:off x="4572000" y="3500438"/>
            <a:ext cx="287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2.9387358771E-39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388" y="3830638"/>
            <a:ext cx="21605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программа: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3830638"/>
            <a:ext cx="21605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программа:</a:t>
            </a:r>
          </a:p>
        </p:txBody>
      </p:sp>
      <p:sp>
        <p:nvSpPr>
          <p:cNvPr id="21517" name="Прямоугольник 13"/>
          <p:cNvSpPr>
            <a:spLocks noChangeArrowheads="1"/>
          </p:cNvSpPr>
          <p:nvPr/>
        </p:nvSpPr>
        <p:spPr bwMode="auto">
          <a:xfrm>
            <a:off x="250825" y="4292600"/>
            <a:ext cx="26654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var P:real;                                                         begin                                                                                 </a:t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>  P:=1</a:t>
            </a:r>
            <a:r>
              <a:rPr lang="ru-RU">
                <a:latin typeface="Georgia" pitchFamily="18" charset="0"/>
              </a:rPr>
              <a:t>.7е38</a:t>
            </a:r>
            <a:r>
              <a:rPr lang="en-US">
                <a:latin typeface="Georgia" pitchFamily="18" charset="0"/>
              </a:rPr>
              <a:t>;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  writeln(P);                                                          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end.                                                                          </a:t>
            </a:r>
            <a:endParaRPr lang="ru-RU">
              <a:latin typeface="Georgia" pitchFamily="18" charset="0"/>
            </a:endParaRPr>
          </a:p>
        </p:txBody>
      </p:sp>
      <p:sp>
        <p:nvSpPr>
          <p:cNvPr id="21518" name="Прямоугольник 14"/>
          <p:cNvSpPr>
            <a:spLocks noChangeArrowheads="1"/>
          </p:cNvSpPr>
          <p:nvPr/>
        </p:nvSpPr>
        <p:spPr bwMode="auto">
          <a:xfrm>
            <a:off x="179388" y="6083300"/>
            <a:ext cx="300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1.7000000000E+38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388" y="5630863"/>
            <a:ext cx="23764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результат: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5630863"/>
            <a:ext cx="23034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результат:</a:t>
            </a:r>
          </a:p>
        </p:txBody>
      </p:sp>
      <p:sp>
        <p:nvSpPr>
          <p:cNvPr id="21521" name="Прямоугольник 17"/>
          <p:cNvSpPr>
            <a:spLocks noChangeArrowheads="1"/>
          </p:cNvSpPr>
          <p:nvPr/>
        </p:nvSpPr>
        <p:spPr bwMode="auto">
          <a:xfrm>
            <a:off x="4572000" y="4292600"/>
            <a:ext cx="26638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var P:real;                                                         begin                                                                                 </a:t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>  P:=2.938735877E-39;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  writeln(P);                                                                                                                                 </a:t>
            </a:r>
          </a:p>
          <a:p>
            <a:r>
              <a:rPr lang="en-US">
                <a:latin typeface="Georgia" pitchFamily="18" charset="0"/>
              </a:rPr>
              <a:t>end.                                                                          </a:t>
            </a:r>
            <a:endParaRPr lang="ru-RU">
              <a:latin typeface="Georgia" pitchFamily="18" charset="0"/>
            </a:endParaRPr>
          </a:p>
        </p:txBody>
      </p:sp>
      <p:sp>
        <p:nvSpPr>
          <p:cNvPr id="21522" name="Прямоугольник 18"/>
          <p:cNvSpPr>
            <a:spLocks noChangeArrowheads="1"/>
          </p:cNvSpPr>
          <p:nvPr/>
        </p:nvSpPr>
        <p:spPr bwMode="auto">
          <a:xfrm>
            <a:off x="4608513" y="60833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0.0000000000E+00</a:t>
            </a:r>
          </a:p>
        </p:txBody>
      </p:sp>
    </p:spTree>
    <p:extLst>
      <p:ext uri="{BB962C8B-B14F-4D97-AF65-F5344CB8AC3E}">
        <p14:creationId xmlns="" xmlns:p14="http://schemas.microsoft.com/office/powerpoint/2010/main" val="40892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158750"/>
            <a:ext cx="8785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Диапазон типа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Real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23850" y="1527175"/>
            <a:ext cx="84963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356100" y="1382713"/>
            <a:ext cx="0" cy="288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Левая круглая скобка 7"/>
          <p:cNvSpPr/>
          <p:nvPr/>
        </p:nvSpPr>
        <p:spPr>
          <a:xfrm>
            <a:off x="4859338" y="1311275"/>
            <a:ext cx="73025" cy="431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Левая круглая скобка 8"/>
          <p:cNvSpPr/>
          <p:nvPr/>
        </p:nvSpPr>
        <p:spPr>
          <a:xfrm flipH="1">
            <a:off x="7956550" y="1311275"/>
            <a:ext cx="71438" cy="431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Левая круглая скобка 9"/>
          <p:cNvSpPr/>
          <p:nvPr/>
        </p:nvSpPr>
        <p:spPr>
          <a:xfrm>
            <a:off x="684213" y="1311275"/>
            <a:ext cx="71437" cy="431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Левая круглая скобка 10"/>
          <p:cNvSpPr/>
          <p:nvPr/>
        </p:nvSpPr>
        <p:spPr>
          <a:xfrm flipH="1">
            <a:off x="3779838" y="1311275"/>
            <a:ext cx="71437" cy="431800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11638" y="1671638"/>
            <a:ext cx="3603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671638"/>
            <a:ext cx="1295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2.9e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-39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3213" y="1671638"/>
            <a:ext cx="1441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2.9e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-39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288" y="1671638"/>
            <a:ext cx="1295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1.7e38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388" y="1671638"/>
            <a:ext cx="12969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1.7e38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113" y="735013"/>
            <a:ext cx="27368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машинные нули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4067175" y="1125538"/>
            <a:ext cx="288925" cy="3587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356100" y="1125538"/>
            <a:ext cx="287338" cy="3587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88125" y="735013"/>
            <a:ext cx="2520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переполнение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8101013" y="1125538"/>
            <a:ext cx="287337" cy="3587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7950" y="735013"/>
            <a:ext cx="2519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переполнение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95288" y="1125538"/>
            <a:ext cx="288925" cy="3587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35375" y="2660650"/>
            <a:ext cx="56165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Любое ли число из диапазона можно представить в памяти компьютера?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6443663" y="1700213"/>
            <a:ext cx="0" cy="10080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3850" y="3789363"/>
            <a:ext cx="4103688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a,b:real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;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ok:boolean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begin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a:=&lt;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выражение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&gt;;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b:=&lt;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выражение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&gt;;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ok:=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а=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end.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7538" y="4941888"/>
            <a:ext cx="3744912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│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a-b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│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&lt;</a:t>
            </a:r>
            <a:r>
              <a:rPr lang="el-G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051050" y="5516563"/>
            <a:ext cx="252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995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тип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SINGLE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76470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од значение типа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single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 памяти выделяется 4 байта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397000"/>
          <a:ext cx="8640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1296144"/>
                <a:gridCol w="432048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 rot="5400000">
            <a:off x="6336196" y="-351420"/>
            <a:ext cx="360040" cy="47525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2231740" y="296652"/>
            <a:ext cx="360040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Выноска 2 12"/>
          <p:cNvSpPr/>
          <p:nvPr/>
        </p:nvSpPr>
        <p:spPr>
          <a:xfrm>
            <a:off x="360000" y="2160000"/>
            <a:ext cx="2088232" cy="144016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8989"/>
              <a:gd name="adj6" fmla="val -34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знаковый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разряд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27687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мантисса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27687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7544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3102059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модифицированное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число =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127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79513" y="4149080"/>
          <a:ext cx="8799729" cy="20014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40850"/>
                <a:gridCol w="1439145"/>
                <a:gridCol w="1319734"/>
              </a:tblGrid>
              <a:tr h="48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</a:rPr>
                        <a:t>максимальный порядок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P</a:t>
                      </a:r>
                      <a:r>
                        <a:rPr lang="en-US" sz="2400" baseline="-25000" dirty="0" err="1" smtClean="0">
                          <a:latin typeface="Century Gothic" pitchFamily="34" charset="0"/>
                        </a:rPr>
                        <a:t>max</a:t>
                      </a:r>
                      <a:endParaRPr lang="ru-RU" sz="2400" baseline="-250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Century Gothic" pitchFamily="34" charset="0"/>
                        </a:rPr>
                        <a:t>минимальный порядок </a:t>
                      </a:r>
                      <a:r>
                        <a:rPr lang="en-US" sz="2400" dirty="0" err="1" smtClean="0">
                          <a:latin typeface="Century Gothic" pitchFamily="34" charset="0"/>
                        </a:rPr>
                        <a:t>P</a:t>
                      </a:r>
                      <a:r>
                        <a:rPr lang="en-US" sz="2400" baseline="-25000" dirty="0" err="1" smtClean="0">
                          <a:latin typeface="Century Gothic" pitchFamily="34" charset="0"/>
                        </a:rPr>
                        <a:t>min</a:t>
                      </a:r>
                      <a:endParaRPr lang="ru-RU" sz="2400" baseline="-25000" dirty="0" smtClean="0"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</a:rPr>
                        <a:t>максимальное</a:t>
                      </a:r>
                      <a:r>
                        <a:rPr lang="ru-RU" sz="2400" baseline="0" dirty="0" smtClean="0">
                          <a:latin typeface="Century Gothic" pitchFamily="34" charset="0"/>
                        </a:rPr>
                        <a:t> положительное число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</a:rPr>
                        <a:t>минимальное</a:t>
                      </a:r>
                      <a:r>
                        <a:rPr lang="ru-RU" sz="2400" baseline="0" dirty="0" smtClean="0">
                          <a:latin typeface="Century Gothic" pitchFamily="34" charset="0"/>
                        </a:rPr>
                        <a:t> положительное число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740352" y="417600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Century Gothic" pitchFamily="34" charset="0"/>
                <a:ea typeface="Calibri"/>
                <a:cs typeface="Times New Roman"/>
              </a:rPr>
              <a:t>127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7740352" y="468000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Century Gothic" pitchFamily="34" charset="0"/>
                <a:ea typeface="Calibri"/>
                <a:cs typeface="Times New Roman"/>
              </a:rPr>
              <a:t>-126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740352" y="5184000"/>
            <a:ext cx="1152128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 err="1" smtClean="0">
                <a:latin typeface="Century Gothic" pitchFamily="34" charset="0"/>
                <a:ea typeface="Calibri"/>
                <a:cs typeface="Times New Roman"/>
              </a:rPr>
              <a:t>3.4е38</a:t>
            </a:r>
            <a:endParaRPr lang="ru-RU" sz="2200" b="1" dirty="0"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8344" y="5683634"/>
            <a:ext cx="1296144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 err="1" smtClean="0">
                <a:latin typeface="Century Gothic" pitchFamily="34" charset="0"/>
                <a:ea typeface="Calibri"/>
                <a:cs typeface="Times New Roman"/>
              </a:rPr>
              <a:t>1.4е-45</a:t>
            </a:r>
            <a:endParaRPr lang="ru-RU" sz="2200" b="1" dirty="0">
              <a:latin typeface="Century Gothic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>
            <a:off x="323850" y="1239838"/>
            <a:ext cx="84963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356100" y="1095375"/>
            <a:ext cx="0" cy="2873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Левая круглая скобка 3"/>
          <p:cNvSpPr/>
          <p:nvPr/>
        </p:nvSpPr>
        <p:spPr>
          <a:xfrm>
            <a:off x="5292725" y="1022350"/>
            <a:ext cx="71438" cy="433388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Левая круглая скобка 4"/>
          <p:cNvSpPr/>
          <p:nvPr/>
        </p:nvSpPr>
        <p:spPr>
          <a:xfrm>
            <a:off x="684213" y="1022350"/>
            <a:ext cx="71437" cy="433388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Левая круглая скобка 5"/>
          <p:cNvSpPr/>
          <p:nvPr/>
        </p:nvSpPr>
        <p:spPr>
          <a:xfrm flipH="1">
            <a:off x="3348038" y="1022350"/>
            <a:ext cx="71437" cy="433388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Левая круглая скобка 7"/>
          <p:cNvSpPr/>
          <p:nvPr/>
        </p:nvSpPr>
        <p:spPr>
          <a:xfrm flipH="1">
            <a:off x="7956550" y="1022350"/>
            <a:ext cx="71438" cy="433388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7451725" y="1484313"/>
            <a:ext cx="11525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sz="22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3.4е38</a:t>
            </a:r>
          </a:p>
        </p:txBody>
      </p:sp>
      <p:sp>
        <p:nvSpPr>
          <p:cNvPr id="24585" name="TextBox 9"/>
          <p:cNvSpPr txBox="1">
            <a:spLocks noChangeArrowheads="1"/>
          </p:cNvSpPr>
          <p:nvPr/>
        </p:nvSpPr>
        <p:spPr bwMode="auto">
          <a:xfrm>
            <a:off x="4500563" y="188913"/>
            <a:ext cx="12954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ru-RU">
                <a:latin typeface="Century Gothic" pitchFamily="34" charset="0"/>
                <a:ea typeface="Calibri" pitchFamily="34" charset="0"/>
                <a:cs typeface="Times New Roman" pitchFamily="18" charset="0"/>
              </a:rPr>
              <a:t>1.4е-45</a:t>
            </a:r>
          </a:p>
        </p:txBody>
      </p: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-36513" y="1484313"/>
            <a:ext cx="14398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sz="22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-3.4е38</a:t>
            </a:r>
          </a:p>
        </p:txBody>
      </p:sp>
      <p:sp>
        <p:nvSpPr>
          <p:cNvPr id="24587" name="TextBox 11"/>
          <p:cNvSpPr txBox="1">
            <a:spLocks noChangeArrowheads="1"/>
          </p:cNvSpPr>
          <p:nvPr/>
        </p:nvSpPr>
        <p:spPr bwMode="auto">
          <a:xfrm>
            <a:off x="2339975" y="1484313"/>
            <a:ext cx="1511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ru-RU" sz="22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- 1.18е-38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52813" y="990600"/>
            <a:ext cx="719137" cy="2159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35488" y="990600"/>
            <a:ext cx="720725" cy="2159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40313" y="692150"/>
            <a:ext cx="3240087" cy="569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числа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нормализованные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800" y="692150"/>
            <a:ext cx="3240088" cy="569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числа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нормализованные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851275" y="1341438"/>
            <a:ext cx="0" cy="7921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859338" y="1341438"/>
            <a:ext cx="0" cy="7921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35263" y="1989138"/>
            <a:ext cx="3241675" cy="569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числа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денормализованные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4595" name="TextBox 21"/>
          <p:cNvSpPr txBox="1">
            <a:spLocks noChangeArrowheads="1"/>
          </p:cNvSpPr>
          <p:nvPr/>
        </p:nvSpPr>
        <p:spPr bwMode="auto">
          <a:xfrm>
            <a:off x="3203575" y="188913"/>
            <a:ext cx="1296988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ru-RU">
                <a:latin typeface="Century Gothic" pitchFamily="34" charset="0"/>
                <a:ea typeface="Calibri" pitchFamily="34" charset="0"/>
                <a:cs typeface="Times New Roman" pitchFamily="18" charset="0"/>
              </a:rPr>
              <a:t>-1.4е-45</a:t>
            </a:r>
          </a:p>
        </p:txBody>
      </p:sp>
      <p:cxnSp>
        <p:nvCxnSpPr>
          <p:cNvPr id="23" name="Прямая со стрелкой 22"/>
          <p:cNvCxnSpPr>
            <a:endCxn id="13" idx="3"/>
          </p:cNvCxnSpPr>
          <p:nvPr/>
        </p:nvCxnSpPr>
        <p:spPr>
          <a:xfrm>
            <a:off x="3779838" y="549275"/>
            <a:ext cx="392112" cy="5492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540250" y="549275"/>
            <a:ext cx="392113" cy="5492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8" name="TextBox 25"/>
          <p:cNvSpPr txBox="1">
            <a:spLocks noChangeArrowheads="1"/>
          </p:cNvSpPr>
          <p:nvPr/>
        </p:nvSpPr>
        <p:spPr bwMode="auto">
          <a:xfrm>
            <a:off x="4787900" y="1484313"/>
            <a:ext cx="15128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ru-RU" sz="22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1.18е-38</a:t>
            </a:r>
          </a:p>
        </p:txBody>
      </p:sp>
      <p:pic>
        <p:nvPicPr>
          <p:cNvPr id="245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300" t="36446" r="17429" b="25395"/>
          <a:stretch>
            <a:fillRect/>
          </a:stretch>
        </p:blipFill>
        <p:spPr bwMode="auto">
          <a:xfrm>
            <a:off x="1692275" y="2492375"/>
            <a:ext cx="554355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629" t="36446" r="17201" b="25395"/>
          <a:stretch>
            <a:fillRect/>
          </a:stretch>
        </p:blipFill>
        <p:spPr bwMode="auto">
          <a:xfrm>
            <a:off x="1638300" y="4464050"/>
            <a:ext cx="5616575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712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90011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Незнание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рождает опасение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опасение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– страх,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а страх – агрессию...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4919409" y="2830041"/>
            <a:ext cx="4261103" cy="362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132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0825" y="452438"/>
            <a:ext cx="86423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charset="0"/>
              </a:rPr>
              <a:t>Знать, как он работает, не менее важно, чем уметь работать с ПК. </a:t>
            </a:r>
          </a:p>
          <a:p>
            <a:pPr algn="just"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charset="0"/>
            </a:endParaRPr>
          </a:p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charset="0"/>
              </a:rPr>
              <a:t>Вы можете вполне успешно пользоваться услугами компьютера, не понимая того, что в нем происходит. </a:t>
            </a:r>
          </a:p>
          <a:p>
            <a:pPr algn="just"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charset="0"/>
            </a:endParaRPr>
          </a:p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charset="0"/>
              </a:rPr>
              <a:t>Однако чем глубже вы представляете процессы, происходящие в ПК, тем лучше будете использовать его возможности... </a:t>
            </a:r>
          </a:p>
          <a:p>
            <a:pPr algn="just"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charset="0"/>
            </a:endParaRPr>
          </a:p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charset="0"/>
              </a:rPr>
              <a:t>Если что-нибудь случится в процессе работы с компьютером, вероятность того, что вы примите правильное решение, а не наделаете глупостей и не испортите все окончательно, будет выше.</a:t>
            </a:r>
          </a:p>
          <a:p>
            <a:pPr algn="just"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charset="0"/>
            </a:endParaRPr>
          </a:p>
          <a:p>
            <a:pPr algn="r" eaLnBrk="0" hangingPunct="0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charset="0"/>
              </a:rPr>
              <a:t>Питер Нортон</a:t>
            </a:r>
          </a:p>
        </p:txBody>
      </p:sp>
    </p:spTree>
    <p:extLst>
      <p:ext uri="{BB962C8B-B14F-4D97-AF65-F5344CB8AC3E}">
        <p14:creationId xmlns="" xmlns:p14="http://schemas.microsoft.com/office/powerpoint/2010/main" val="28498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386464"/>
          <a:ext cx="8496944" cy="34106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12168"/>
                <a:gridCol w="2376264"/>
                <a:gridCol w="1728192"/>
                <a:gridCol w="2880320"/>
              </a:tblGrid>
              <a:tr h="11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тип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размер</a:t>
                      </a:r>
                      <a:b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ячейки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диапазон</a:t>
                      </a:r>
                      <a:b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значений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/>
                </a:tc>
              </a:tr>
              <a:tr h="886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real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вещественный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6 байт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2.9е-39..1.7е+38</a:t>
                      </a:r>
                      <a:endParaRPr lang="ru-RU" sz="2400" dirty="0" smtClean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</a:tr>
              <a:tr h="11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single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одинарной точности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400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байта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1.4е-45..3.4е+38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</a:tr>
              <a:tr h="11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double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двойной</a:t>
                      </a:r>
                      <a:b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точности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8 байт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5.0е-324..1.7е+308</a:t>
                      </a:r>
                      <a:endParaRPr lang="ru-RU" sz="24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220072" y="1556792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2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92080" y="162880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19154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Вещественные числа хранятся в памяти компьютера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нормализованном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виде.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544734"/>
            <a:ext cx="4019550" cy="638175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2952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443" y="2282241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556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25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443" y="2853297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0.000345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2684190"/>
            <a:ext cx="3600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2684190"/>
            <a:ext cx="3600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5443" y="3482173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856.75</a:t>
            </a:r>
            <a:r>
              <a:rPr lang="en-U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13360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1001.101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637" y="4816127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0.00010101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637" y="544086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11011.1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controls>
      <p:control spid="28717" name="TextBox1" r:id="rId2" imgW="4029120" imgH="504720"/>
      <p:control spid="28718" name="TextBox2" r:id="rId3" imgW="4029120" imgH="581040"/>
      <p:control spid="28719" name="CommandButton1" r:id="rId4" imgW="1581120" imgH="581040"/>
      <p:control spid="28720" name="TextBox3" r:id="rId5" imgW="4029120" imgH="581040"/>
      <p:control spid="28721" name="TextBox4" r:id="rId6" imgW="4029120" imgH="581040"/>
      <p:control spid="28722" name="TextBox5" r:id="rId7" imgW="4029120" imgH="581040"/>
      <p:control spid="28723" name="TextBox6" r:id="rId8" imgW="402912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1542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Изменим определение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нормализованного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вида числа: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0127" y="1340768"/>
            <a:ext cx="4019550" cy="638175"/>
          </a:xfrm>
          <a:prstGeom prst="rect">
            <a:avLst/>
          </a:prstGeom>
          <a:noFill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943"/>
          <a:stretch>
            <a:fillRect/>
          </a:stretch>
        </p:blipFill>
        <p:spPr bwMode="auto">
          <a:xfrm>
            <a:off x="2159732" y="1978943"/>
            <a:ext cx="2808312" cy="619125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2952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11760" y="162880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39952" y="162880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96136" y="1484784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47864" y="2852936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411760" y="1556792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atin typeface="Century Gothic" pitchFamily="34" charset="0"/>
              </a:rPr>
              <a:t>2</a:t>
            </a:r>
            <a:endParaRPr lang="ru-RU" sz="2600" b="1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67944" y="1556792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atin typeface="Century Gothic" pitchFamily="34" charset="0"/>
              </a:rPr>
              <a:t>2</a:t>
            </a:r>
            <a:endParaRPr lang="ru-RU" sz="2600" b="1" dirty="0">
              <a:latin typeface="Century Gothic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14754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</a:rPr>
              <a:t>2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04" y="442350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1001.101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756" y="503021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0.00010101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5756" y="558958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11011.1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5556" y="3875776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11011.1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04" y="3251637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0.00010101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5756" y="270827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1001.101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controls>
      <p:control spid="44061" name="CommandButton1" r:id="rId2" imgW="1724040" imgH="581040"/>
      <p:control spid="44062" name="TextBox5" r:id="rId3" imgW="4029120" imgH="581040"/>
      <p:control spid="44063" name="TextBox6" r:id="rId4" imgW="4029120" imgH="581040"/>
      <p:control spid="44064" name="TextBox1" r:id="rId5" imgW="4029120" imgH="581040"/>
      <p:control spid="44065" name="TextBox2" r:id="rId6" imgW="4029120" imgH="581040"/>
      <p:control spid="44066" name="TextBox3" r:id="rId7" imgW="4029120" imgH="581040"/>
      <p:control spid="44067" name="TextBox7" r:id="rId8" imgW="402912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333375"/>
            <a:ext cx="16557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тип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REAL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765175"/>
            <a:ext cx="8785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под значение типа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REAL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 памяти выделяется 6 байтов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latin typeface="Georgia" pitchFamily="18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cs typeface="Arial" charset="0"/>
              </a:rPr>
              <a:t/>
            </a:r>
            <a:br>
              <a:rPr lang="ru-RU" dirty="0">
                <a:cs typeface="Arial" charset="0"/>
              </a:rPr>
            </a:br>
            <a:endParaRPr lang="ru-RU" dirty="0">
              <a:cs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0825" y="1397000"/>
          <a:ext cx="864234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"/>
                <a:gridCol w="432117"/>
                <a:gridCol w="432117"/>
                <a:gridCol w="432117"/>
                <a:gridCol w="432117"/>
                <a:gridCol w="432117"/>
                <a:gridCol w="2592707"/>
                <a:gridCol w="432117"/>
                <a:gridCol w="432117"/>
                <a:gridCol w="432117"/>
                <a:gridCol w="432117"/>
                <a:gridCol w="432117"/>
                <a:gridCol w="432117"/>
                <a:gridCol w="432117"/>
                <a:gridCol w="432117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5" marR="91455" marT="45798" marB="45798"/>
                </a:tc>
              </a:tr>
            </a:tbl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 rot="5400000">
            <a:off x="6984206" y="296069"/>
            <a:ext cx="360363" cy="34575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2844006" y="-315118"/>
            <a:ext cx="360363" cy="4679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Выноска 2 12"/>
          <p:cNvSpPr/>
          <p:nvPr/>
        </p:nvSpPr>
        <p:spPr>
          <a:xfrm>
            <a:off x="360363" y="2160588"/>
            <a:ext cx="2087562" cy="14398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8989"/>
              <a:gd name="adj6" fmla="val -34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знаковый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разряд: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 – число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&gt;0</a:t>
            </a:r>
            <a:b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– число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&lt;0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8538" y="2103438"/>
            <a:ext cx="3024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мантисса (39 бит)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5600" y="2103438"/>
            <a:ext cx="34575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 =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8313" y="1773238"/>
            <a:ext cx="0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5600" y="2814638"/>
            <a:ext cx="34575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 +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модифицированное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число (129)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148263" y="4149725"/>
            <a:ext cx="3527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4300" y="4254500"/>
            <a:ext cx="48244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диапазон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порядка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0..255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 учетом м.ч.:      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-12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9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..126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" name="Умножение 18"/>
          <p:cNvSpPr/>
          <p:nvPr/>
        </p:nvSpPr>
        <p:spPr>
          <a:xfrm>
            <a:off x="7019925" y="4508500"/>
            <a:ext cx="576263" cy="649288"/>
          </a:xfrm>
          <a:prstGeom prst="mathMultiply">
            <a:avLst>
              <a:gd name="adj1" fmla="val 65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24300" y="4221163"/>
            <a:ext cx="4824413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00000000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выделен под хранение 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75463" y="4941888"/>
            <a:ext cx="93662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-128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89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6250"/>
            <a:ext cx="3705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613" y="1341438"/>
            <a:ext cx="590550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155,625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10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= 10011011,101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=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 1,0011011101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∙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latin typeface="Georgia" pitchFamily="18" charset="0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2314575"/>
            <a:ext cx="1104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4292600"/>
          <a:ext cx="864234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617595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</a:tr>
            </a:tbl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5400000">
            <a:off x="7056437" y="3263901"/>
            <a:ext cx="360363" cy="3313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2915444" y="2436019"/>
            <a:ext cx="360363" cy="49688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288" y="3213100"/>
            <a:ext cx="84248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 порядок = 7 + 129 = 136 =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 10001000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95513" y="5056188"/>
            <a:ext cx="1800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мантисса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8625" y="5046663"/>
            <a:ext cx="34559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</a:t>
            </a:r>
          </a:p>
        </p:txBody>
      </p:sp>
    </p:spTree>
    <p:extLst>
      <p:ext uri="{BB962C8B-B14F-4D97-AF65-F5344CB8AC3E}">
        <p14:creationId xmlns="" xmlns:p14="http://schemas.microsoft.com/office/powerpoint/2010/main" val="31311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6250"/>
            <a:ext cx="3705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latin typeface="Georgi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557338"/>
          <a:ext cx="8642347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617595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</a:tblGrid>
              <a:tr h="3698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603" marB="45603"/>
                </a:tc>
              </a:tr>
            </a:tbl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5400000">
            <a:off x="7056438" y="528638"/>
            <a:ext cx="360362" cy="3313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2915445" y="-299244"/>
            <a:ext cx="360362" cy="49688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513" y="2319338"/>
            <a:ext cx="18002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мантисса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8625" y="2309813"/>
            <a:ext cx="34559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0825" y="981075"/>
            <a:ext cx="5905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max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3132138"/>
            <a:ext cx="86407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=1.111…1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∙10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255-129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=2∙2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126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127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≈1.7∙10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38</a:t>
            </a:r>
            <a:endParaRPr lang="ru-RU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0825" y="4292600"/>
          <a:ext cx="864234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392654"/>
                <a:gridCol w="617595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  <a:gridCol w="41411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98" marB="45798"/>
                </a:tc>
              </a:tr>
            </a:tbl>
          </a:graphicData>
        </a:graphic>
      </p:graphicFrame>
      <p:sp>
        <p:nvSpPr>
          <p:cNvPr id="16" name="Правая фигурная скобка 15"/>
          <p:cNvSpPr/>
          <p:nvPr/>
        </p:nvSpPr>
        <p:spPr>
          <a:xfrm rot="5400000">
            <a:off x="7056437" y="3263901"/>
            <a:ext cx="360363" cy="3313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2915444" y="2436019"/>
            <a:ext cx="360363" cy="49688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513" y="5056188"/>
            <a:ext cx="1800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мантисса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625" y="5046663"/>
            <a:ext cx="34559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модифицированный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0825" y="3716338"/>
            <a:ext cx="59055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min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+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850" y="5868988"/>
            <a:ext cx="86407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=1.000…0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∙10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1-129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=2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-128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≈2.9∙10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-39</a:t>
            </a:r>
            <a:endParaRPr lang="ru-RU" sz="3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3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1219</TotalTime>
  <Words>481</Words>
  <Application>Microsoft Office PowerPoint</Application>
  <PresentationFormat>Экран (4:3)</PresentationFormat>
  <Paragraphs>216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ПРЕДСТАВЛЕНИЕ ВЕЩЕСТВЕННЫХ ЧИСЕЛ В ПАМЯТИ КОМПЬЮТЕРА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school17</dc:creator>
  <cp:lastModifiedBy>Admin</cp:lastModifiedBy>
  <cp:revision>142</cp:revision>
  <dcterms:created xsi:type="dcterms:W3CDTF">2012-12-09T06:42:42Z</dcterms:created>
  <dcterms:modified xsi:type="dcterms:W3CDTF">2013-10-12T20:45:40Z</dcterms:modified>
</cp:coreProperties>
</file>