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6" r:id="rId3"/>
    <p:sldId id="267" r:id="rId4"/>
    <p:sldId id="257" r:id="rId5"/>
    <p:sldId id="259" r:id="rId6"/>
    <p:sldId id="262" r:id="rId7"/>
    <p:sldId id="260" r:id="rId8"/>
    <p:sldId id="264" r:id="rId9"/>
    <p:sldId id="265" r:id="rId10"/>
    <p:sldId id="266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CC"/>
    <a:srgbClr val="CC6600"/>
    <a:srgbClr val="009900"/>
    <a:srgbClr val="00FF99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44" autoAdjust="0"/>
    <p:restoredTop sz="94624" autoAdjust="0"/>
  </p:normalViewPr>
  <p:slideViewPr>
    <p:cSldViewPr>
      <p:cViewPr varScale="1">
        <p:scale>
          <a:sx n="119" d="100"/>
          <a:sy n="119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87C266-1083-4059-8803-06F72FA120C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D7247-CB9B-47E2-8EB3-949C1CC96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D7247-CB9B-47E2-8EB3-949C1CC9699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20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11" Type="http://schemas.openxmlformats.org/officeDocument/2006/relationships/image" Target="../media/image27.jpeg"/><Relationship Id="rId5" Type="http://schemas.openxmlformats.org/officeDocument/2006/relationships/image" Target="../media/image22.jpeg"/><Relationship Id="rId15" Type="http://schemas.openxmlformats.org/officeDocument/2006/relationships/image" Target="../media/image31.jpeg"/><Relationship Id="rId10" Type="http://schemas.openxmlformats.org/officeDocument/2006/relationships/image" Target="../media/image26.jpeg"/><Relationship Id="rId4" Type="http://schemas.openxmlformats.org/officeDocument/2006/relationships/image" Target="../media/image21.jpeg"/><Relationship Id="rId9" Type="http://schemas.openxmlformats.org/officeDocument/2006/relationships/image" Target="../media/image25.jpeg"/><Relationship Id="rId14" Type="http://schemas.openxmlformats.org/officeDocument/2006/relationships/image" Target="../media/image3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071802" y="3357562"/>
            <a:ext cx="1214446" cy="128588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3857620" y="4286256"/>
            <a:ext cx="1285884" cy="1285884"/>
          </a:xfrm>
          <a:prstGeom prst="rect">
            <a:avLst/>
          </a:prstGeom>
          <a:solidFill>
            <a:srgbClr val="FF99CC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714612" y="5500702"/>
            <a:ext cx="1785950" cy="92869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44" y="714356"/>
            <a:ext cx="4929222" cy="214314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 w="342900" h="222250" prst="cross"/>
            <a:bevelB w="171450" h="4889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приема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Закрытая картина»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применением сигнальных карточек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обучении рассказыванию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сюжетной картине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старших дошкольников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задержкой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психического развити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 опыта работы)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B7738C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304607">
            <a:off x="411041" y="3331658"/>
            <a:ext cx="2080195" cy="1466088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28794" y="4357694"/>
            <a:ext cx="1214446" cy="128588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2357422" y="4572008"/>
            <a:ext cx="428628" cy="8572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8</a:t>
            </a:r>
            <a:endParaRPr lang="ru-RU" sz="2800" kern="10" spc="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pic>
        <p:nvPicPr>
          <p:cNvPr id="10" name="Рисунок 5" descr="C:\Users\1\AppData\Local\Microsoft\Windows\Temporary Internet Files\Content.Word\смайли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643578"/>
            <a:ext cx="785818" cy="6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357554" y="3571876"/>
            <a:ext cx="714380" cy="642942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785786" y="5000636"/>
            <a:ext cx="1285884" cy="128588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WordArt 42"/>
          <p:cNvSpPr>
            <a:spLocks noChangeArrowheads="1" noChangeShapeType="1" noTextEdit="1"/>
          </p:cNvSpPr>
          <p:nvPr/>
        </p:nvSpPr>
        <p:spPr bwMode="auto">
          <a:xfrm>
            <a:off x="1071538" y="5286388"/>
            <a:ext cx="714380" cy="8572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</a:t>
            </a:r>
            <a:endParaRPr lang="ru-RU" sz="2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3071810"/>
            <a:ext cx="4045830" cy="3071834"/>
          </a:xfrm>
          <a:prstGeom prst="round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00034" y="0"/>
            <a:ext cx="76438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Всероссийский фестиваль передового педагогического опыта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"Современные методы и приемы обучения"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000232" y="6429396"/>
            <a:ext cx="46717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Электронное периодическое издание НАУКОГРАД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143504" y="928670"/>
            <a:ext cx="41434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Сонина Татьяна Викторовна </a:t>
            </a:r>
            <a:endParaRPr lang="ru-RU" sz="1600" b="1" i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учитель-дефектолог, учитель-логопед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Муниципальное бюджетное дошкольное образовательное учреждение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"Детский сад № 40 комбинированного вида" 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Камчатский край,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Петропавловск-Камчатский </a:t>
            </a: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5264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применения приема 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57158" y="928670"/>
            <a:ext cx="2643206" cy="5715040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Вариант № 3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Снять 1 – 2 картинки по заданию педагога.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Вопросы для всей группы на развитие догадки.</a:t>
            </a: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Чем дальше дети от понимания содержания картины, тем большее количество карточек требуется открывать на первоначальном этапе обучения.</a:t>
            </a: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3428992" y="2285992"/>
            <a:ext cx="5429288" cy="39290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428992" y="2285992"/>
            <a:ext cx="1857388" cy="1928826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428992" y="4214818"/>
            <a:ext cx="1857388" cy="198597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286380" y="2285992"/>
            <a:ext cx="1857388" cy="1928826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143768" y="2285992"/>
            <a:ext cx="1785950" cy="1928826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286380" y="4214818"/>
            <a:ext cx="1857388" cy="200026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7143768" y="4214818"/>
            <a:ext cx="1785950" cy="200026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3571868" y="2786058"/>
            <a:ext cx="1571636" cy="785818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 rot="5400000">
            <a:off x="3636160" y="4864905"/>
            <a:ext cx="1465273" cy="593726"/>
          </a:xfrm>
          <a:prstGeom prst="rect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5857884" y="2357430"/>
            <a:ext cx="714381" cy="1643074"/>
          </a:xfrm>
          <a:prstGeom prst="diamond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Oval 13"/>
          <p:cNvSpPr>
            <a:spLocks noChangeArrowheads="1"/>
          </p:cNvSpPr>
          <p:nvPr/>
        </p:nvSpPr>
        <p:spPr bwMode="auto">
          <a:xfrm>
            <a:off x="5715008" y="4714884"/>
            <a:ext cx="1071570" cy="1000132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7572396" y="4643446"/>
            <a:ext cx="933453" cy="928694"/>
          </a:xfrm>
          <a:prstGeom prst="rect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 rot="5400000">
            <a:off x="7679554" y="2536024"/>
            <a:ext cx="714377" cy="1357322"/>
          </a:xfrm>
          <a:prstGeom prst="moon">
            <a:avLst>
              <a:gd name="adj" fmla="val 87500"/>
            </a:avLst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65676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приема «Закрытая картина» 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5072074"/>
            <a:ext cx="81946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Стимулирует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речевую активность и повышает активность внимания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Служит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создания мотивационной установки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928670"/>
            <a:ext cx="1282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Помогает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357298"/>
            <a:ext cx="82153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отработать математические понятия «цвет», «форма», «время года»,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«часть суток», «число и цифра»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закрепить умение различать эмоции человека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запоминать начертания цифр и букв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запоминать названия  геометрических фигур, основных цветов и оттенков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571876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00050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развитию зрительного восприятия и умения по части представлять целое,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памяти, логического мышления, познавательного интереса, смысловой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догадки и воображения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643702" y="6286520"/>
            <a:ext cx="18370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786058"/>
            <a:ext cx="69252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Спасибо за внимание</a:t>
            </a:r>
            <a:endParaRPr lang="ru-RU" sz="5400" b="1" cap="none" spc="100" dirty="0">
              <a:ln w="180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785794"/>
            <a:ext cx="278608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perspectiveContrastingRightFacing"/>
            <a:lightRig rig="threePt" dir="t"/>
          </a:scene3d>
          <a:sp3d>
            <a:bevelT w="165100" prst="coolSlant"/>
          </a:sp3d>
        </p:spPr>
      </p:pic>
      <p:pic>
        <p:nvPicPr>
          <p:cNvPr id="3" name="Рисунок 2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28926" y="2285992"/>
            <a:ext cx="2857520" cy="30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perspectiveContrastingRightFacing"/>
            <a:lightRig rig="threePt" dir="t"/>
          </a:scene3d>
          <a:sp3d>
            <a:bevelT w="165100" prst="coolSlant"/>
          </a:sp3d>
        </p:spPr>
      </p:pic>
      <p:pic>
        <p:nvPicPr>
          <p:cNvPr id="4" name="Рисунок 3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4942" y="2928934"/>
            <a:ext cx="271464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perspectiveContrastingRightFacing"/>
            <a:lightRig rig="threePt" dir="t"/>
          </a:scene3d>
          <a:sp3d>
            <a:bevelT w="165100" prst="coolSlant"/>
          </a:sp3d>
        </p:spPr>
      </p:pic>
      <p:sp>
        <p:nvSpPr>
          <p:cNvPr id="5" name="TextBox 4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3532" y="285728"/>
            <a:ext cx="52113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Источники разработки приема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2330" y="6357958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428604"/>
            <a:ext cx="6999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Проблема понимания особенностей восприятия и понимания картин детьми: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Рубинштейн С.Л.,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Флерина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Е.А.,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Люблинская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А.А., Мухина В.С.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1214422"/>
            <a:ext cx="70474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направления в развитии восприятия рисунка: 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изменение отношения к рисунку, как к отображению действительности;</a:t>
            </a:r>
          </a:p>
          <a:p>
            <a:pPr>
              <a:buFont typeface="Wingdings" pitchFamily="2" charset="2"/>
              <a:buChar char="q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умение правильно соотносить рисунок с действительностью, видеть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именно то, что на нем изображено; </a:t>
            </a:r>
          </a:p>
          <a:p>
            <a:pPr>
              <a:buFont typeface="Wingdings" pitchFamily="2" charset="2"/>
              <a:buChar char="q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совершенствование интерпретации ( понимания) содержания рисунка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3643314"/>
            <a:ext cx="864399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Учить восприятию картины – постепенно подводить к пониманию содержания картины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узнавание отдельных предметов</a:t>
            </a:r>
          </a:p>
          <a:p>
            <a:pPr>
              <a:buFont typeface="Wingdings" pitchFamily="2" charset="2"/>
              <a:buChar char="q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выделение позы и места положения каждой фигуры в общем плане картины</a:t>
            </a:r>
          </a:p>
          <a:p>
            <a:pPr>
              <a:buFont typeface="Wingdings" pitchFamily="2" charset="2"/>
              <a:buChar char="q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установление связей между основными персонажами</a:t>
            </a:r>
          </a:p>
          <a:p>
            <a:pPr>
              <a:buFont typeface="Wingdings" pitchFamily="2" charset="2"/>
              <a:buChar char="q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выделение деталей (освещение, фон, выражения лиц людей)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11175" y="1774825"/>
            <a:ext cx="488925" cy="511167"/>
          </a:xfrm>
          <a:prstGeom prst="rect">
            <a:avLst/>
          </a:prstGeom>
          <a:solidFill>
            <a:srgbClr val="FF00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00034" y="2428868"/>
            <a:ext cx="500066" cy="500066"/>
          </a:xfrm>
          <a:prstGeom prst="rect">
            <a:avLst/>
          </a:prstGeom>
          <a:solidFill>
            <a:srgbClr val="FF33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285852" y="2428868"/>
            <a:ext cx="500066" cy="500066"/>
          </a:xfrm>
          <a:prstGeom prst="rect">
            <a:avLst/>
          </a:prstGeom>
          <a:solidFill>
            <a:srgbClr val="0099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000232" y="2428868"/>
            <a:ext cx="500066" cy="500066"/>
          </a:xfrm>
          <a:prstGeom prst="rect">
            <a:avLst/>
          </a:prstGeom>
          <a:solidFill>
            <a:srgbClr val="FF3399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714612" y="2428868"/>
            <a:ext cx="500066" cy="500066"/>
          </a:xfrm>
          <a:prstGeom prst="rect">
            <a:avLst/>
          </a:prstGeom>
          <a:solidFill>
            <a:srgbClr val="80808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500430" y="2428868"/>
            <a:ext cx="500066" cy="500066"/>
          </a:xfrm>
          <a:prstGeom prst="rect">
            <a:avLst/>
          </a:prstGeom>
          <a:solidFill>
            <a:srgbClr val="9933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4286248" y="2428868"/>
            <a:ext cx="500066" cy="500066"/>
          </a:xfrm>
          <a:prstGeom prst="rect">
            <a:avLst/>
          </a:prstGeom>
          <a:solidFill>
            <a:srgbClr val="660066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000628" y="2428868"/>
            <a:ext cx="500066" cy="500066"/>
          </a:xfrm>
          <a:prstGeom prst="rect">
            <a:avLst/>
          </a:prstGeom>
          <a:solidFill>
            <a:srgbClr val="9900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57158" y="285728"/>
            <a:ext cx="51201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Наборы</a:t>
            </a:r>
            <a:r>
              <a:rPr lang="ru-RU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сигнальных</a:t>
            </a:r>
            <a:r>
              <a:rPr lang="ru-RU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карточек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472" y="1142984"/>
            <a:ext cx="3876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 1. Основные цвета и оттенки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10" y="3286124"/>
            <a:ext cx="3614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 2. Геометрические фигуры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285852" y="1785926"/>
            <a:ext cx="488925" cy="511167"/>
          </a:xfrm>
          <a:prstGeom prst="rect">
            <a:avLst/>
          </a:prstGeom>
          <a:solidFill>
            <a:srgbClr val="0000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2000232" y="1785926"/>
            <a:ext cx="488925" cy="511167"/>
          </a:xfrm>
          <a:prstGeom prst="rect">
            <a:avLst/>
          </a:prstGeom>
          <a:solidFill>
            <a:srgbClr val="FFFF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2714612" y="1785926"/>
            <a:ext cx="488925" cy="511167"/>
          </a:xfrm>
          <a:prstGeom prst="rect">
            <a:avLst/>
          </a:prstGeom>
          <a:solidFill>
            <a:srgbClr val="0099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500430" y="1785926"/>
            <a:ext cx="488925" cy="511167"/>
          </a:xfrm>
          <a:prstGeom prst="rect">
            <a:avLst/>
          </a:prstGeom>
          <a:solidFill>
            <a:schemeClr val="bg1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4286248" y="1785926"/>
            <a:ext cx="488925" cy="511167"/>
          </a:xfrm>
          <a:prstGeom prst="rect">
            <a:avLst/>
          </a:prstGeom>
          <a:solidFill>
            <a:schemeClr val="tx1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28596" y="3929066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571604" y="3929066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2786050" y="3929066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929058" y="3929066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5214942" y="3929066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428596" y="5143512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1571604" y="5143512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2786050" y="5143512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929058" y="5143512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Oval 13"/>
          <p:cNvSpPr>
            <a:spLocks noChangeArrowheads="1"/>
          </p:cNvSpPr>
          <p:nvPr/>
        </p:nvSpPr>
        <p:spPr bwMode="auto">
          <a:xfrm>
            <a:off x="714348" y="4143380"/>
            <a:ext cx="471488" cy="428625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1785918" y="4143380"/>
            <a:ext cx="433387" cy="422275"/>
          </a:xfrm>
          <a:prstGeom prst="rect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AutoShape 12"/>
          <p:cNvSpPr>
            <a:spLocks noChangeArrowheads="1"/>
          </p:cNvSpPr>
          <p:nvPr/>
        </p:nvSpPr>
        <p:spPr bwMode="auto">
          <a:xfrm>
            <a:off x="2928926" y="4143380"/>
            <a:ext cx="606425" cy="460375"/>
          </a:xfrm>
          <a:prstGeom prst="triangle">
            <a:avLst>
              <a:gd name="adj" fmla="val 50000"/>
            </a:avLst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4071934" y="4143380"/>
            <a:ext cx="701675" cy="342900"/>
          </a:xfrm>
          <a:prstGeom prst="rect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5286380" y="4214818"/>
            <a:ext cx="695325" cy="288925"/>
          </a:xfrm>
          <a:prstGeom prst="ellipse">
            <a:avLst/>
          </a:prstGeom>
          <a:solidFill>
            <a:srgbClr val="00006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AutoShape 3"/>
          <p:cNvSpPr>
            <a:spLocks noChangeArrowheads="1"/>
          </p:cNvSpPr>
          <p:nvPr/>
        </p:nvSpPr>
        <p:spPr bwMode="auto">
          <a:xfrm rot="16200000">
            <a:off x="776259" y="5224477"/>
            <a:ext cx="352425" cy="762000"/>
          </a:xfrm>
          <a:prstGeom prst="diamond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AutoShape 9"/>
          <p:cNvSpPr>
            <a:spLocks noChangeArrowheads="1"/>
          </p:cNvSpPr>
          <p:nvPr/>
        </p:nvSpPr>
        <p:spPr bwMode="auto">
          <a:xfrm rot="10800000">
            <a:off x="1643042" y="5357826"/>
            <a:ext cx="758825" cy="3524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AutoShape 5"/>
          <p:cNvSpPr>
            <a:spLocks noChangeArrowheads="1"/>
          </p:cNvSpPr>
          <p:nvPr/>
        </p:nvSpPr>
        <p:spPr bwMode="auto">
          <a:xfrm>
            <a:off x="2928926" y="5286388"/>
            <a:ext cx="654050" cy="514350"/>
          </a:xfrm>
          <a:prstGeom prst="pentagon">
            <a:avLst/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 rot="5400000">
            <a:off x="4270371" y="5230827"/>
            <a:ext cx="304800" cy="701675"/>
          </a:xfrm>
          <a:prstGeom prst="moon">
            <a:avLst>
              <a:gd name="adj" fmla="val 87500"/>
            </a:avLst>
          </a:prstGeom>
          <a:solidFill>
            <a:srgbClr val="0000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B7738CC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1071546"/>
            <a:ext cx="1358900" cy="957262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0" name="Picture 2" descr="B7738CC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71670" y="1071546"/>
            <a:ext cx="1360488" cy="958850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1" name="Picture 3" descr="B7738CCA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14744" y="1071546"/>
            <a:ext cx="1358900" cy="960437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2" name="Picture 4" descr="B7738CCA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357818" y="1071546"/>
            <a:ext cx="1360488" cy="958850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email">
            <a:lum/>
          </a:blip>
          <a:srcRect/>
          <a:stretch>
            <a:fillRect/>
          </a:stretch>
        </p:blipFill>
        <p:spPr bwMode="auto">
          <a:xfrm>
            <a:off x="500034" y="2357430"/>
            <a:ext cx="1289050" cy="908050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071670" y="2357430"/>
            <a:ext cx="1304925" cy="923925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714744" y="2357430"/>
            <a:ext cx="1289050" cy="925513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 cstate="email">
            <a:lum contrast="18000"/>
          </a:blip>
          <a:srcRect/>
          <a:stretch>
            <a:fillRect/>
          </a:stretch>
        </p:blipFill>
        <p:spPr bwMode="auto">
          <a:xfrm>
            <a:off x="5429256" y="2357430"/>
            <a:ext cx="1304925" cy="939800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500034" y="4286256"/>
            <a:ext cx="1289050" cy="927100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2214546" y="4286256"/>
            <a:ext cx="1285875" cy="925513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12" cstate="email">
            <a:lum contrast="30000"/>
          </a:blip>
          <a:srcRect/>
          <a:stretch>
            <a:fillRect/>
          </a:stretch>
        </p:blipFill>
        <p:spPr bwMode="auto">
          <a:xfrm>
            <a:off x="3857620" y="4286256"/>
            <a:ext cx="1276350" cy="919162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5572132" y="4286256"/>
            <a:ext cx="1285875" cy="925512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428596" y="357166"/>
            <a:ext cx="2309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 3. Времена года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34" y="3571876"/>
            <a:ext cx="2168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 4. Части суток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071802" y="1285860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4214810" y="1285860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429256" y="1285860"/>
            <a:ext cx="914400" cy="93345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72" name="WordArt 16"/>
          <p:cNvSpPr>
            <a:spLocks noChangeArrowheads="1" noChangeShapeType="1" noTextEdit="1"/>
          </p:cNvSpPr>
          <p:nvPr/>
        </p:nvSpPr>
        <p:spPr bwMode="auto">
          <a:xfrm>
            <a:off x="4429124" y="1428736"/>
            <a:ext cx="504825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3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70" name="WordArt 14"/>
          <p:cNvSpPr>
            <a:spLocks noChangeArrowheads="1" noChangeShapeType="1" noTextEdit="1"/>
          </p:cNvSpPr>
          <p:nvPr/>
        </p:nvSpPr>
        <p:spPr bwMode="auto">
          <a:xfrm>
            <a:off x="3286116" y="1428736"/>
            <a:ext cx="4572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2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68" name="WordArt 12"/>
          <p:cNvSpPr>
            <a:spLocks noChangeArrowheads="1" noChangeShapeType="1" noTextEdit="1"/>
          </p:cNvSpPr>
          <p:nvPr/>
        </p:nvSpPr>
        <p:spPr bwMode="auto">
          <a:xfrm>
            <a:off x="5643570" y="1428736"/>
            <a:ext cx="438150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4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1928794" y="1285860"/>
            <a:ext cx="931863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85786" y="2571744"/>
            <a:ext cx="9271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28794" y="2571744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071802" y="2571744"/>
            <a:ext cx="873125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214810" y="2571744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429256" y="2571744"/>
            <a:ext cx="914400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785786" y="1285860"/>
            <a:ext cx="914400" cy="9779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11239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17430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2362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29813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36385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0" y="43053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50006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565785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0" y="63627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7019925"/>
            <a:ext cx="5464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292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4" name="WordArt 18"/>
          <p:cNvSpPr>
            <a:spLocks noChangeArrowheads="1" noChangeShapeType="1" noTextEdit="1"/>
          </p:cNvSpPr>
          <p:nvPr/>
        </p:nvSpPr>
        <p:spPr bwMode="auto">
          <a:xfrm>
            <a:off x="1000100" y="1500174"/>
            <a:ext cx="523875" cy="619125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/>
                <a:latin typeface="Arial Black"/>
              </a:rPr>
              <a:t>0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chemeClr val="bg1"/>
              </a:solidFill>
              <a:effectLst/>
              <a:latin typeface="Arial Black"/>
            </a:endParaRPr>
          </a:p>
        </p:txBody>
      </p:sp>
      <p:sp>
        <p:nvSpPr>
          <p:cNvPr id="19476" name="WordArt 20"/>
          <p:cNvSpPr>
            <a:spLocks noChangeArrowheads="1" noChangeShapeType="1" noTextEdit="1"/>
          </p:cNvSpPr>
          <p:nvPr/>
        </p:nvSpPr>
        <p:spPr bwMode="auto">
          <a:xfrm>
            <a:off x="2143108" y="1428736"/>
            <a:ext cx="409575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1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66" name="WordArt 10"/>
          <p:cNvSpPr>
            <a:spLocks noChangeArrowheads="1" noChangeShapeType="1" noTextEdit="1"/>
          </p:cNvSpPr>
          <p:nvPr/>
        </p:nvSpPr>
        <p:spPr bwMode="auto">
          <a:xfrm>
            <a:off x="5715008" y="2714620"/>
            <a:ext cx="342900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9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64" name="WordArt 8"/>
          <p:cNvSpPr>
            <a:spLocks noChangeArrowheads="1" noChangeShapeType="1" noTextEdit="1"/>
          </p:cNvSpPr>
          <p:nvPr/>
        </p:nvSpPr>
        <p:spPr bwMode="auto">
          <a:xfrm>
            <a:off x="4500562" y="2643182"/>
            <a:ext cx="37147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8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62" name="WordArt 6"/>
          <p:cNvSpPr>
            <a:spLocks noChangeArrowheads="1" noChangeShapeType="1" noTextEdit="1"/>
          </p:cNvSpPr>
          <p:nvPr/>
        </p:nvSpPr>
        <p:spPr bwMode="auto">
          <a:xfrm>
            <a:off x="3357554" y="2714620"/>
            <a:ext cx="371475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7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2143108" y="2714620"/>
            <a:ext cx="466725" cy="704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6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1071538" y="2714620"/>
            <a:ext cx="390525" cy="657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5</a:t>
            </a:r>
            <a:endParaRPr lang="ru-RU" sz="2800" kern="10" spc="0" dirty="0">
              <a:ln w="28575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714348" y="5072074"/>
            <a:ext cx="925512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2000232" y="5072074"/>
            <a:ext cx="925512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3286116" y="5072074"/>
            <a:ext cx="925512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4572000" y="5072074"/>
            <a:ext cx="925512" cy="91440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5" name="WordArt 39"/>
          <p:cNvSpPr>
            <a:spLocks noChangeArrowheads="1" noChangeShapeType="1" noTextEdit="1"/>
          </p:cNvSpPr>
          <p:nvPr/>
        </p:nvSpPr>
        <p:spPr bwMode="auto">
          <a:xfrm>
            <a:off x="928662" y="5143512"/>
            <a:ext cx="447675" cy="781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А</a:t>
            </a:r>
            <a:endParaRPr lang="ru-RU" sz="2800" kern="10" spc="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96" name="WordArt 40"/>
          <p:cNvSpPr>
            <a:spLocks noChangeArrowheads="1" noChangeShapeType="1" noTextEdit="1"/>
          </p:cNvSpPr>
          <p:nvPr/>
        </p:nvSpPr>
        <p:spPr bwMode="auto">
          <a:xfrm>
            <a:off x="2214546" y="5429264"/>
            <a:ext cx="47625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а</a:t>
            </a:r>
            <a:endParaRPr lang="ru-RU" sz="2800" kern="10" spc="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sp>
        <p:nvSpPr>
          <p:cNvPr id="19497" name="WordArt 41"/>
          <p:cNvSpPr>
            <a:spLocks noChangeArrowheads="1" noChangeShapeType="1" noTextEdit="1"/>
          </p:cNvSpPr>
          <p:nvPr/>
        </p:nvSpPr>
        <p:spPr bwMode="auto">
          <a:xfrm>
            <a:off x="3571868" y="5143512"/>
            <a:ext cx="447675" cy="781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А</a:t>
            </a:r>
            <a:endParaRPr lang="ru-RU" sz="2800" i="1" kern="10" spc="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  <p:sp>
        <p:nvSpPr>
          <p:cNvPr id="19498" name="WordArt 42"/>
          <p:cNvSpPr>
            <a:spLocks noChangeArrowheads="1" noChangeShapeType="1" noTextEdit="1"/>
          </p:cNvSpPr>
          <p:nvPr/>
        </p:nvSpPr>
        <p:spPr bwMode="auto">
          <a:xfrm>
            <a:off x="4786314" y="5143512"/>
            <a:ext cx="4572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</a:t>
            </a:r>
            <a:endParaRPr lang="ru-RU" sz="2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71472" y="642918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 5. Цифры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14348" y="4357694"/>
            <a:ext cx="1405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 6. Буквы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42910" y="857232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5" name="Рисунок 19" descr="C:\Users\1\Desktop\сюжетная картина\эмоции\радость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857232"/>
            <a:ext cx="107157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6429388" y="857233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571736" y="857232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500562" y="857233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9" name="Рисунок 18" descr="C:\Users\1\Desktop\сюжетная картина\эмоции\плач.jpg"/>
          <p:cNvPicPr>
            <a:picLocks noChangeAspect="1" noChangeArrowheads="1"/>
          </p:cNvPicPr>
          <p:nvPr/>
        </p:nvPicPr>
        <p:blipFill>
          <a:blip r:embed="rId3" cstate="email">
            <a:lum/>
          </a:blip>
          <a:srcRect/>
          <a:stretch>
            <a:fillRect/>
          </a:stretch>
        </p:blipFill>
        <p:spPr bwMode="auto">
          <a:xfrm>
            <a:off x="2928926" y="857232"/>
            <a:ext cx="10477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0" name="Рисунок 20" descr="C:\Users\1\Desktop\сюжетная картина\эмоции\удивление 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86314" y="857232"/>
            <a:ext cx="103822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1" name="Рисунок 17" descr="C:\Users\1\Desktop\сюжетная картина\эмоции\злость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786578" y="857232"/>
            <a:ext cx="10477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42910" y="2285992"/>
            <a:ext cx="1785950" cy="92869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23" name="Рисунок 5" descr="C:\Users\1\AppData\Local\Microsoft\Windows\Temporary Internet Files\Content.Word\смайлики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2428868"/>
            <a:ext cx="785818" cy="66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571736" y="2285992"/>
            <a:ext cx="1785950" cy="92869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500826" y="2285992"/>
            <a:ext cx="1785950" cy="928693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4500562" y="2285992"/>
            <a:ext cx="1857388" cy="92869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24" name="Рисунок 8" descr="C:\Users\1\AppData\Local\Microsoft\Windows\Temporary Internet Files\Content.Word\смайлики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43240" y="2500306"/>
            <a:ext cx="714380" cy="67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Рисунок 11" descr="C:\Users\1\AppData\Local\Microsoft\Windows\Temporary Internet Files\Content.Word\смайлики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143768" y="2357430"/>
            <a:ext cx="642942" cy="73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Рисунок 14" descr="C:\Users\1\AppData\Local\Microsoft\Windows\Temporary Internet Files\Content.Word\смайлики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72066" y="2357430"/>
            <a:ext cx="642942" cy="744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500034" y="214290"/>
            <a:ext cx="1589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 7. Эмоции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8662" y="1928802"/>
            <a:ext cx="68153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радость                            горе                         удивление                         злость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0100" y="3286124"/>
            <a:ext cx="7117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радость                           печаль                         сомнение                     спокойствие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71472" y="3786190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571736" y="3786190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500562" y="3786190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6429388" y="3786190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" name="Рисунок 58" descr="C:\Users\1\Desktop\сюжетная картина\эмоции\радость п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1142976" y="3857628"/>
            <a:ext cx="714380" cy="879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57" descr="C:\Users\1\Desktop\сюжетная картина\эмоции\удивление п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5072066" y="3857628"/>
            <a:ext cx="77291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Рисунок 59" descr="C:\Users\1\Desktop\сюжетная картина\эмоции\спокойцствие п.jp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000892" y="3857628"/>
            <a:ext cx="785818" cy="88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60" descr="C:\Users\1\Desktop\сюжетная картина\эмоции\грусть п.jp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3071802" y="3857628"/>
            <a:ext cx="714380" cy="87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40"/>
          <p:cNvSpPr txBox="1"/>
          <p:nvPr/>
        </p:nvSpPr>
        <p:spPr>
          <a:xfrm>
            <a:off x="1000100" y="4857760"/>
            <a:ext cx="7286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радость                          грусть                         удивление                   спокойствие            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42910" y="5214950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2643174" y="5214950"/>
            <a:ext cx="1785950" cy="100013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" name="Рисунок 61" descr="C:\Users\1\Desktop\сюжетная картина\эмоции\гнев п.jp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1142976" y="5286388"/>
            <a:ext cx="714380" cy="830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Рисунок 62" descr="C:\Users\1\Desktop\сюжетная картина\эмоции\страх.jpg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3071803" y="5286389"/>
            <a:ext cx="642942" cy="87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1071538" y="6357958"/>
            <a:ext cx="2718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злость                             страх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5264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применения приема 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142844" y="928670"/>
            <a:ext cx="2643206" cy="5715040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Вариант № 1.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Снять 1 карточку по заданию педагога.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Рассказать о том, что видит на этом участке картины.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Вопросы для всей группы на установление времени года, части суток на картине.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Вопросы, стимулирующие развитие догадки (для всей группы детей.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работе – 2-3 карточки в шахматном порядке</a:t>
            </a:r>
          </a:p>
          <a:p>
            <a:pPr marL="342900" indent="-342900" algn="just">
              <a:buAutoNum type="arabicPeriod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AutoNum type="arabicPeriod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:\портфолио Сонина\ФОТО К ПОРТФОЛИО\связная речь\предметный план рассказа по сюжетной картинке.JPG"/>
          <p:cNvPicPr>
            <a:picLocks noChangeAspect="1" noChangeArrowheads="1"/>
          </p:cNvPicPr>
          <p:nvPr/>
        </p:nvPicPr>
        <p:blipFill>
          <a:blip r:embed="rId2" cstate="email">
            <a:lum bright="30000" contrast="20000"/>
          </a:blip>
          <a:srcRect/>
          <a:stretch>
            <a:fillRect/>
          </a:stretch>
        </p:blipFill>
        <p:spPr bwMode="auto">
          <a:xfrm>
            <a:off x="4786314" y="1000108"/>
            <a:ext cx="3714776" cy="507209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786314" y="1000108"/>
            <a:ext cx="1857388" cy="1714512"/>
          </a:xfrm>
          <a:prstGeom prst="rect">
            <a:avLst/>
          </a:prstGeom>
          <a:solidFill>
            <a:srgbClr val="FF00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786314" y="2714620"/>
            <a:ext cx="1857388" cy="1714512"/>
          </a:xfrm>
          <a:prstGeom prst="rect">
            <a:avLst/>
          </a:prstGeom>
          <a:solidFill>
            <a:srgbClr val="0000FF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786314" y="4429132"/>
            <a:ext cx="1857388" cy="1643074"/>
          </a:xfrm>
          <a:prstGeom prst="rect">
            <a:avLst/>
          </a:prstGeom>
          <a:solidFill>
            <a:srgbClr val="FFFF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643702" y="1000108"/>
            <a:ext cx="1857388" cy="1714512"/>
          </a:xfrm>
          <a:prstGeom prst="rect">
            <a:avLst/>
          </a:prstGeom>
          <a:solidFill>
            <a:srgbClr val="0099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643702" y="2714620"/>
            <a:ext cx="1857388" cy="1714512"/>
          </a:xfrm>
          <a:prstGeom prst="rect">
            <a:avLst/>
          </a:prstGeom>
          <a:solidFill>
            <a:srgbClr val="CC6600"/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6643702" y="4429132"/>
            <a:ext cx="1857388" cy="1643074"/>
          </a:xfrm>
          <a:prstGeom prst="rect">
            <a:avLst/>
          </a:prstGeom>
          <a:solidFill>
            <a:schemeClr val="bg1">
              <a:lumMod val="50000"/>
            </a:schemeClr>
          </a:solidFill>
          <a:ln w="444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31214E-7 L -0.21163 -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21387E-6 L -0.41476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7746E-6 L -0.21163 -0.00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21387E-6 L -0.21163 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31214E-7 L -0.41476 -0.0018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27746E-6 L -0.41476 -0.00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5264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применения приема </a:t>
            </a:r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00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285720" y="857232"/>
            <a:ext cx="2643206" cy="5715040"/>
          </a:xfrm>
          <a:prstGeom prst="plaqu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Вариант № 2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Снять 1 карточку по заданию педагога и рассказать о том, что видит на этом участке картины.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Положить карточку на место.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Снять другую карточку и повторить те же действия.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Вопросы для всей группы детей на установление времени года, части суток, развитие догадки.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работе – все карточки (4-6 шт.)</a:t>
            </a: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15140" y="6215082"/>
            <a:ext cx="1837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Сонина Т. В., 2013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lum bright="30000" contrast="20000"/>
          </a:blip>
          <a:srcRect/>
          <a:stretch>
            <a:fillRect/>
          </a:stretch>
        </p:blipFill>
        <p:spPr bwMode="auto">
          <a:xfrm>
            <a:off x="4357686" y="1000108"/>
            <a:ext cx="4286280" cy="507355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4357686" y="1000108"/>
            <a:ext cx="2129652" cy="2428892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1000108"/>
            <a:ext cx="2118836" cy="2428892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3500438"/>
            <a:ext cx="2143140" cy="2571768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6" cstate="print">
            <a:lum contrast="18000"/>
          </a:blip>
          <a:srcRect/>
          <a:stretch>
            <a:fillRect/>
          </a:stretch>
        </p:blipFill>
        <p:spPr bwMode="auto">
          <a:xfrm>
            <a:off x="6500826" y="3500438"/>
            <a:ext cx="2098466" cy="2571768"/>
          </a:xfrm>
          <a:prstGeom prst="rect">
            <a:avLst/>
          </a:prstGeom>
          <a:noFill/>
          <a:ln w="38100" cmpd="dbl">
            <a:solidFill>
              <a:srgbClr val="3333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-0.2441 -3.7037E-7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409 -2.22222E-6 L -4.44444E-6 -2.22222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-0.48039 -1.11111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039 3.33333E-6 L 0.00399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1.11111E-6 L -0.23629 -1.11111E-6 " pathEditMode="relative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671 3.33333E-6 L 0.00138 -0.001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3.7037E-7 L -0.48037 -3.7037E-7 " pathEditMode="relative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604 -3.7037E-7 L 0.00435 -3.7037E-7 " pathEditMode="relative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577</Words>
  <PresentationFormat>Экран (4:3)</PresentationFormat>
  <Paragraphs>162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Admin</cp:lastModifiedBy>
  <cp:revision>102</cp:revision>
  <dcterms:created xsi:type="dcterms:W3CDTF">2013-01-25T22:21:16Z</dcterms:created>
  <dcterms:modified xsi:type="dcterms:W3CDTF">2013-10-20T21:53:27Z</dcterms:modified>
</cp:coreProperties>
</file>