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27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3" Type="http://schemas.openxmlformats.org/officeDocument/2006/relationships/image" Target="../media/image103.emf"/><Relationship Id="rId7" Type="http://schemas.openxmlformats.org/officeDocument/2006/relationships/image" Target="../media/image107.emf"/><Relationship Id="rId2" Type="http://schemas.openxmlformats.org/officeDocument/2006/relationships/image" Target="../media/image102.emf"/><Relationship Id="rId1" Type="http://schemas.openxmlformats.org/officeDocument/2006/relationships/image" Target="../media/image101.emf"/><Relationship Id="rId6" Type="http://schemas.openxmlformats.org/officeDocument/2006/relationships/image" Target="../media/image106.emf"/><Relationship Id="rId5" Type="http://schemas.openxmlformats.org/officeDocument/2006/relationships/image" Target="../media/image105.emf"/><Relationship Id="rId4" Type="http://schemas.openxmlformats.org/officeDocument/2006/relationships/image" Target="../media/image104.emf"/><Relationship Id="rId9" Type="http://schemas.openxmlformats.org/officeDocument/2006/relationships/image" Target="../media/image108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3" Type="http://schemas.openxmlformats.org/officeDocument/2006/relationships/image" Target="../media/image111.emf"/><Relationship Id="rId7" Type="http://schemas.openxmlformats.org/officeDocument/2006/relationships/image" Target="../media/image115.emf"/><Relationship Id="rId2" Type="http://schemas.openxmlformats.org/officeDocument/2006/relationships/image" Target="../media/image110.emf"/><Relationship Id="rId1" Type="http://schemas.openxmlformats.org/officeDocument/2006/relationships/image" Target="../media/image109.emf"/><Relationship Id="rId6" Type="http://schemas.openxmlformats.org/officeDocument/2006/relationships/image" Target="../media/image114.emf"/><Relationship Id="rId5" Type="http://schemas.openxmlformats.org/officeDocument/2006/relationships/image" Target="../media/image113.emf"/><Relationship Id="rId4" Type="http://schemas.openxmlformats.org/officeDocument/2006/relationships/image" Target="../media/image1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21" Type="http://schemas.openxmlformats.org/officeDocument/2006/relationships/image" Target="../media/image24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23" Type="http://schemas.openxmlformats.org/officeDocument/2006/relationships/image" Target="../media/image26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2" Type="http://schemas.openxmlformats.org/officeDocument/2006/relationships/image" Target="../media/image28.emf"/><Relationship Id="rId16" Type="http://schemas.openxmlformats.org/officeDocument/2006/relationships/image" Target="../media/image42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image" Target="../media/image55.emf"/><Relationship Id="rId18" Type="http://schemas.openxmlformats.org/officeDocument/2006/relationships/image" Target="../media/image60.emf"/><Relationship Id="rId3" Type="http://schemas.openxmlformats.org/officeDocument/2006/relationships/image" Target="../media/image45.emf"/><Relationship Id="rId21" Type="http://schemas.openxmlformats.org/officeDocument/2006/relationships/image" Target="../media/image63.emf"/><Relationship Id="rId7" Type="http://schemas.openxmlformats.org/officeDocument/2006/relationships/image" Target="../media/image49.emf"/><Relationship Id="rId12" Type="http://schemas.openxmlformats.org/officeDocument/2006/relationships/image" Target="../media/image54.emf"/><Relationship Id="rId17" Type="http://schemas.openxmlformats.org/officeDocument/2006/relationships/image" Target="../media/image59.emf"/><Relationship Id="rId25" Type="http://schemas.openxmlformats.org/officeDocument/2006/relationships/image" Target="../media/image67.emf"/><Relationship Id="rId2" Type="http://schemas.openxmlformats.org/officeDocument/2006/relationships/image" Target="../media/image44.emf"/><Relationship Id="rId16" Type="http://schemas.openxmlformats.org/officeDocument/2006/relationships/image" Target="../media/image58.emf"/><Relationship Id="rId20" Type="http://schemas.openxmlformats.org/officeDocument/2006/relationships/image" Target="../media/image62.emf"/><Relationship Id="rId1" Type="http://schemas.openxmlformats.org/officeDocument/2006/relationships/image" Target="../media/image43.emf"/><Relationship Id="rId6" Type="http://schemas.openxmlformats.org/officeDocument/2006/relationships/image" Target="../media/image48.emf"/><Relationship Id="rId11" Type="http://schemas.openxmlformats.org/officeDocument/2006/relationships/image" Target="../media/image53.emf"/><Relationship Id="rId24" Type="http://schemas.openxmlformats.org/officeDocument/2006/relationships/image" Target="../media/image66.emf"/><Relationship Id="rId5" Type="http://schemas.openxmlformats.org/officeDocument/2006/relationships/image" Target="../media/image47.emf"/><Relationship Id="rId15" Type="http://schemas.openxmlformats.org/officeDocument/2006/relationships/image" Target="../media/image57.emf"/><Relationship Id="rId23" Type="http://schemas.openxmlformats.org/officeDocument/2006/relationships/image" Target="../media/image65.emf"/><Relationship Id="rId10" Type="http://schemas.openxmlformats.org/officeDocument/2006/relationships/image" Target="../media/image52.emf"/><Relationship Id="rId19" Type="http://schemas.openxmlformats.org/officeDocument/2006/relationships/image" Target="../media/image61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Relationship Id="rId14" Type="http://schemas.openxmlformats.org/officeDocument/2006/relationships/image" Target="../media/image56.emf"/><Relationship Id="rId22" Type="http://schemas.openxmlformats.org/officeDocument/2006/relationships/image" Target="../media/image6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4" Type="http://schemas.openxmlformats.org/officeDocument/2006/relationships/image" Target="../media/image71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75.emf"/><Relationship Id="rId7" Type="http://schemas.openxmlformats.org/officeDocument/2006/relationships/image" Target="../media/image79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10" Type="http://schemas.openxmlformats.org/officeDocument/2006/relationships/image" Target="../media/image82.emf"/><Relationship Id="rId4" Type="http://schemas.openxmlformats.org/officeDocument/2006/relationships/image" Target="../media/image76.emf"/><Relationship Id="rId9" Type="http://schemas.openxmlformats.org/officeDocument/2006/relationships/image" Target="../media/image8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image" Target="../media/image91.emf"/><Relationship Id="rId7" Type="http://schemas.openxmlformats.org/officeDocument/2006/relationships/image" Target="../media/image95.emf"/><Relationship Id="rId12" Type="http://schemas.openxmlformats.org/officeDocument/2006/relationships/image" Target="../media/image100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Relationship Id="rId6" Type="http://schemas.openxmlformats.org/officeDocument/2006/relationships/image" Target="../media/image94.emf"/><Relationship Id="rId11" Type="http://schemas.openxmlformats.org/officeDocument/2006/relationships/image" Target="../media/image99.emf"/><Relationship Id="rId5" Type="http://schemas.openxmlformats.org/officeDocument/2006/relationships/image" Target="../media/image93.emf"/><Relationship Id="rId10" Type="http://schemas.openxmlformats.org/officeDocument/2006/relationships/image" Target="../media/image98.emf"/><Relationship Id="rId4" Type="http://schemas.openxmlformats.org/officeDocument/2006/relationships/image" Target="../media/image92.emf"/><Relationship Id="rId9" Type="http://schemas.openxmlformats.org/officeDocument/2006/relationships/image" Target="../media/image9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ldImg"/>
          </p:nvPr>
        </p:nvSpPr>
        <p:spPr bwMode="auto">
          <a:xfrm>
            <a:off x="1274763" y="1092200"/>
            <a:ext cx="4773612" cy="3906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66" name="Rectangle 18"/>
          <p:cNvSpPr>
            <a:spLocks noGrp="1" noChangeArrowheads="1"/>
          </p:cNvSpPr>
          <p:nvPr>
            <p:ph type="body"/>
          </p:nvPr>
        </p:nvSpPr>
        <p:spPr bwMode="auto">
          <a:xfrm>
            <a:off x="1136650" y="5408613"/>
            <a:ext cx="5053013" cy="434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797425" cy="3930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36650" y="5408613"/>
            <a:ext cx="5068888" cy="4356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797425" cy="3930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36650" y="5408613"/>
            <a:ext cx="5068888" cy="4356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794250" cy="3927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36650" y="5408613"/>
            <a:ext cx="5068888" cy="4356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36650" y="5408613"/>
            <a:ext cx="5068888" cy="4356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36650" y="5408613"/>
            <a:ext cx="5068888" cy="4356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797425" cy="3930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36650" y="5408613"/>
            <a:ext cx="5068888" cy="4356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36650" y="5408613"/>
            <a:ext cx="5068888" cy="4356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800600" cy="3933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36650" y="5408613"/>
            <a:ext cx="5068888" cy="4356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795837" cy="3929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36650" y="5408613"/>
            <a:ext cx="5068888" cy="4356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797425" cy="3930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36650" y="5408613"/>
            <a:ext cx="5068888" cy="4356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274763" y="1092200"/>
            <a:ext cx="4797425" cy="3930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36650" y="5408613"/>
            <a:ext cx="5068888" cy="4356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5500" y="620713"/>
            <a:ext cx="2144713" cy="6216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0713"/>
            <a:ext cx="6283325" cy="6216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13225" cy="4735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2101850"/>
            <a:ext cx="4214813" cy="4735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465138" y="0"/>
            <a:ext cx="9615487" cy="7559675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FFFFCC"/>
              </a:gs>
              <a:gs pos="100000">
                <a:srgbClr val="FFFBF0"/>
              </a:gs>
            </a:gsLst>
            <a:lin ang="0" scaled="1"/>
          </a:gradFill>
          <a:ln w="9360">
            <a:solidFill>
              <a:srgbClr val="33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0713"/>
            <a:ext cx="8580438" cy="127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580438" cy="473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oleObject" Target="../embeddings/oleObject109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03.bin"/><Relationship Id="rId12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2.bin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1.bin"/><Relationship Id="rId10" Type="http://schemas.openxmlformats.org/officeDocument/2006/relationships/oleObject" Target="../embeddings/oleObject106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10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13" Type="http://schemas.openxmlformats.org/officeDocument/2006/relationships/oleObject" Target="../embeddings/oleObject111.bin"/><Relationship Id="rId18" Type="http://schemas.openxmlformats.org/officeDocument/2006/relationships/oleObject" Target="../embeddings/oleObject11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8.emf"/><Relationship Id="rId12" Type="http://schemas.openxmlformats.org/officeDocument/2006/relationships/image" Target="../media/image123.jpeg"/><Relationship Id="rId17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4.bin"/><Relationship Id="rId20" Type="http://schemas.openxmlformats.org/officeDocument/2006/relationships/oleObject" Target="../embeddings/oleObject117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22.emf"/><Relationship Id="rId5" Type="http://schemas.openxmlformats.org/officeDocument/2006/relationships/image" Target="../media/image117.png"/><Relationship Id="rId15" Type="http://schemas.openxmlformats.org/officeDocument/2006/relationships/oleObject" Target="../embeddings/oleObject113.bin"/><Relationship Id="rId10" Type="http://schemas.openxmlformats.org/officeDocument/2006/relationships/image" Target="../media/image121.jpeg"/><Relationship Id="rId19" Type="http://schemas.openxmlformats.org/officeDocument/2006/relationships/image" Target="../media/image124.jpeg"/><Relationship Id="rId4" Type="http://schemas.openxmlformats.org/officeDocument/2006/relationships/image" Target="../media/image1.png"/><Relationship Id="rId9" Type="http://schemas.openxmlformats.org/officeDocument/2006/relationships/image" Target="../media/image120.jpeg"/><Relationship Id="rId14" Type="http://schemas.openxmlformats.org/officeDocument/2006/relationships/oleObject" Target="../embeddings/oleObject1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4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24" Type="http://schemas.openxmlformats.org/officeDocument/2006/relationships/oleObject" Target="../embeddings/oleObject22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21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20.bin"/><Relationship Id="rId27" Type="http://schemas.openxmlformats.org/officeDocument/2006/relationships/oleObject" Target="../embeddings/oleObject2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4.bin"/><Relationship Id="rId18" Type="http://schemas.openxmlformats.org/officeDocument/2006/relationships/oleObject" Target="../embeddings/oleObject3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3.bin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1.bin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oleObject" Target="../embeddings/oleObject50.bin"/><Relationship Id="rId18" Type="http://schemas.openxmlformats.org/officeDocument/2006/relationships/oleObject" Target="../embeddings/oleObject55.bin"/><Relationship Id="rId26" Type="http://schemas.openxmlformats.org/officeDocument/2006/relationships/oleObject" Target="../embeddings/oleObject63.bin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58.bin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9.bin"/><Relationship Id="rId17" Type="http://schemas.openxmlformats.org/officeDocument/2006/relationships/oleObject" Target="../embeddings/oleObject54.bin"/><Relationship Id="rId25" Type="http://schemas.openxmlformats.org/officeDocument/2006/relationships/oleObject" Target="../embeddings/oleObject62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7.bin"/><Relationship Id="rId29" Type="http://schemas.openxmlformats.org/officeDocument/2006/relationships/oleObject" Target="../embeddings/oleObject6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8.bin"/><Relationship Id="rId24" Type="http://schemas.openxmlformats.org/officeDocument/2006/relationships/oleObject" Target="../embeddings/oleObject61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60.bin"/><Relationship Id="rId28" Type="http://schemas.openxmlformats.org/officeDocument/2006/relationships/oleObject" Target="../embeddings/oleObject65.bin"/><Relationship Id="rId10" Type="http://schemas.openxmlformats.org/officeDocument/2006/relationships/oleObject" Target="../embeddings/oleObject47.bin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46.bin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9.bin"/><Relationship Id="rId27" Type="http://schemas.openxmlformats.org/officeDocument/2006/relationships/oleObject" Target="../embeddings/oleObject6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72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7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oleObject" Target="../embeddings/oleObject79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3.bin"/><Relationship Id="rId12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2.bin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1.bin"/><Relationship Id="rId10" Type="http://schemas.openxmlformats.org/officeDocument/2006/relationships/oleObject" Target="../embeddings/oleObject76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75.bin"/><Relationship Id="rId14" Type="http://schemas.openxmlformats.org/officeDocument/2006/relationships/oleObject" Target="../embeddings/oleObject8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83.bin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2.bin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1.bin"/><Relationship Id="rId10" Type="http://schemas.openxmlformats.org/officeDocument/2006/relationships/oleObject" Target="../embeddings/oleObject86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8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oleObject" Target="../embeddings/oleObject97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91.bin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0.bin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9.bin"/><Relationship Id="rId10" Type="http://schemas.openxmlformats.org/officeDocument/2006/relationships/oleObject" Target="../embeddings/oleObject94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93.bin"/><Relationship Id="rId14" Type="http://schemas.openxmlformats.org/officeDocument/2006/relationships/oleObject" Target="../embeddings/oleObject9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53966" y="993755"/>
            <a:ext cx="9715568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i="1" dirty="0">
                <a:solidFill>
                  <a:srgbClr val="FFC000"/>
                </a:solidFill>
                <a:latin typeface="Times New Roman" pitchFamily="16" charset="0"/>
              </a:rPr>
              <a:t>Презентация на тему </a:t>
            </a:r>
          </a:p>
          <a:p>
            <a:pPr algn="ctr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«Обучение </a:t>
            </a:r>
            <a:r>
              <a:rPr lang="ru-RU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аудированию</a:t>
            </a:r>
            <a:endParaRPr lang="ru-RU" sz="4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 algn="ctr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на уроке английского </a:t>
            </a:r>
            <a:r>
              <a:rPr lang="ru-RU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языка</a:t>
            </a:r>
            <a: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6" charset="0"/>
              </a:rPr>
              <a:t>4 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6" charset="0"/>
              </a:rPr>
              <a:t>класс»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825734" y="4137027"/>
          <a:ext cx="6072230" cy="1000132"/>
        </p:xfrm>
        <a:graphic>
          <a:graphicData uri="http://schemas.openxmlformats.org/presentationml/2006/ole">
            <p:oleObj spid="_x0000_s3074" r:id="rId5" imgW="6117120" imgH="1077480" progId="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5470" y="207937"/>
            <a:ext cx="8358246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+mn-lt"/>
              </a:rPr>
              <a:t>Всероссийский фестиваль передового педагогического опыта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+mn-lt"/>
              </a:rPr>
              <a:t>"Современные методы и приемы обучения"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9718" y="6565919"/>
            <a:ext cx="857256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2970213" algn="ctr"/>
                <a:tab pos="594042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Lucida Sans Unicode" pitchFamily="34" charset="0"/>
              </a:rPr>
              <a:t>Электронное периодическое издание НАУКОГРАД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n-lt"/>
              <a:cs typeface="Lucida Sans Unicode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8412" y="4994283"/>
            <a:ext cx="8001056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6"/>
                </a:solidFill>
                <a:latin typeface="+mn-lt"/>
              </a:rPr>
              <a:t>Государственное бюджетное образовательное учреждение</a:t>
            </a:r>
          </a:p>
          <a:p>
            <a:pPr algn="ctr"/>
            <a:r>
              <a:rPr lang="ru-RU" sz="2000" dirty="0">
                <a:solidFill>
                  <a:schemeClr val="accent6"/>
                </a:solidFill>
                <a:latin typeface="+mn-lt"/>
              </a:rPr>
              <a:t>средняя общеобразовательная школа №1355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Motion origin="layout" path="M 0.0 0.0 L 0.0 -0.07213">
                                      <p:cBhvr additive="repl"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Motion>
                                    <p:animRot by="1500000">
                                      <p:cBhvr additive="repl"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 additive="repl"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 additive="repl"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 additive="repl"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-287338"/>
            <a:ext cx="8604250" cy="2025651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>
                <a:solidFill>
                  <a:srgbClr val="0084D1"/>
                </a:solidFill>
              </a:rPr>
              <a:t/>
            </a:r>
            <a:br>
              <a:rPr lang="ru-RU" b="1" i="1" dirty="0">
                <a:solidFill>
                  <a:srgbClr val="0084D1"/>
                </a:solidFill>
              </a:rPr>
            </a:br>
            <a:r>
              <a:rPr lang="ru-RU" sz="2600" b="1" i="1" dirty="0">
                <a:solidFill>
                  <a:srgbClr val="0084D1"/>
                </a:solidFill>
              </a:rPr>
              <a:t/>
            </a:r>
            <a:br>
              <a:rPr lang="ru-RU" sz="2600" b="1" i="1" dirty="0">
                <a:solidFill>
                  <a:srgbClr val="0084D1"/>
                </a:solidFill>
              </a:rPr>
            </a:br>
            <a:r>
              <a:rPr lang="ru-RU" sz="2600" b="1" i="1" dirty="0">
                <a:solidFill>
                  <a:srgbClr val="0084D1"/>
                </a:solidFill>
              </a:rPr>
              <a:t> Пронумеруй предложения в соответствии с текстом.</a:t>
            </a:r>
            <a:br>
              <a:rPr lang="ru-RU" sz="2600" b="1" i="1" dirty="0">
                <a:solidFill>
                  <a:srgbClr val="0084D1"/>
                </a:solidFill>
              </a:rPr>
            </a:br>
            <a:endParaRPr lang="ru-RU" sz="2600" b="1" i="1" dirty="0">
              <a:solidFill>
                <a:srgbClr val="0084D1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719263"/>
            <a:ext cx="8604250" cy="4760912"/>
          </a:xfrm>
          <a:ln/>
        </p:spPr>
        <p:txBody>
          <a:bodyPr/>
          <a:lstStyle/>
          <a:p>
            <a:pPr marL="406400" indent="-301625">
              <a:buSzPct val="45000"/>
              <a:buFont typeface="Wingdings" charset="2"/>
              <a:buChar char=""/>
              <a:tabLst>
                <a:tab pos="4064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ru-RU" sz="2200"/>
              <a:t>1) In Regent's Park Billy did lots of things: played football, rode horses, watched ducks.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4064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ru-RU" sz="2200"/>
              <a:t>2) Last Saturday Mr.Claydon and his son Billy had a trip to London.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4064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ru-RU" sz="2200"/>
              <a:t>3) Billy liked his weekend very much.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4064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ru-RU" sz="2200"/>
              <a:t>4) In the Zoo there were animals and birds from different countries and continents.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4064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ru-RU" sz="2200"/>
              <a:t>5) Mr. Claydon and his son Billy went to the London Zoo.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4064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ru-RU" sz="2200"/>
              <a:t>6) Very many people plan to go away for the weekend. 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4064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ru-RU" sz="2200"/>
              <a:t>7) London's famous Zoo is in Regent's Park.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7380288" y="4859338"/>
          <a:ext cx="539750" cy="360362"/>
        </p:xfrm>
        <a:graphic>
          <a:graphicData uri="http://schemas.openxmlformats.org/presentationml/2006/ole">
            <p:oleObj spid="_x0000_s12291" r:id="rId5" imgW="261360" imgH="257400" progId="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8920163" y="2519363"/>
          <a:ext cx="439737" cy="360362"/>
        </p:xfrm>
        <a:graphic>
          <a:graphicData uri="http://schemas.openxmlformats.org/presentationml/2006/ole">
            <p:oleObj spid="_x0000_s12292" r:id="rId6" imgW="261360" imgH="257400" progId="">
              <p:embed/>
            </p:oleObj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219825" y="5340350"/>
          <a:ext cx="439738" cy="419100"/>
        </p:xfrm>
        <a:graphic>
          <a:graphicData uri="http://schemas.openxmlformats.org/presentationml/2006/ole">
            <p:oleObj spid="_x0000_s12293" r:id="rId7" imgW="261360" imgH="257400" progId="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7853363" y="4359275"/>
          <a:ext cx="439737" cy="360363"/>
        </p:xfrm>
        <a:graphic>
          <a:graphicData uri="http://schemas.openxmlformats.org/presentationml/2006/ole">
            <p:oleObj spid="_x0000_s12294" r:id="rId8" imgW="261360" imgH="257400" progId="">
              <p:embed/>
            </p:oleObj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2479675" y="3867150"/>
          <a:ext cx="439738" cy="360363"/>
        </p:xfrm>
        <a:graphic>
          <a:graphicData uri="http://schemas.openxmlformats.org/presentationml/2006/ole">
            <p:oleObj spid="_x0000_s12295" r:id="rId9" imgW="261360" imgH="257400" progId="">
              <p:embed/>
            </p:oleObj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3073400" y="2060575"/>
          <a:ext cx="360363" cy="360363"/>
        </p:xfrm>
        <a:graphic>
          <a:graphicData uri="http://schemas.openxmlformats.org/presentationml/2006/ole">
            <p:oleObj spid="_x0000_s12296" r:id="rId10" imgW="261360" imgH="257400" progId="">
              <p:embed/>
            </p:oleObj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5580063" y="3000375"/>
          <a:ext cx="360362" cy="419100"/>
        </p:xfrm>
        <a:graphic>
          <a:graphicData uri="http://schemas.openxmlformats.org/presentationml/2006/ole">
            <p:oleObj spid="_x0000_s12297" r:id="rId11" imgW="261360" imgH="257400" progId="">
              <p:embed/>
            </p:oleObj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7380288" y="5400675"/>
          <a:ext cx="1824037" cy="360363"/>
        </p:xfrm>
        <a:graphic>
          <a:graphicData uri="http://schemas.openxmlformats.org/presentationml/2006/ole">
            <p:oleObj spid="_x0000_s12298" r:id="rId12" imgW="1289520" imgH="227160" progId="">
              <p:embed/>
            </p:oleObj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7469188" y="5921375"/>
          <a:ext cx="1890712" cy="1638300"/>
        </p:xfrm>
        <a:graphic>
          <a:graphicData uri="http://schemas.openxmlformats.org/presentationml/2006/ole">
            <p:oleObj spid="_x0000_s12299" r:id="rId13" imgW="1898640" imgH="159624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6575" y="2232025"/>
            <a:ext cx="3944938" cy="214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6181725" y="574675"/>
            <a:ext cx="3178175" cy="5048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6466"/>
              </a:avLst>
            </a:prstTxWarp>
          </a:bodyPr>
          <a:lstStyle/>
          <a:p>
            <a:pPr algn="ctr"/>
            <a:r>
              <a:rPr lang="en-US" sz="3600" spc="-18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52735" dir="2700000" algn="ctr" rotWithShape="0">
                    <a:srgbClr val="808080"/>
                  </a:outerShdw>
                </a:effectLst>
                <a:latin typeface="Thorndale"/>
              </a:rPr>
              <a:t>At the zoo </a:t>
            </a:r>
            <a:endParaRPr lang="ru-RU" sz="3600" spc="-181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FF00"/>
              </a:solidFill>
              <a:effectLst>
                <a:outerShdw dist="152735" dir="2700000" algn="ctr" rotWithShape="0">
                  <a:srgbClr val="808080"/>
                </a:outerShdw>
              </a:effectLst>
              <a:latin typeface="Thorndale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5040313" y="0"/>
            <a:ext cx="1587" cy="75596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6227763" y="5184775"/>
          <a:ext cx="3492500" cy="1008063"/>
        </p:xfrm>
        <a:graphic>
          <a:graphicData uri="http://schemas.openxmlformats.org/presentationml/2006/ole">
            <p:oleObj spid="_x0000_s13316" r:id="rId6" imgW="1510920" imgH="329400" progId="">
              <p:embed/>
            </p:oleObj>
          </a:graphicData>
        </a:graphic>
      </p:graphicFrame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9450" y="3600450"/>
            <a:ext cx="720725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1439863"/>
            <a:ext cx="1079500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85988" y="1577975"/>
            <a:ext cx="10541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47813" y="3024188"/>
            <a:ext cx="900112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19475" y="2973388"/>
            <a:ext cx="1362075" cy="98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0725" y="4859338"/>
            <a:ext cx="900113" cy="89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938213" y="1009650"/>
          <a:ext cx="322262" cy="250825"/>
        </p:xfrm>
        <a:graphic>
          <a:graphicData uri="http://schemas.openxmlformats.org/presentationml/2006/ole">
            <p:oleObj spid="_x0000_s13323" r:id="rId13" imgW="324000" imgH="252360" progId="">
              <p:embed/>
            </p:oleObj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2519363" y="1009650"/>
          <a:ext cx="322262" cy="250825"/>
        </p:xfrm>
        <a:graphic>
          <a:graphicData uri="http://schemas.openxmlformats.org/presentationml/2006/ole">
            <p:oleObj spid="_x0000_s13324" r:id="rId14" imgW="324000" imgH="252360" progId="">
              <p:embed/>
            </p:oleObj>
          </a:graphicData>
        </a:graphic>
      </p:graphicFrame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1871663" y="2628900"/>
          <a:ext cx="322262" cy="250825"/>
        </p:xfrm>
        <a:graphic>
          <a:graphicData uri="http://schemas.openxmlformats.org/presentationml/2006/ole">
            <p:oleObj spid="_x0000_s13325" r:id="rId15" imgW="324000" imgH="252360" progId="">
              <p:embed/>
            </p:oleObj>
          </a:graphicData>
        </a:graphic>
      </p:graphicFrame>
      <p:graphicFrame>
        <p:nvGraphicFramePr>
          <p:cNvPr id="13326" name="Object 14"/>
          <p:cNvGraphicFramePr>
            <a:graphicFrameLocks noChangeAspect="1"/>
          </p:cNvGraphicFramePr>
          <p:nvPr/>
        </p:nvGraphicFramePr>
        <p:xfrm>
          <a:off x="3887788" y="2557463"/>
          <a:ext cx="322262" cy="250825"/>
        </p:xfrm>
        <a:graphic>
          <a:graphicData uri="http://schemas.openxmlformats.org/presentationml/2006/ole">
            <p:oleObj spid="_x0000_s13326" r:id="rId16" imgW="324000" imgH="252360" progId="">
              <p:embed/>
            </p:oleObj>
          </a:graphicData>
        </a:graphic>
      </p:graphicFrame>
      <p:graphicFrame>
        <p:nvGraphicFramePr>
          <p:cNvPr id="13327" name="Object 15"/>
          <p:cNvGraphicFramePr>
            <a:graphicFrameLocks noChangeAspect="1"/>
          </p:cNvGraphicFramePr>
          <p:nvPr/>
        </p:nvGraphicFramePr>
        <p:xfrm>
          <a:off x="647700" y="4319588"/>
          <a:ext cx="647700" cy="360362"/>
        </p:xfrm>
        <a:graphic>
          <a:graphicData uri="http://schemas.openxmlformats.org/presentationml/2006/ole">
            <p:oleObj spid="_x0000_s13327" r:id="rId17" imgW="324000" imgH="181080" progId="">
              <p:embed/>
            </p:oleObj>
          </a:graphicData>
        </a:graphic>
      </p:graphicFrame>
      <p:graphicFrame>
        <p:nvGraphicFramePr>
          <p:cNvPr id="13328" name="Object 16"/>
          <p:cNvGraphicFramePr>
            <a:graphicFrameLocks noChangeAspect="1"/>
          </p:cNvGraphicFramePr>
          <p:nvPr/>
        </p:nvGraphicFramePr>
        <p:xfrm>
          <a:off x="3349625" y="4392613"/>
          <a:ext cx="538163" cy="288925"/>
        </p:xfrm>
        <a:graphic>
          <a:graphicData uri="http://schemas.openxmlformats.org/presentationml/2006/ole">
            <p:oleObj spid="_x0000_s13328" r:id="rId18" imgW="324000" imgH="252360" progId="">
              <p:embed/>
            </p:oleObj>
          </a:graphicData>
        </a:graphic>
      </p:graphicFrame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898775" y="4824413"/>
            <a:ext cx="1349375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13330" name="Object 18"/>
          <p:cNvGraphicFramePr>
            <a:graphicFrameLocks noChangeAspect="1"/>
          </p:cNvGraphicFramePr>
          <p:nvPr/>
        </p:nvGraphicFramePr>
        <p:xfrm>
          <a:off x="900113" y="179388"/>
          <a:ext cx="3867150" cy="539750"/>
        </p:xfrm>
        <a:graphic>
          <a:graphicData uri="http://schemas.openxmlformats.org/presentationml/2006/ole">
            <p:oleObj spid="_x0000_s13330" r:id="rId20" imgW="3520080" imgH="32940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8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19" dur="50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54032" y="279375"/>
            <a:ext cx="8607425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just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698500" algn="l"/>
                <a:tab pos="1422400" algn="l"/>
                <a:tab pos="2146300" algn="l"/>
                <a:tab pos="2870200" algn="l"/>
                <a:tab pos="3594100" algn="l"/>
                <a:tab pos="4343400" algn="l"/>
                <a:tab pos="5041900" algn="l"/>
                <a:tab pos="5765800" algn="l"/>
                <a:tab pos="6489700" algn="l"/>
                <a:tab pos="7218363" algn="l"/>
                <a:tab pos="7937500" algn="l"/>
                <a:tab pos="8061325" algn="l"/>
                <a:tab pos="8510588" algn="l"/>
                <a:tab pos="8959850" algn="l"/>
                <a:tab pos="9409113" algn="l"/>
                <a:tab pos="9858375" algn="l"/>
                <a:tab pos="10321925" algn="l"/>
                <a:tab pos="10779125" algn="l"/>
                <a:tab pos="10779125" algn="l"/>
                <a:tab pos="10780713" algn="l"/>
              </a:tabLst>
            </a:pPr>
            <a:r>
              <a:rPr lang="ru-RU" sz="4400" b="1" i="1" dirty="0" smtClean="0">
                <a:solidFill>
                  <a:srgbClr val="FFC000"/>
                </a:solidFill>
                <a:latin typeface="Times New Roman" pitchFamily="16" charset="0"/>
              </a:rPr>
              <a:t>Текст</a:t>
            </a:r>
            <a:r>
              <a:rPr lang="ru-RU" sz="4400" b="1" i="1" dirty="0">
                <a:solidFill>
                  <a:srgbClr val="000000"/>
                </a:solidFill>
                <a:latin typeface="Times New Roman" pitchFamily="16" charset="0"/>
              </a:rPr>
              <a:t/>
            </a:r>
            <a:br>
              <a:rPr lang="ru-RU" sz="4400" b="1" i="1" dirty="0">
                <a:solidFill>
                  <a:srgbClr val="000000"/>
                </a:solidFill>
                <a:latin typeface="Times New Roman" pitchFamily="16" charset="0"/>
              </a:rPr>
            </a:br>
            <a:endParaRPr lang="ru-RU" sz="4400" b="1" i="1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68279" y="779440"/>
          <a:ext cx="9358379" cy="6597295"/>
        </p:xfrm>
        <a:graphic>
          <a:graphicData uri="http://schemas.openxmlformats.org/presentationml/2006/ole">
            <p:oleObj spid="_x0000_s4098" r:id="rId5" imgW="8443440" imgH="557856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33450" y="-361950"/>
            <a:ext cx="8605838" cy="2720975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84D1"/>
                </a:solidFill>
              </a:rPr>
              <a:t>Предтекстовый этап</a:t>
            </a:r>
            <a:br>
              <a:rPr lang="ru-RU" sz="2800" b="1" i="1">
                <a:solidFill>
                  <a:srgbClr val="0084D1"/>
                </a:solidFill>
              </a:rPr>
            </a:br>
            <a:r>
              <a:rPr lang="ru-RU" sz="2800" b="1" i="1">
                <a:solidFill>
                  <a:srgbClr val="0084D1"/>
                </a:solidFill>
              </a:rPr>
              <a:t>Упражнения на преодоление лексических трудностей восприятия текста </a:t>
            </a:r>
            <a:r>
              <a:rPr lang="ru-RU" sz="3200" b="1" i="1"/>
              <a:t/>
            </a:r>
            <a:br>
              <a:rPr lang="ru-RU" sz="3200" b="1" i="1"/>
            </a:br>
            <a:r>
              <a:rPr lang="ru-RU" sz="2200" b="1"/>
              <a:t>Найдите и выделите в ряду написанных слов услышанное слово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775" y="2101850"/>
            <a:ext cx="8605838" cy="4672013"/>
          </a:xfrm>
          <a:ln/>
        </p:spPr>
        <p:txBody>
          <a:bodyPr/>
          <a:lstStyle/>
          <a:p>
            <a:pPr marL="398463" indent="-293688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398463" algn="l"/>
                <a:tab pos="503238" algn="l"/>
                <a:tab pos="952500" algn="l"/>
                <a:tab pos="1401763" algn="l"/>
                <a:tab pos="1851025" algn="l"/>
                <a:tab pos="2300288" algn="l"/>
                <a:tab pos="2749550" algn="l"/>
                <a:tab pos="3198813" algn="l"/>
                <a:tab pos="3648075" algn="l"/>
                <a:tab pos="4097338" algn="l"/>
                <a:tab pos="4546600" algn="l"/>
                <a:tab pos="4995863" algn="l"/>
                <a:tab pos="5445125" algn="l"/>
                <a:tab pos="5894388" algn="l"/>
                <a:tab pos="6343650" algn="l"/>
                <a:tab pos="6792913" algn="l"/>
                <a:tab pos="7242175" algn="l"/>
                <a:tab pos="7691438" algn="l"/>
                <a:tab pos="8140700" algn="l"/>
                <a:tab pos="8589963" algn="l"/>
                <a:tab pos="9039225" algn="l"/>
              </a:tabLst>
            </a:pPr>
            <a:r>
              <a:rPr lang="ru-RU" sz="2600">
                <a:solidFill>
                  <a:srgbClr val="0000FF"/>
                </a:solidFill>
              </a:rPr>
              <a:t>Weep, pick, meet,            , sick, dig,  quick        </a:t>
            </a:r>
            <a:r>
              <a:rPr lang="ru-RU" sz="2600">
                <a:solidFill>
                  <a:srgbClr val="B84747"/>
                </a:solidFill>
              </a:rPr>
              <a:t> </a:t>
            </a:r>
          </a:p>
          <a:p>
            <a:pPr marL="398463" indent="-293688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398463" algn="l"/>
                <a:tab pos="503238" algn="l"/>
                <a:tab pos="952500" algn="l"/>
                <a:tab pos="1401763" algn="l"/>
                <a:tab pos="1851025" algn="l"/>
                <a:tab pos="2300288" algn="l"/>
                <a:tab pos="2749550" algn="l"/>
                <a:tab pos="3198813" algn="l"/>
                <a:tab pos="3648075" algn="l"/>
                <a:tab pos="4097338" algn="l"/>
                <a:tab pos="4546600" algn="l"/>
                <a:tab pos="4995863" algn="l"/>
                <a:tab pos="5445125" algn="l"/>
                <a:tab pos="5894388" algn="l"/>
                <a:tab pos="6343650" algn="l"/>
                <a:tab pos="6792913" algn="l"/>
                <a:tab pos="7242175" algn="l"/>
                <a:tab pos="7691438" algn="l"/>
                <a:tab pos="8140700" algn="l"/>
                <a:tab pos="8589963" algn="l"/>
                <a:tab pos="9039225" algn="l"/>
              </a:tabLst>
            </a:pPr>
            <a:r>
              <a:rPr lang="ru-RU" sz="2600">
                <a:solidFill>
                  <a:srgbClr val="0000FF"/>
                </a:solidFill>
              </a:rPr>
              <a:t>Bee, three, freeze, friend, read,        , ring          </a:t>
            </a:r>
            <a:r>
              <a:rPr lang="ru-RU" sz="2600">
                <a:solidFill>
                  <a:srgbClr val="B84747"/>
                </a:solidFill>
              </a:rPr>
              <a:t>‏</a:t>
            </a:r>
          </a:p>
          <a:p>
            <a:pPr marL="398463" indent="-293688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398463" algn="l"/>
                <a:tab pos="503238" algn="l"/>
                <a:tab pos="952500" algn="l"/>
                <a:tab pos="1401763" algn="l"/>
                <a:tab pos="1851025" algn="l"/>
                <a:tab pos="2300288" algn="l"/>
                <a:tab pos="2749550" algn="l"/>
                <a:tab pos="3198813" algn="l"/>
                <a:tab pos="3648075" algn="l"/>
                <a:tab pos="4097338" algn="l"/>
                <a:tab pos="4546600" algn="l"/>
                <a:tab pos="4995863" algn="l"/>
                <a:tab pos="5445125" algn="l"/>
                <a:tab pos="5894388" algn="l"/>
                <a:tab pos="6343650" algn="l"/>
                <a:tab pos="6792913" algn="l"/>
                <a:tab pos="7242175" algn="l"/>
                <a:tab pos="7691438" algn="l"/>
                <a:tab pos="8140700" algn="l"/>
                <a:tab pos="8589963" algn="l"/>
                <a:tab pos="9039225" algn="l"/>
              </a:tabLst>
            </a:pPr>
            <a:r>
              <a:rPr lang="ru-RU" sz="2600">
                <a:solidFill>
                  <a:srgbClr val="0000FF"/>
                </a:solidFill>
              </a:rPr>
              <a:t>Rain, crane, frame,         , lane, game, race             </a:t>
            </a:r>
            <a:r>
              <a:rPr lang="ru-RU" sz="2600">
                <a:solidFill>
                  <a:srgbClr val="B84747"/>
                </a:solidFill>
              </a:rPr>
              <a:t>‏</a:t>
            </a:r>
          </a:p>
          <a:p>
            <a:pPr marL="398463" indent="-293688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398463" algn="l"/>
                <a:tab pos="503238" algn="l"/>
                <a:tab pos="952500" algn="l"/>
                <a:tab pos="1401763" algn="l"/>
                <a:tab pos="1851025" algn="l"/>
                <a:tab pos="2300288" algn="l"/>
                <a:tab pos="2749550" algn="l"/>
                <a:tab pos="3198813" algn="l"/>
                <a:tab pos="3648075" algn="l"/>
                <a:tab pos="4097338" algn="l"/>
                <a:tab pos="4546600" algn="l"/>
                <a:tab pos="4995863" algn="l"/>
                <a:tab pos="5445125" algn="l"/>
                <a:tab pos="5894388" algn="l"/>
                <a:tab pos="6343650" algn="l"/>
                <a:tab pos="6792913" algn="l"/>
                <a:tab pos="7242175" algn="l"/>
                <a:tab pos="7691438" algn="l"/>
                <a:tab pos="8140700" algn="l"/>
                <a:tab pos="8589963" algn="l"/>
                <a:tab pos="9039225" algn="l"/>
              </a:tabLst>
            </a:pPr>
            <a:r>
              <a:rPr lang="ru-RU" sz="2600">
                <a:solidFill>
                  <a:srgbClr val="0000FF"/>
                </a:solidFill>
              </a:rPr>
              <a:t>Bun, fun, hunt, lunch, pump,        , run                    </a:t>
            </a:r>
            <a:r>
              <a:rPr lang="ru-RU" sz="2600">
                <a:solidFill>
                  <a:srgbClr val="B84747"/>
                </a:solidFill>
              </a:rPr>
              <a:t>‏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7740650" y="2160588"/>
          <a:ext cx="1260475" cy="539750"/>
        </p:xfrm>
        <a:graphic>
          <a:graphicData uri="http://schemas.openxmlformats.org/presentationml/2006/ole">
            <p:oleObj spid="_x0000_s5123" r:id="rId5" imgW="816480" imgH="303120" progId="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406775" y="2160588"/>
          <a:ext cx="1260475" cy="398462"/>
        </p:xfrm>
        <a:graphic>
          <a:graphicData uri="http://schemas.openxmlformats.org/presentationml/2006/ole">
            <p:oleObj spid="_x0000_s5124" r:id="rId6" imgW="816480" imgH="303120" progId="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973638" y="2713038"/>
          <a:ext cx="1260475" cy="468312"/>
        </p:xfrm>
        <a:graphic>
          <a:graphicData uri="http://schemas.openxmlformats.org/presentationml/2006/ole">
            <p:oleObj spid="_x0000_s5125" r:id="rId7" imgW="816480" imgH="303120" progId="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3421063" y="3279775"/>
          <a:ext cx="1260475" cy="468313"/>
        </p:xfrm>
        <a:graphic>
          <a:graphicData uri="http://schemas.openxmlformats.org/presentationml/2006/ole">
            <p:oleObj spid="_x0000_s5126" r:id="rId8" imgW="816480" imgH="303120" progId="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5040313" y="3625850"/>
          <a:ext cx="1260475" cy="666750"/>
        </p:xfrm>
        <a:graphic>
          <a:graphicData uri="http://schemas.openxmlformats.org/presentationml/2006/ole">
            <p:oleObj spid="_x0000_s5127" r:id="rId9" imgW="816480" imgH="484200" progId="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7740650" y="2700338"/>
          <a:ext cx="1173163" cy="465137"/>
        </p:xfrm>
        <a:graphic>
          <a:graphicData uri="http://schemas.openxmlformats.org/presentationml/2006/ole">
            <p:oleObj spid="_x0000_s5128" r:id="rId10" imgW="816480" imgH="303120" progId="">
              <p:embed/>
            </p:oleObj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7740650" y="3240088"/>
          <a:ext cx="1173163" cy="465137"/>
        </p:xfrm>
        <a:graphic>
          <a:graphicData uri="http://schemas.openxmlformats.org/presentationml/2006/ole">
            <p:oleObj spid="_x0000_s5129" r:id="rId11" imgW="816480" imgH="303120" progId="">
              <p:embed/>
            </p:oleObj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7740650" y="3779838"/>
          <a:ext cx="1260475" cy="539750"/>
        </p:xfrm>
        <a:graphic>
          <a:graphicData uri="http://schemas.openxmlformats.org/presentationml/2006/ole">
            <p:oleObj spid="_x0000_s5130" r:id="rId12" imgW="816480" imgH="303120" progId="">
              <p:embed/>
            </p:oleObj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1079500" y="4679950"/>
          <a:ext cx="6840538" cy="360363"/>
        </p:xfrm>
        <a:graphic>
          <a:graphicData uri="http://schemas.openxmlformats.org/presentationml/2006/ole">
            <p:oleObj spid="_x0000_s5131" r:id="rId13" imgW="5070960" imgH="272880" progId="">
              <p:embed/>
            </p:oleObj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720725" y="5219700"/>
          <a:ext cx="1260475" cy="360363"/>
        </p:xfrm>
        <a:graphic>
          <a:graphicData uri="http://schemas.openxmlformats.org/presentationml/2006/ole">
            <p:oleObj spid="_x0000_s5132" r:id="rId14" imgW="816120" imgH="242280" progId="">
              <p:embed/>
            </p:oleObj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1800225" y="5219700"/>
          <a:ext cx="1260475" cy="360363"/>
        </p:xfrm>
        <a:graphic>
          <a:graphicData uri="http://schemas.openxmlformats.org/presentationml/2006/ole">
            <p:oleObj spid="_x0000_s5133" r:id="rId15" imgW="816120" imgH="242280" progId="">
              <p:embed/>
            </p:oleObj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2900363" y="5230813"/>
          <a:ext cx="1239837" cy="349250"/>
        </p:xfrm>
        <a:graphic>
          <a:graphicData uri="http://schemas.openxmlformats.org/presentationml/2006/ole">
            <p:oleObj spid="_x0000_s5134" r:id="rId16" imgW="816120" imgH="242280" progId="">
              <p:embed/>
            </p:oleObj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4227513" y="5219700"/>
          <a:ext cx="1352550" cy="360363"/>
        </p:xfrm>
        <a:graphic>
          <a:graphicData uri="http://schemas.openxmlformats.org/presentationml/2006/ole">
            <p:oleObj spid="_x0000_s5135" r:id="rId17" imgW="816120" imgH="242280" progId="">
              <p:embed/>
            </p:oleObj>
          </a:graphicData>
        </a:graphic>
      </p:graphicFrame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5667375" y="5219700"/>
          <a:ext cx="1533525" cy="360363"/>
        </p:xfrm>
        <a:graphic>
          <a:graphicData uri="http://schemas.openxmlformats.org/presentationml/2006/ole">
            <p:oleObj spid="_x0000_s5136" r:id="rId18" imgW="816120" imgH="242280" progId="">
              <p:embed/>
            </p:oleObj>
          </a:graphicData>
        </a:graphic>
      </p:graphicFrame>
      <p:graphicFrame>
        <p:nvGraphicFramePr>
          <p:cNvPr id="5137" name="Object 17"/>
          <p:cNvGraphicFramePr>
            <a:graphicFrameLocks noChangeAspect="1"/>
          </p:cNvGraphicFramePr>
          <p:nvPr/>
        </p:nvGraphicFramePr>
        <p:xfrm>
          <a:off x="7380288" y="5219700"/>
          <a:ext cx="1260475" cy="360363"/>
        </p:xfrm>
        <a:graphic>
          <a:graphicData uri="http://schemas.openxmlformats.org/presentationml/2006/ole">
            <p:oleObj spid="_x0000_s5137" r:id="rId19" imgW="816120" imgH="242280" progId="">
              <p:embed/>
            </p:oleObj>
          </a:graphicData>
        </a:graphic>
      </p:graphicFrame>
      <p:graphicFrame>
        <p:nvGraphicFramePr>
          <p:cNvPr id="5138" name="Object 18"/>
          <p:cNvGraphicFramePr>
            <a:graphicFrameLocks noChangeAspect="1"/>
          </p:cNvGraphicFramePr>
          <p:nvPr/>
        </p:nvGraphicFramePr>
        <p:xfrm>
          <a:off x="8820150" y="5164138"/>
          <a:ext cx="1260475" cy="415925"/>
        </p:xfrm>
        <a:graphic>
          <a:graphicData uri="http://schemas.openxmlformats.org/presentationml/2006/ole">
            <p:oleObj spid="_x0000_s5138" r:id="rId20" imgW="816120" imgH="242280" progId="">
              <p:embed/>
            </p:oleObj>
          </a:graphicData>
        </a:graphic>
      </p:graphicFrame>
      <p:graphicFrame>
        <p:nvGraphicFramePr>
          <p:cNvPr id="5139" name="Object 19"/>
          <p:cNvGraphicFramePr>
            <a:graphicFrameLocks noChangeAspect="1"/>
          </p:cNvGraphicFramePr>
          <p:nvPr/>
        </p:nvGraphicFramePr>
        <p:xfrm>
          <a:off x="806450" y="5940425"/>
          <a:ext cx="1533525" cy="360363"/>
        </p:xfrm>
        <a:graphic>
          <a:graphicData uri="http://schemas.openxmlformats.org/presentationml/2006/ole">
            <p:oleObj spid="_x0000_s5139" r:id="rId21" imgW="816120" imgH="242280" progId="">
              <p:embed/>
            </p:oleObj>
          </a:graphicData>
        </a:graphic>
      </p:graphicFrame>
      <p:graphicFrame>
        <p:nvGraphicFramePr>
          <p:cNvPr id="5140" name="Object 20"/>
          <p:cNvGraphicFramePr>
            <a:graphicFrameLocks noChangeAspect="1"/>
          </p:cNvGraphicFramePr>
          <p:nvPr/>
        </p:nvGraphicFramePr>
        <p:xfrm>
          <a:off x="2339975" y="5895975"/>
          <a:ext cx="1439863" cy="404813"/>
        </p:xfrm>
        <a:graphic>
          <a:graphicData uri="http://schemas.openxmlformats.org/presentationml/2006/ole">
            <p:oleObj spid="_x0000_s5140" r:id="rId22" imgW="816120" imgH="242280" progId="">
              <p:embed/>
            </p:oleObj>
          </a:graphicData>
        </a:graphic>
      </p:graphicFrame>
      <p:graphicFrame>
        <p:nvGraphicFramePr>
          <p:cNvPr id="5141" name="Object 21"/>
          <p:cNvGraphicFramePr>
            <a:graphicFrameLocks noChangeAspect="1"/>
          </p:cNvGraphicFramePr>
          <p:nvPr/>
        </p:nvGraphicFramePr>
        <p:xfrm>
          <a:off x="3419475" y="5895975"/>
          <a:ext cx="1439863" cy="404813"/>
        </p:xfrm>
        <a:graphic>
          <a:graphicData uri="http://schemas.openxmlformats.org/presentationml/2006/ole">
            <p:oleObj spid="_x0000_s5141" r:id="rId23" imgW="816120" imgH="242280" progId="">
              <p:embed/>
            </p:oleObj>
          </a:graphicData>
        </a:graphic>
      </p:graphicFrame>
      <p:graphicFrame>
        <p:nvGraphicFramePr>
          <p:cNvPr id="5142" name="Object 22"/>
          <p:cNvGraphicFramePr>
            <a:graphicFrameLocks noChangeAspect="1"/>
          </p:cNvGraphicFramePr>
          <p:nvPr/>
        </p:nvGraphicFramePr>
        <p:xfrm>
          <a:off x="4767263" y="5895975"/>
          <a:ext cx="1352550" cy="404813"/>
        </p:xfrm>
        <a:graphic>
          <a:graphicData uri="http://schemas.openxmlformats.org/presentationml/2006/ole">
            <p:oleObj spid="_x0000_s5142" r:id="rId24" imgW="816120" imgH="242280" progId="">
              <p:embed/>
            </p:oleObj>
          </a:graphicData>
        </a:graphic>
      </p:graphicFrame>
      <p:graphicFrame>
        <p:nvGraphicFramePr>
          <p:cNvPr id="5143" name="Object 23"/>
          <p:cNvGraphicFramePr>
            <a:graphicFrameLocks noChangeAspect="1"/>
          </p:cNvGraphicFramePr>
          <p:nvPr/>
        </p:nvGraphicFramePr>
        <p:xfrm>
          <a:off x="5940425" y="5895975"/>
          <a:ext cx="1352550" cy="404813"/>
        </p:xfrm>
        <a:graphic>
          <a:graphicData uri="http://schemas.openxmlformats.org/presentationml/2006/ole">
            <p:oleObj spid="_x0000_s5143" r:id="rId25" imgW="816120" imgH="242280" progId="">
              <p:embed/>
            </p:oleObj>
          </a:graphicData>
        </a:graphic>
      </p:graphicFrame>
      <p:graphicFrame>
        <p:nvGraphicFramePr>
          <p:cNvPr id="5144" name="Object 24"/>
          <p:cNvGraphicFramePr>
            <a:graphicFrameLocks noChangeAspect="1"/>
          </p:cNvGraphicFramePr>
          <p:nvPr/>
        </p:nvGraphicFramePr>
        <p:xfrm>
          <a:off x="7380288" y="5895975"/>
          <a:ext cx="1352550" cy="404813"/>
        </p:xfrm>
        <a:graphic>
          <a:graphicData uri="http://schemas.openxmlformats.org/presentationml/2006/ole">
            <p:oleObj spid="_x0000_s5144" r:id="rId26" imgW="816120" imgH="242280" progId="">
              <p:embed/>
            </p:oleObj>
          </a:graphicData>
        </a:graphic>
      </p:graphicFrame>
      <p:graphicFrame>
        <p:nvGraphicFramePr>
          <p:cNvPr id="5145" name="Object 25"/>
          <p:cNvGraphicFramePr>
            <a:graphicFrameLocks noChangeAspect="1"/>
          </p:cNvGraphicFramePr>
          <p:nvPr/>
        </p:nvGraphicFramePr>
        <p:xfrm>
          <a:off x="8640763" y="5895975"/>
          <a:ext cx="1439862" cy="404813"/>
        </p:xfrm>
        <a:graphic>
          <a:graphicData uri="http://schemas.openxmlformats.org/presentationml/2006/ole">
            <p:oleObj spid="_x0000_s5145" r:id="rId27" imgW="816120" imgH="24228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4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52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56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61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65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0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7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9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83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8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9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9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0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116013" y="230188"/>
            <a:ext cx="8604250" cy="84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6" charset="0"/>
              </a:rPr>
              <a:t>Отметьте в колонке соответствующими номерами услышанные слова в той последовательности, </a:t>
            </a:r>
          </a:p>
          <a:p>
            <a:pPr algn="ctr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  <a:latin typeface="Times New Roman" pitchFamily="16" charset="0"/>
              </a:rPr>
              <a:t>в которой они звучат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39775" y="2101850"/>
            <a:ext cx="4198938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98463" indent="-293688">
              <a:lnSpc>
                <a:spcPct val="95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398463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  <a:tab pos="9382125" algn="l"/>
              </a:tabLst>
            </a:pPr>
            <a:r>
              <a:rPr lang="ru-RU" sz="2200">
                <a:solidFill>
                  <a:srgbClr val="B80047"/>
                </a:solidFill>
                <a:latin typeface="Times New Roman" pitchFamily="16" charset="0"/>
              </a:rPr>
              <a:t>1.</a:t>
            </a:r>
          </a:p>
          <a:p>
            <a:pPr marL="398463" indent="-293688">
              <a:lnSpc>
                <a:spcPct val="95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398463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  <a:tab pos="9382125" algn="l"/>
              </a:tabLst>
            </a:pPr>
            <a:r>
              <a:rPr lang="ru-RU" sz="2200">
                <a:solidFill>
                  <a:srgbClr val="B80047"/>
                </a:solidFill>
                <a:latin typeface="Times New Roman" pitchFamily="16" charset="0"/>
              </a:rPr>
              <a:t>2.</a:t>
            </a:r>
          </a:p>
          <a:p>
            <a:pPr marL="398463" indent="-293688">
              <a:lnSpc>
                <a:spcPct val="95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398463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  <a:tab pos="9382125" algn="l"/>
              </a:tabLst>
            </a:pPr>
            <a:r>
              <a:rPr lang="ru-RU" sz="2200">
                <a:solidFill>
                  <a:srgbClr val="B80047"/>
                </a:solidFill>
                <a:latin typeface="Times New Roman" pitchFamily="16" charset="0"/>
              </a:rPr>
              <a:t>3.</a:t>
            </a:r>
          </a:p>
          <a:p>
            <a:pPr marL="398463" indent="-293688">
              <a:lnSpc>
                <a:spcPct val="95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398463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  <a:tab pos="9382125" algn="l"/>
              </a:tabLst>
            </a:pPr>
            <a:r>
              <a:rPr lang="ru-RU" sz="2200">
                <a:solidFill>
                  <a:srgbClr val="B80047"/>
                </a:solidFill>
                <a:latin typeface="Times New Roman" pitchFamily="16" charset="0"/>
              </a:rPr>
              <a:t>4.</a:t>
            </a:r>
          </a:p>
          <a:p>
            <a:pPr marL="398463" indent="-293688">
              <a:lnSpc>
                <a:spcPct val="95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398463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  <a:tab pos="9382125" algn="l"/>
              </a:tabLst>
            </a:pPr>
            <a:r>
              <a:rPr lang="ru-RU" sz="2200">
                <a:solidFill>
                  <a:srgbClr val="B80047"/>
                </a:solidFill>
                <a:latin typeface="Times New Roman" pitchFamily="16" charset="0"/>
              </a:rPr>
              <a:t>5.</a:t>
            </a:r>
          </a:p>
          <a:p>
            <a:pPr marL="398463" indent="-293688">
              <a:lnSpc>
                <a:spcPct val="95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398463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  <a:tab pos="9382125" algn="l"/>
              </a:tabLst>
            </a:pPr>
            <a:r>
              <a:rPr lang="ru-RU" sz="2200">
                <a:solidFill>
                  <a:srgbClr val="B80047"/>
                </a:solidFill>
                <a:latin typeface="Times New Roman" pitchFamily="16" charset="0"/>
              </a:rPr>
              <a:t>6.</a:t>
            </a:r>
          </a:p>
          <a:p>
            <a:pPr marL="398463" indent="-293688">
              <a:lnSpc>
                <a:spcPct val="95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398463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  <a:tab pos="9382125" algn="l"/>
              </a:tabLst>
            </a:pPr>
            <a:r>
              <a:rPr lang="ru-RU" sz="2200">
                <a:solidFill>
                  <a:srgbClr val="B80047"/>
                </a:solidFill>
                <a:latin typeface="Times New Roman" pitchFamily="16" charset="0"/>
              </a:rPr>
              <a:t>7.</a:t>
            </a:r>
          </a:p>
          <a:p>
            <a:pPr marL="398463" indent="-293688">
              <a:lnSpc>
                <a:spcPct val="95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398463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  <a:tab pos="9382125" algn="l"/>
              </a:tabLst>
            </a:pPr>
            <a:r>
              <a:rPr lang="ru-RU" sz="2200">
                <a:solidFill>
                  <a:srgbClr val="B80047"/>
                </a:solidFill>
                <a:latin typeface="Times New Roman" pitchFamily="16" charset="0"/>
              </a:rPr>
              <a:t>8.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148263" y="2101850"/>
            <a:ext cx="4198937" cy="467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98463" indent="-293688">
              <a:lnSpc>
                <a:spcPct val="95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855663" algn="l"/>
                <a:tab pos="1312863" algn="l"/>
                <a:tab pos="1733550" algn="l"/>
                <a:tab pos="2182813" algn="l"/>
                <a:tab pos="2632075" algn="l"/>
                <a:tab pos="3081338" algn="l"/>
                <a:tab pos="3530600" algn="l"/>
                <a:tab pos="3979863" algn="l"/>
                <a:tab pos="4429125" algn="l"/>
                <a:tab pos="4878388" algn="l"/>
                <a:tab pos="5327650" algn="l"/>
                <a:tab pos="5788025" algn="l"/>
                <a:tab pos="6245225" algn="l"/>
                <a:tab pos="6702425" algn="l"/>
                <a:tab pos="7124700" algn="l"/>
                <a:tab pos="7573963" algn="l"/>
                <a:tab pos="8023225" algn="l"/>
                <a:tab pos="8472488" algn="l"/>
                <a:tab pos="8921750" algn="l"/>
                <a:tab pos="8924925" algn="l"/>
                <a:tab pos="9374188" algn="l"/>
                <a:tab pos="9823450" algn="l"/>
                <a:tab pos="10272713" algn="l"/>
                <a:tab pos="10721975" algn="l"/>
                <a:tab pos="10725150" algn="l"/>
                <a:tab pos="10728325" algn="l"/>
                <a:tab pos="10731500" algn="l"/>
                <a:tab pos="10734675" algn="l"/>
                <a:tab pos="10737850" algn="l"/>
                <a:tab pos="10741025" algn="l"/>
                <a:tab pos="10744200" algn="l"/>
                <a:tab pos="10747375" algn="l"/>
              </a:tabLst>
            </a:pPr>
            <a:r>
              <a:rPr lang="ru-RU" sz="2400">
                <a:solidFill>
                  <a:srgbClr val="0000FF"/>
                </a:solidFill>
                <a:latin typeface="Times New Roman" pitchFamily="16" charset="0"/>
              </a:rPr>
              <a:t>zoo			</a:t>
            </a:r>
          </a:p>
          <a:p>
            <a:pPr marL="398463" indent="-293688">
              <a:lnSpc>
                <a:spcPct val="95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855663" algn="l"/>
                <a:tab pos="1312863" algn="l"/>
                <a:tab pos="1733550" algn="l"/>
                <a:tab pos="2182813" algn="l"/>
                <a:tab pos="2632075" algn="l"/>
                <a:tab pos="3081338" algn="l"/>
                <a:tab pos="3530600" algn="l"/>
                <a:tab pos="3979863" algn="l"/>
                <a:tab pos="4429125" algn="l"/>
                <a:tab pos="4878388" algn="l"/>
                <a:tab pos="5327650" algn="l"/>
                <a:tab pos="5788025" algn="l"/>
                <a:tab pos="6245225" algn="l"/>
                <a:tab pos="6702425" algn="l"/>
                <a:tab pos="7124700" algn="l"/>
                <a:tab pos="7573963" algn="l"/>
                <a:tab pos="8023225" algn="l"/>
                <a:tab pos="8472488" algn="l"/>
                <a:tab pos="8921750" algn="l"/>
                <a:tab pos="8924925" algn="l"/>
                <a:tab pos="9374188" algn="l"/>
                <a:tab pos="9823450" algn="l"/>
                <a:tab pos="10272713" algn="l"/>
                <a:tab pos="10721975" algn="l"/>
                <a:tab pos="10725150" algn="l"/>
                <a:tab pos="10728325" algn="l"/>
                <a:tab pos="10731500" algn="l"/>
                <a:tab pos="10734675" algn="l"/>
                <a:tab pos="10737850" algn="l"/>
                <a:tab pos="10741025" algn="l"/>
                <a:tab pos="10744200" algn="l"/>
                <a:tab pos="10747375" algn="l"/>
              </a:tabLst>
            </a:pPr>
            <a:r>
              <a:rPr lang="ru-RU" sz="2400">
                <a:solidFill>
                  <a:srgbClr val="0000FF"/>
                </a:solidFill>
                <a:latin typeface="Times New Roman" pitchFamily="16" charset="0"/>
              </a:rPr>
              <a:t>weekend		</a:t>
            </a:r>
          </a:p>
          <a:p>
            <a:pPr marL="398463" indent="-293688">
              <a:lnSpc>
                <a:spcPct val="95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855663" algn="l"/>
                <a:tab pos="1312863" algn="l"/>
                <a:tab pos="1733550" algn="l"/>
                <a:tab pos="2182813" algn="l"/>
                <a:tab pos="2632075" algn="l"/>
                <a:tab pos="3081338" algn="l"/>
                <a:tab pos="3530600" algn="l"/>
                <a:tab pos="3979863" algn="l"/>
                <a:tab pos="4429125" algn="l"/>
                <a:tab pos="4878388" algn="l"/>
                <a:tab pos="5327650" algn="l"/>
                <a:tab pos="5788025" algn="l"/>
                <a:tab pos="6245225" algn="l"/>
                <a:tab pos="6702425" algn="l"/>
                <a:tab pos="7124700" algn="l"/>
                <a:tab pos="7573963" algn="l"/>
                <a:tab pos="8023225" algn="l"/>
                <a:tab pos="8472488" algn="l"/>
                <a:tab pos="8921750" algn="l"/>
                <a:tab pos="8924925" algn="l"/>
                <a:tab pos="9374188" algn="l"/>
                <a:tab pos="9823450" algn="l"/>
                <a:tab pos="10272713" algn="l"/>
                <a:tab pos="10721975" algn="l"/>
                <a:tab pos="10725150" algn="l"/>
                <a:tab pos="10728325" algn="l"/>
                <a:tab pos="10731500" algn="l"/>
                <a:tab pos="10734675" algn="l"/>
                <a:tab pos="10737850" algn="l"/>
                <a:tab pos="10741025" algn="l"/>
                <a:tab pos="10744200" algn="l"/>
                <a:tab pos="10747375" algn="l"/>
              </a:tabLst>
            </a:pPr>
            <a:r>
              <a:rPr lang="ru-RU" sz="2400">
                <a:solidFill>
                  <a:srgbClr val="0000FF"/>
                </a:solidFill>
                <a:latin typeface="Times New Roman" pitchFamily="16" charset="0"/>
              </a:rPr>
              <a:t>water			</a:t>
            </a:r>
          </a:p>
          <a:p>
            <a:pPr marL="398463" indent="-293688">
              <a:lnSpc>
                <a:spcPct val="95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855663" algn="l"/>
                <a:tab pos="1312863" algn="l"/>
                <a:tab pos="1733550" algn="l"/>
                <a:tab pos="2182813" algn="l"/>
                <a:tab pos="2632075" algn="l"/>
                <a:tab pos="3081338" algn="l"/>
                <a:tab pos="3530600" algn="l"/>
                <a:tab pos="3979863" algn="l"/>
                <a:tab pos="4429125" algn="l"/>
                <a:tab pos="4878388" algn="l"/>
                <a:tab pos="5327650" algn="l"/>
                <a:tab pos="5788025" algn="l"/>
                <a:tab pos="6245225" algn="l"/>
                <a:tab pos="6702425" algn="l"/>
                <a:tab pos="7124700" algn="l"/>
                <a:tab pos="7573963" algn="l"/>
                <a:tab pos="8023225" algn="l"/>
                <a:tab pos="8472488" algn="l"/>
                <a:tab pos="8921750" algn="l"/>
                <a:tab pos="8924925" algn="l"/>
                <a:tab pos="9374188" algn="l"/>
                <a:tab pos="9823450" algn="l"/>
                <a:tab pos="10272713" algn="l"/>
                <a:tab pos="10721975" algn="l"/>
                <a:tab pos="10725150" algn="l"/>
                <a:tab pos="10728325" algn="l"/>
                <a:tab pos="10731500" algn="l"/>
                <a:tab pos="10734675" algn="l"/>
                <a:tab pos="10737850" algn="l"/>
                <a:tab pos="10741025" algn="l"/>
                <a:tab pos="10744200" algn="l"/>
                <a:tab pos="10747375" algn="l"/>
              </a:tabLst>
            </a:pPr>
            <a:r>
              <a:rPr lang="ru-RU" sz="2400">
                <a:solidFill>
                  <a:srgbClr val="0000FF"/>
                </a:solidFill>
                <a:latin typeface="Times New Roman" pitchFamily="16" charset="0"/>
              </a:rPr>
              <a:t>trip				</a:t>
            </a:r>
          </a:p>
          <a:p>
            <a:pPr marL="398463" indent="-293688">
              <a:lnSpc>
                <a:spcPct val="95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855663" algn="l"/>
                <a:tab pos="1312863" algn="l"/>
                <a:tab pos="1733550" algn="l"/>
                <a:tab pos="2182813" algn="l"/>
                <a:tab pos="2632075" algn="l"/>
                <a:tab pos="3081338" algn="l"/>
                <a:tab pos="3530600" algn="l"/>
                <a:tab pos="3979863" algn="l"/>
                <a:tab pos="4429125" algn="l"/>
                <a:tab pos="4878388" algn="l"/>
                <a:tab pos="5327650" algn="l"/>
                <a:tab pos="5788025" algn="l"/>
                <a:tab pos="6245225" algn="l"/>
                <a:tab pos="6702425" algn="l"/>
                <a:tab pos="7124700" algn="l"/>
                <a:tab pos="7573963" algn="l"/>
                <a:tab pos="8023225" algn="l"/>
                <a:tab pos="8472488" algn="l"/>
                <a:tab pos="8921750" algn="l"/>
                <a:tab pos="8924925" algn="l"/>
                <a:tab pos="9374188" algn="l"/>
                <a:tab pos="9823450" algn="l"/>
                <a:tab pos="10272713" algn="l"/>
                <a:tab pos="10721975" algn="l"/>
                <a:tab pos="10725150" algn="l"/>
                <a:tab pos="10728325" algn="l"/>
                <a:tab pos="10731500" algn="l"/>
                <a:tab pos="10734675" algn="l"/>
                <a:tab pos="10737850" algn="l"/>
                <a:tab pos="10741025" algn="l"/>
                <a:tab pos="10744200" algn="l"/>
                <a:tab pos="10747375" algn="l"/>
              </a:tabLst>
            </a:pPr>
            <a:r>
              <a:rPr lang="ru-RU" sz="2400">
                <a:solidFill>
                  <a:srgbClr val="0000FF"/>
                </a:solidFill>
                <a:latin typeface="Times New Roman" pitchFamily="16" charset="0"/>
              </a:rPr>
              <a:t>park			</a:t>
            </a:r>
          </a:p>
          <a:p>
            <a:pPr marL="398463" indent="-293688">
              <a:lnSpc>
                <a:spcPct val="95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855663" algn="l"/>
                <a:tab pos="1312863" algn="l"/>
                <a:tab pos="1733550" algn="l"/>
                <a:tab pos="2182813" algn="l"/>
                <a:tab pos="2632075" algn="l"/>
                <a:tab pos="3081338" algn="l"/>
                <a:tab pos="3530600" algn="l"/>
                <a:tab pos="3979863" algn="l"/>
                <a:tab pos="4429125" algn="l"/>
                <a:tab pos="4878388" algn="l"/>
                <a:tab pos="5327650" algn="l"/>
                <a:tab pos="5788025" algn="l"/>
                <a:tab pos="6245225" algn="l"/>
                <a:tab pos="6702425" algn="l"/>
                <a:tab pos="7124700" algn="l"/>
                <a:tab pos="7573963" algn="l"/>
                <a:tab pos="8023225" algn="l"/>
                <a:tab pos="8472488" algn="l"/>
                <a:tab pos="8921750" algn="l"/>
                <a:tab pos="8924925" algn="l"/>
                <a:tab pos="9374188" algn="l"/>
                <a:tab pos="9823450" algn="l"/>
                <a:tab pos="10272713" algn="l"/>
                <a:tab pos="10721975" algn="l"/>
                <a:tab pos="10725150" algn="l"/>
                <a:tab pos="10728325" algn="l"/>
                <a:tab pos="10731500" algn="l"/>
                <a:tab pos="10734675" algn="l"/>
                <a:tab pos="10737850" algn="l"/>
                <a:tab pos="10741025" algn="l"/>
                <a:tab pos="10744200" algn="l"/>
                <a:tab pos="10747375" algn="l"/>
              </a:tabLst>
            </a:pPr>
            <a:r>
              <a:rPr lang="ru-RU" sz="2400">
                <a:solidFill>
                  <a:srgbClr val="0000FF"/>
                </a:solidFill>
                <a:latin typeface="Times New Roman" pitchFamily="16" charset="0"/>
              </a:rPr>
              <a:t>bird			</a:t>
            </a:r>
          </a:p>
          <a:p>
            <a:pPr marL="398463" indent="-293688">
              <a:lnSpc>
                <a:spcPct val="95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855663" algn="l"/>
                <a:tab pos="1312863" algn="l"/>
                <a:tab pos="1733550" algn="l"/>
                <a:tab pos="2182813" algn="l"/>
                <a:tab pos="2632075" algn="l"/>
                <a:tab pos="3081338" algn="l"/>
                <a:tab pos="3530600" algn="l"/>
                <a:tab pos="3979863" algn="l"/>
                <a:tab pos="4429125" algn="l"/>
                <a:tab pos="4878388" algn="l"/>
                <a:tab pos="5327650" algn="l"/>
                <a:tab pos="5788025" algn="l"/>
                <a:tab pos="6245225" algn="l"/>
                <a:tab pos="6702425" algn="l"/>
                <a:tab pos="7124700" algn="l"/>
                <a:tab pos="7573963" algn="l"/>
                <a:tab pos="8023225" algn="l"/>
                <a:tab pos="8472488" algn="l"/>
                <a:tab pos="8921750" algn="l"/>
                <a:tab pos="8924925" algn="l"/>
                <a:tab pos="9374188" algn="l"/>
                <a:tab pos="9823450" algn="l"/>
                <a:tab pos="10272713" algn="l"/>
                <a:tab pos="10721975" algn="l"/>
                <a:tab pos="10725150" algn="l"/>
                <a:tab pos="10728325" algn="l"/>
                <a:tab pos="10731500" algn="l"/>
                <a:tab pos="10734675" algn="l"/>
                <a:tab pos="10737850" algn="l"/>
                <a:tab pos="10741025" algn="l"/>
                <a:tab pos="10744200" algn="l"/>
                <a:tab pos="10747375" algn="l"/>
              </a:tabLst>
            </a:pPr>
            <a:r>
              <a:rPr lang="ru-RU" sz="2400">
                <a:solidFill>
                  <a:srgbClr val="0000FF"/>
                </a:solidFill>
                <a:latin typeface="Times New Roman" pitchFamily="16" charset="0"/>
              </a:rPr>
              <a:t>different		</a:t>
            </a:r>
          </a:p>
          <a:p>
            <a:pPr marL="398463" indent="-293688">
              <a:lnSpc>
                <a:spcPct val="95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855663" algn="l"/>
                <a:tab pos="1312863" algn="l"/>
                <a:tab pos="1733550" algn="l"/>
                <a:tab pos="2182813" algn="l"/>
                <a:tab pos="2632075" algn="l"/>
                <a:tab pos="3081338" algn="l"/>
                <a:tab pos="3530600" algn="l"/>
                <a:tab pos="3979863" algn="l"/>
                <a:tab pos="4429125" algn="l"/>
                <a:tab pos="4878388" algn="l"/>
                <a:tab pos="5327650" algn="l"/>
                <a:tab pos="5788025" algn="l"/>
                <a:tab pos="6245225" algn="l"/>
                <a:tab pos="6702425" algn="l"/>
                <a:tab pos="7124700" algn="l"/>
                <a:tab pos="7573963" algn="l"/>
                <a:tab pos="8023225" algn="l"/>
                <a:tab pos="8472488" algn="l"/>
                <a:tab pos="8921750" algn="l"/>
                <a:tab pos="8924925" algn="l"/>
                <a:tab pos="9374188" algn="l"/>
                <a:tab pos="9823450" algn="l"/>
                <a:tab pos="10272713" algn="l"/>
                <a:tab pos="10721975" algn="l"/>
                <a:tab pos="10725150" algn="l"/>
                <a:tab pos="10728325" algn="l"/>
                <a:tab pos="10731500" algn="l"/>
                <a:tab pos="10734675" algn="l"/>
                <a:tab pos="10737850" algn="l"/>
                <a:tab pos="10741025" algn="l"/>
                <a:tab pos="10744200" algn="l"/>
                <a:tab pos="10747375" algn="l"/>
              </a:tabLst>
            </a:pPr>
            <a:r>
              <a:rPr lang="ru-RU" sz="2400">
                <a:solidFill>
                  <a:srgbClr val="0000FF"/>
                </a:solidFill>
                <a:latin typeface="Times New Roman" pitchFamily="16" charset="0"/>
              </a:rPr>
              <a:t>beautiful		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260475" y="2054225"/>
          <a:ext cx="1619250" cy="465138"/>
        </p:xfrm>
        <a:graphic>
          <a:graphicData uri="http://schemas.openxmlformats.org/presentationml/2006/ole">
            <p:oleObj spid="_x0000_s6148" r:id="rId5" imgW="1005120" imgH="303120" progId="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339850" y="2593975"/>
          <a:ext cx="1541463" cy="465138"/>
        </p:xfrm>
        <a:graphic>
          <a:graphicData uri="http://schemas.openxmlformats.org/presentationml/2006/ole">
            <p:oleObj spid="_x0000_s6149" r:id="rId6" imgW="1005120" imgH="303120" progId="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260475" y="3060700"/>
          <a:ext cx="1619250" cy="465138"/>
        </p:xfrm>
        <a:graphic>
          <a:graphicData uri="http://schemas.openxmlformats.org/presentationml/2006/ole">
            <p:oleObj spid="_x0000_s6150" r:id="rId7" imgW="1005120" imgH="303120" progId="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900113" y="3600450"/>
          <a:ext cx="1619250" cy="360363"/>
        </p:xfrm>
        <a:graphic>
          <a:graphicData uri="http://schemas.openxmlformats.org/presentationml/2006/ole">
            <p:oleObj spid="_x0000_s6151" r:id="rId8" imgW="1005120" imgH="303120" progId="">
              <p:embed/>
            </p:oleObj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900113" y="4033838"/>
          <a:ext cx="1619250" cy="465137"/>
        </p:xfrm>
        <a:graphic>
          <a:graphicData uri="http://schemas.openxmlformats.org/presentationml/2006/ole">
            <p:oleObj spid="_x0000_s6152" r:id="rId9" imgW="1005120" imgH="303120" progId="">
              <p:embed/>
            </p:oleObj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900113" y="4500563"/>
          <a:ext cx="1619250" cy="539750"/>
        </p:xfrm>
        <a:graphic>
          <a:graphicData uri="http://schemas.openxmlformats.org/presentationml/2006/ole">
            <p:oleObj spid="_x0000_s6153" r:id="rId10" imgW="1005120" imgH="303120" progId="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1079500" y="5040313"/>
          <a:ext cx="1360488" cy="539750"/>
        </p:xfrm>
        <a:graphic>
          <a:graphicData uri="http://schemas.openxmlformats.org/presentationml/2006/ole">
            <p:oleObj spid="_x0000_s6154" r:id="rId11" imgW="1005120" imgH="303120" progId="">
              <p:embed/>
            </p:oleObj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1158875" y="5580063"/>
          <a:ext cx="1360488" cy="465137"/>
        </p:xfrm>
        <a:graphic>
          <a:graphicData uri="http://schemas.openxmlformats.org/presentationml/2006/ole">
            <p:oleObj spid="_x0000_s6155" r:id="rId12" imgW="1005120" imgH="303120" progId="">
              <p:embed/>
            </p:oleObj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7199313" y="2160588"/>
          <a:ext cx="539750" cy="360362"/>
        </p:xfrm>
        <a:graphic>
          <a:graphicData uri="http://schemas.openxmlformats.org/presentationml/2006/ole">
            <p:oleObj spid="_x0000_s6156" r:id="rId13" imgW="395280" imgH="303120" progId="">
              <p:embed/>
            </p:oleObj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7199313" y="2700338"/>
          <a:ext cx="539750" cy="360362"/>
        </p:xfrm>
        <a:graphic>
          <a:graphicData uri="http://schemas.openxmlformats.org/presentationml/2006/ole">
            <p:oleObj spid="_x0000_s6157" r:id="rId14" imgW="395280" imgH="303120" progId="">
              <p:embed/>
            </p:oleObj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7165975" y="3240088"/>
          <a:ext cx="573088" cy="360362"/>
        </p:xfrm>
        <a:graphic>
          <a:graphicData uri="http://schemas.openxmlformats.org/presentationml/2006/ole">
            <p:oleObj spid="_x0000_s6158" r:id="rId15" imgW="395280" imgH="303120" progId="">
              <p:embed/>
            </p:oleObj>
          </a:graphicData>
        </a:graphic>
      </p:graphicFrame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7199313" y="3854450"/>
          <a:ext cx="539750" cy="285750"/>
        </p:xfrm>
        <a:graphic>
          <a:graphicData uri="http://schemas.openxmlformats.org/presentationml/2006/ole">
            <p:oleObj spid="_x0000_s6159" r:id="rId16" imgW="395280" imgH="303120" progId="">
              <p:embed/>
            </p:oleObj>
          </a:graphicData>
        </a:graphic>
      </p:graphicFrame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7200900" y="4394200"/>
          <a:ext cx="539750" cy="285750"/>
        </p:xfrm>
        <a:graphic>
          <a:graphicData uri="http://schemas.openxmlformats.org/presentationml/2006/ole">
            <p:oleObj spid="_x0000_s6160" r:id="rId17" imgW="395280" imgH="303120" progId="">
              <p:embed/>
            </p:oleObj>
          </a:graphicData>
        </a:graphic>
      </p:graphicFrame>
      <p:graphicFrame>
        <p:nvGraphicFramePr>
          <p:cNvPr id="6161" name="Object 17"/>
          <p:cNvGraphicFramePr>
            <a:graphicFrameLocks noChangeAspect="1"/>
          </p:cNvGraphicFramePr>
          <p:nvPr/>
        </p:nvGraphicFramePr>
        <p:xfrm>
          <a:off x="7199313" y="4754563"/>
          <a:ext cx="539750" cy="465137"/>
        </p:xfrm>
        <a:graphic>
          <a:graphicData uri="http://schemas.openxmlformats.org/presentationml/2006/ole">
            <p:oleObj spid="_x0000_s6161" r:id="rId18" imgW="395280" imgH="303120" progId="">
              <p:embed/>
            </p:oleObj>
          </a:graphicData>
        </a:graphic>
      </p:graphicFrame>
      <p:graphicFrame>
        <p:nvGraphicFramePr>
          <p:cNvPr id="6162" name="Object 18"/>
          <p:cNvGraphicFramePr>
            <a:graphicFrameLocks noChangeAspect="1"/>
          </p:cNvGraphicFramePr>
          <p:nvPr/>
        </p:nvGraphicFramePr>
        <p:xfrm>
          <a:off x="7200900" y="5400675"/>
          <a:ext cx="539750" cy="285750"/>
        </p:xfrm>
        <a:graphic>
          <a:graphicData uri="http://schemas.openxmlformats.org/presentationml/2006/ole">
            <p:oleObj spid="_x0000_s6162" r:id="rId19" imgW="395280" imgH="303120" progId="">
              <p:embed/>
            </p:oleObj>
          </a:graphicData>
        </a:graphic>
      </p:graphicFrame>
      <p:graphicFrame>
        <p:nvGraphicFramePr>
          <p:cNvPr id="6163" name="Object 19"/>
          <p:cNvGraphicFramePr>
            <a:graphicFrameLocks noChangeAspect="1"/>
          </p:cNvGraphicFramePr>
          <p:nvPr/>
        </p:nvGraphicFramePr>
        <p:xfrm>
          <a:off x="7200900" y="5834063"/>
          <a:ext cx="539750" cy="285750"/>
        </p:xfrm>
        <a:graphic>
          <a:graphicData uri="http://schemas.openxmlformats.org/presentationml/2006/ole">
            <p:oleObj spid="_x0000_s6163" r:id="rId20" imgW="395280" imgH="30312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357188"/>
            <a:ext cx="8607425" cy="1262062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84D1"/>
                </a:solidFill>
              </a:rPr>
              <a:t>Упражнения на преодоление грамматических трудностей</a:t>
            </a:r>
            <a:br>
              <a:rPr lang="ru-RU" sz="2800" b="1" i="1">
                <a:solidFill>
                  <a:srgbClr val="0084D1"/>
                </a:solidFill>
              </a:rPr>
            </a:br>
            <a:endParaRPr lang="ru-RU" sz="2800" b="1" i="1">
              <a:solidFill>
                <a:srgbClr val="0084D1"/>
              </a:solidFill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060700" y="1619250"/>
          <a:ext cx="6116638" cy="461963"/>
        </p:xfrm>
        <a:graphic>
          <a:graphicData uri="http://schemas.openxmlformats.org/presentationml/2006/ole">
            <p:oleObj spid="_x0000_s7170" r:id="rId5" imgW="5070960" imgH="272880" progId="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900113" y="1260475"/>
          <a:ext cx="5878512" cy="363538"/>
        </p:xfrm>
        <a:graphic>
          <a:graphicData uri="http://schemas.openxmlformats.org/presentationml/2006/ole">
            <p:oleObj spid="_x0000_s7171" r:id="rId6" imgW="5070960" imgH="272880" progId="">
              <p:embed/>
            </p:oleObj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60400" y="1808163"/>
            <a:ext cx="4200525" cy="2460625"/>
          </a:xfrm>
          <a:ln/>
        </p:spPr>
        <p:txBody>
          <a:bodyPr/>
          <a:lstStyle/>
          <a:p>
            <a:pPr marL="406400" indent="-301625">
              <a:buSzPct val="45000"/>
              <a:buFont typeface="Wingdings" charset="2"/>
              <a:buChar char=""/>
              <a:tabLst>
                <a:tab pos="4064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ru-RU" sz="2400"/>
              <a:t>feed - 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4064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ru-RU" sz="2400"/>
              <a:t>have - 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4064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ru-RU" sz="2400"/>
              <a:t>go - 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4064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ru-RU" sz="2400"/>
              <a:t>be - 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4064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ru-RU" sz="2400"/>
              <a:t>swim - 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2"/>
          </p:nvPr>
        </p:nvSpPr>
        <p:spPr>
          <a:xfrm>
            <a:off x="5159375" y="1800225"/>
            <a:ext cx="4200525" cy="4762500"/>
          </a:xfrm>
          <a:ln/>
        </p:spPr>
        <p:txBody>
          <a:bodyPr/>
          <a:lstStyle/>
          <a:p>
            <a:pPr marL="406400" indent="-301625">
              <a:buSzPct val="45000"/>
              <a:buFont typeface="Wingdings" charset="2"/>
              <a:buChar char=""/>
              <a:tabLst>
                <a:tab pos="4064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ru-RU" sz="2400"/>
              <a:t>see - 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4064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ru-RU" sz="2400"/>
              <a:t>run - 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4064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ru-RU" sz="2400"/>
              <a:t>make - 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4064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ru-RU" sz="2400"/>
              <a:t>give - 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4064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ru-RU" sz="2400"/>
              <a:t>ride - </a:t>
            </a: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979613" y="1800225"/>
          <a:ext cx="1260475" cy="360363"/>
        </p:xfrm>
        <a:graphic>
          <a:graphicData uri="http://schemas.openxmlformats.org/presentationml/2006/ole">
            <p:oleObj spid="_x0000_s7174" r:id="rId7" imgW="816120" imgH="242280" progId="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979613" y="2295525"/>
          <a:ext cx="1260475" cy="404813"/>
        </p:xfrm>
        <a:graphic>
          <a:graphicData uri="http://schemas.openxmlformats.org/presentationml/2006/ole">
            <p:oleObj spid="_x0000_s7175" r:id="rId8" imgW="816120" imgH="2422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1979613" y="2879725"/>
          <a:ext cx="1239837" cy="360363"/>
        </p:xfrm>
        <a:graphic>
          <a:graphicData uri="http://schemas.openxmlformats.org/presentationml/2006/ole">
            <p:oleObj spid="_x0000_s7176" r:id="rId9" imgW="816120" imgH="2422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066925" y="3419475"/>
          <a:ext cx="1352550" cy="404813"/>
        </p:xfrm>
        <a:graphic>
          <a:graphicData uri="http://schemas.openxmlformats.org/presentationml/2006/ole">
            <p:oleObj spid="_x0000_s7177" r:id="rId10" imgW="816120" imgH="2422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1979613" y="3914775"/>
          <a:ext cx="1439862" cy="404813"/>
        </p:xfrm>
        <a:graphic>
          <a:graphicData uri="http://schemas.openxmlformats.org/presentationml/2006/ole">
            <p:oleObj spid="_x0000_s7178" r:id="rId11" imgW="816120" imgH="242280" progId="">
              <p:embed/>
            </p:oleObj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6300788" y="1800225"/>
          <a:ext cx="1352550" cy="404813"/>
        </p:xfrm>
        <a:graphic>
          <a:graphicData uri="http://schemas.openxmlformats.org/presentationml/2006/ole">
            <p:oleObj spid="_x0000_s7179" r:id="rId12" imgW="816120" imgH="242280" progId="">
              <p:embed/>
            </p:oleObj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6300788" y="2339975"/>
          <a:ext cx="1260475" cy="404813"/>
        </p:xfrm>
        <a:graphic>
          <a:graphicData uri="http://schemas.openxmlformats.org/presentationml/2006/ole">
            <p:oleObj spid="_x0000_s7180" r:id="rId13" imgW="816120" imgH="242280" progId="">
              <p:embed/>
            </p:oleObj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6386513" y="2835275"/>
          <a:ext cx="1352550" cy="404813"/>
        </p:xfrm>
        <a:graphic>
          <a:graphicData uri="http://schemas.openxmlformats.org/presentationml/2006/ole">
            <p:oleObj spid="_x0000_s7181" r:id="rId14" imgW="816120" imgH="242280" progId="">
              <p:embed/>
            </p:oleObj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6300788" y="3375025"/>
          <a:ext cx="1260475" cy="404813"/>
        </p:xfrm>
        <a:graphic>
          <a:graphicData uri="http://schemas.openxmlformats.org/presentationml/2006/ole">
            <p:oleObj spid="_x0000_s7182" r:id="rId15" imgW="816120" imgH="242280" progId="">
              <p:embed/>
            </p:oleObj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6300788" y="3914775"/>
          <a:ext cx="1439862" cy="404813"/>
        </p:xfrm>
        <a:graphic>
          <a:graphicData uri="http://schemas.openxmlformats.org/presentationml/2006/ole">
            <p:oleObj spid="_x0000_s7183" r:id="rId16" imgW="816120" imgH="242280" progId="">
              <p:embed/>
            </p:oleObj>
          </a:graphicData>
        </a:graphic>
      </p:graphicFrame>
      <p:graphicFrame>
        <p:nvGraphicFramePr>
          <p:cNvPr id="7184" name="Object 16"/>
          <p:cNvGraphicFramePr>
            <a:graphicFrameLocks noChangeAspect="1"/>
          </p:cNvGraphicFramePr>
          <p:nvPr/>
        </p:nvGraphicFramePr>
        <p:xfrm>
          <a:off x="900113" y="4319588"/>
          <a:ext cx="5400675" cy="434975"/>
        </p:xfrm>
        <a:graphic>
          <a:graphicData uri="http://schemas.openxmlformats.org/presentationml/2006/ole">
            <p:oleObj spid="_x0000_s7184" r:id="rId17" imgW="5070960" imgH="272880" progId="">
              <p:embed/>
            </p:oleObj>
          </a:graphicData>
        </a:graphic>
      </p:graphicFrame>
      <p:graphicFrame>
        <p:nvGraphicFramePr>
          <p:cNvPr id="7185" name="Object 17"/>
          <p:cNvGraphicFramePr>
            <a:graphicFrameLocks noChangeAspect="1"/>
          </p:cNvGraphicFramePr>
          <p:nvPr/>
        </p:nvGraphicFramePr>
        <p:xfrm>
          <a:off x="903288" y="4833938"/>
          <a:ext cx="2949575" cy="404812"/>
        </p:xfrm>
        <a:graphic>
          <a:graphicData uri="http://schemas.openxmlformats.org/presentationml/2006/ole">
            <p:oleObj spid="_x0000_s7185" r:id="rId18" imgW="2238840" imgH="242280" progId="">
              <p:embed/>
            </p:oleObj>
          </a:graphicData>
        </a:graphic>
      </p:graphicFrame>
      <p:graphicFrame>
        <p:nvGraphicFramePr>
          <p:cNvPr id="7186" name="Object 18"/>
          <p:cNvGraphicFramePr>
            <a:graphicFrameLocks noChangeAspect="1"/>
          </p:cNvGraphicFramePr>
          <p:nvPr/>
        </p:nvGraphicFramePr>
        <p:xfrm>
          <a:off x="900113" y="5219700"/>
          <a:ext cx="3779837" cy="360363"/>
        </p:xfrm>
        <a:graphic>
          <a:graphicData uri="http://schemas.openxmlformats.org/presentationml/2006/ole">
            <p:oleObj spid="_x0000_s7186" r:id="rId19" imgW="3235680" imgH="242280" progId="">
              <p:embed/>
            </p:oleObj>
          </a:graphicData>
        </a:graphic>
      </p:graphicFrame>
      <p:graphicFrame>
        <p:nvGraphicFramePr>
          <p:cNvPr id="7187" name="Object 19"/>
          <p:cNvGraphicFramePr>
            <a:graphicFrameLocks noChangeAspect="1"/>
          </p:cNvGraphicFramePr>
          <p:nvPr/>
        </p:nvGraphicFramePr>
        <p:xfrm>
          <a:off x="901700" y="5580063"/>
          <a:ext cx="2878138" cy="360362"/>
        </p:xfrm>
        <a:graphic>
          <a:graphicData uri="http://schemas.openxmlformats.org/presentationml/2006/ole">
            <p:oleObj spid="_x0000_s7187" r:id="rId20" imgW="2167560" imgH="242280" progId="">
              <p:embed/>
            </p:oleObj>
          </a:graphicData>
        </a:graphic>
      </p:graphicFrame>
      <p:graphicFrame>
        <p:nvGraphicFramePr>
          <p:cNvPr id="7188" name="Object 20"/>
          <p:cNvGraphicFramePr>
            <a:graphicFrameLocks noChangeAspect="1"/>
          </p:cNvGraphicFramePr>
          <p:nvPr/>
        </p:nvGraphicFramePr>
        <p:xfrm>
          <a:off x="900113" y="5895975"/>
          <a:ext cx="3351212" cy="404813"/>
        </p:xfrm>
        <a:graphic>
          <a:graphicData uri="http://schemas.openxmlformats.org/presentationml/2006/ole">
            <p:oleObj spid="_x0000_s7188" r:id="rId21" imgW="2642040" imgH="242280" progId="">
              <p:embed/>
            </p:oleObj>
          </a:graphicData>
        </a:graphic>
      </p:graphicFrame>
      <p:graphicFrame>
        <p:nvGraphicFramePr>
          <p:cNvPr id="7189" name="Object 21"/>
          <p:cNvGraphicFramePr>
            <a:graphicFrameLocks noChangeAspect="1"/>
          </p:cNvGraphicFramePr>
          <p:nvPr/>
        </p:nvGraphicFramePr>
        <p:xfrm>
          <a:off x="900113" y="6300788"/>
          <a:ext cx="3351212" cy="360362"/>
        </p:xfrm>
        <a:graphic>
          <a:graphicData uri="http://schemas.openxmlformats.org/presentationml/2006/ole">
            <p:oleObj spid="_x0000_s7189" r:id="rId22" imgW="2642040" imgH="242280" progId="">
              <p:embed/>
            </p:oleObj>
          </a:graphicData>
        </a:graphic>
      </p:graphicFrame>
      <p:graphicFrame>
        <p:nvGraphicFramePr>
          <p:cNvPr id="7190" name="Object 22"/>
          <p:cNvGraphicFramePr>
            <a:graphicFrameLocks noChangeAspect="1"/>
          </p:cNvGraphicFramePr>
          <p:nvPr/>
        </p:nvGraphicFramePr>
        <p:xfrm>
          <a:off x="900113" y="6659563"/>
          <a:ext cx="2879725" cy="360362"/>
        </p:xfrm>
        <a:graphic>
          <a:graphicData uri="http://schemas.openxmlformats.org/presentationml/2006/ole">
            <p:oleObj spid="_x0000_s7190" r:id="rId23" imgW="2349720" imgH="242280" progId="">
              <p:embed/>
            </p:oleObj>
          </a:graphicData>
        </a:graphic>
      </p:graphicFrame>
      <p:graphicFrame>
        <p:nvGraphicFramePr>
          <p:cNvPr id="7191" name="Object 23"/>
          <p:cNvGraphicFramePr>
            <a:graphicFrameLocks noChangeAspect="1"/>
          </p:cNvGraphicFramePr>
          <p:nvPr/>
        </p:nvGraphicFramePr>
        <p:xfrm>
          <a:off x="4567238" y="4859338"/>
          <a:ext cx="2881312" cy="360362"/>
        </p:xfrm>
        <a:graphic>
          <a:graphicData uri="http://schemas.openxmlformats.org/presentationml/2006/ole">
            <p:oleObj spid="_x0000_s7191" r:id="rId24" imgW="2349720" imgH="242280" progId="">
              <p:embed/>
            </p:oleObj>
          </a:graphicData>
        </a:graphic>
      </p:graphicFrame>
      <p:graphicFrame>
        <p:nvGraphicFramePr>
          <p:cNvPr id="7192" name="Object 24"/>
          <p:cNvGraphicFramePr>
            <a:graphicFrameLocks noChangeAspect="1"/>
          </p:cNvGraphicFramePr>
          <p:nvPr/>
        </p:nvGraphicFramePr>
        <p:xfrm>
          <a:off x="4570413" y="5219700"/>
          <a:ext cx="3889375" cy="360363"/>
        </p:xfrm>
        <a:graphic>
          <a:graphicData uri="http://schemas.openxmlformats.org/presentationml/2006/ole">
            <p:oleObj spid="_x0000_s7192" r:id="rId25" imgW="3362040" imgH="242280" progId="">
              <p:embed/>
            </p:oleObj>
          </a:graphicData>
        </a:graphic>
      </p:graphicFrame>
      <p:graphicFrame>
        <p:nvGraphicFramePr>
          <p:cNvPr id="7193" name="Object 25"/>
          <p:cNvGraphicFramePr>
            <a:graphicFrameLocks noChangeAspect="1"/>
          </p:cNvGraphicFramePr>
          <p:nvPr/>
        </p:nvGraphicFramePr>
        <p:xfrm>
          <a:off x="4556125" y="5580063"/>
          <a:ext cx="2824163" cy="360362"/>
        </p:xfrm>
        <a:graphic>
          <a:graphicData uri="http://schemas.openxmlformats.org/presentationml/2006/ole">
            <p:oleObj spid="_x0000_s7193" r:id="rId26" imgW="2238840" imgH="242280" progId="">
              <p:embed/>
            </p:oleObj>
          </a:graphicData>
        </a:graphic>
      </p:graphicFrame>
      <p:graphicFrame>
        <p:nvGraphicFramePr>
          <p:cNvPr id="7194" name="Object 26"/>
          <p:cNvGraphicFramePr>
            <a:graphicFrameLocks noChangeAspect="1"/>
          </p:cNvGraphicFramePr>
          <p:nvPr/>
        </p:nvGraphicFramePr>
        <p:xfrm>
          <a:off x="4546600" y="5880100"/>
          <a:ext cx="3194050" cy="412750"/>
        </p:xfrm>
        <a:graphic>
          <a:graphicData uri="http://schemas.openxmlformats.org/presentationml/2006/ole">
            <p:oleObj spid="_x0000_s7194" r:id="rId27" imgW="2760840" imgH="242280" progId="">
              <p:embed/>
            </p:oleObj>
          </a:graphicData>
        </a:graphic>
      </p:graphicFrame>
      <p:graphicFrame>
        <p:nvGraphicFramePr>
          <p:cNvPr id="7195" name="Object 27"/>
          <p:cNvGraphicFramePr>
            <a:graphicFrameLocks noChangeAspect="1"/>
          </p:cNvGraphicFramePr>
          <p:nvPr/>
        </p:nvGraphicFramePr>
        <p:xfrm>
          <a:off x="4500563" y="6254750"/>
          <a:ext cx="3419475" cy="404813"/>
        </p:xfrm>
        <a:graphic>
          <a:graphicData uri="http://schemas.openxmlformats.org/presentationml/2006/ole">
            <p:oleObj spid="_x0000_s7195" r:id="rId28" imgW="2760840" imgH="242280" progId="">
              <p:embed/>
            </p:oleObj>
          </a:graphicData>
        </a:graphic>
      </p:graphicFrame>
      <p:graphicFrame>
        <p:nvGraphicFramePr>
          <p:cNvPr id="7196" name="Object 28"/>
          <p:cNvGraphicFramePr>
            <a:graphicFrameLocks noChangeAspect="1"/>
          </p:cNvGraphicFramePr>
          <p:nvPr/>
        </p:nvGraphicFramePr>
        <p:xfrm>
          <a:off x="4525963" y="6589713"/>
          <a:ext cx="3214687" cy="404812"/>
        </p:xfrm>
        <a:graphic>
          <a:graphicData uri="http://schemas.openxmlformats.org/presentationml/2006/ole">
            <p:oleObj spid="_x0000_s7196" r:id="rId29" imgW="2760840" imgH="24228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85" decel="100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" dur="385" decel="100000" fill="hold"/>
                                        <p:tgtEl>
                                          <p:spTgt spid="71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" dur="615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10" dur="385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12" dur="385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385" decel="100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19" dur="385" decel="100000" fill="hold"/>
                                        <p:tgtEl>
                                          <p:spTgt spid="71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20" dur="615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21" dur="385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23" dur="385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385" decel="100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30" dur="385" decel="100000" fill="hold"/>
                                        <p:tgtEl>
                                          <p:spTgt spid="71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31" dur="615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32" dur="385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34" dur="385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385" decel="100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41" dur="385" decel="100000" fill="hold"/>
                                        <p:tgtEl>
                                          <p:spTgt spid="71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42" dur="615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43" dur="385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45" dur="385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385" decel="100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52" dur="385" decel="100000" fill="hold"/>
                                        <p:tgtEl>
                                          <p:spTgt spid="71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53" dur="615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54" dur="385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56" dur="385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2" dur="385" decel="100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63" dur="385" decel="100000" fill="hold"/>
                                        <p:tgtEl>
                                          <p:spTgt spid="71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64" dur="615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65" dur="385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67" dur="385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3" dur="385" decel="100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74" dur="385" decel="100000" fill="hold"/>
                                        <p:tgtEl>
                                          <p:spTgt spid="71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75" dur="615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76" dur="385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7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78" dur="385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4" dur="385" decel="100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5" dur="385" decel="100000" fill="hold"/>
                                        <p:tgtEl>
                                          <p:spTgt spid="71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86" dur="615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87" dur="385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8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89" dur="385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9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5" dur="385" decel="100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96" dur="385" decel="100000" fill="hold"/>
                                        <p:tgtEl>
                                          <p:spTgt spid="71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7" dur="615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98" dur="385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9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100" dur="385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10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6" dur="385" decel="100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107" dur="385" decel="100000" fill="hold"/>
                                        <p:tgtEl>
                                          <p:spTgt spid="71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108" dur="615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109" dur="385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11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111" dur="385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11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1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32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3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2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-6377"/>
            <a:ext cx="953928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52475" y="-3175"/>
            <a:ext cx="860742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i="1" dirty="0">
                <a:solidFill>
                  <a:srgbClr val="9999FF"/>
                </a:solidFill>
                <a:latin typeface="Times New Roman" pitchFamily="16" charset="0"/>
              </a:rPr>
              <a:t>Незнакомая лексика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079499" y="1619250"/>
          <a:ext cx="7758895" cy="1517645"/>
        </p:xfrm>
        <a:graphic>
          <a:graphicData uri="http://schemas.openxmlformats.org/presentationml/2006/ole">
            <p:oleObj spid="_x0000_s8195" r:id="rId6" imgW="6117120" imgH="1077480" progId="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968345" y="4351341"/>
          <a:ext cx="7094051" cy="1571636"/>
        </p:xfrm>
        <a:graphic>
          <a:graphicData uri="http://schemas.openxmlformats.org/presentationml/2006/ole">
            <p:oleObj spid="_x0000_s8196" r:id="rId7" imgW="6117120" imgH="1077480" progId="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4540246" y="3136895"/>
          <a:ext cx="6473825" cy="1260475"/>
        </p:xfrm>
        <a:graphic>
          <a:graphicData uri="http://schemas.openxmlformats.org/presentationml/2006/ole">
            <p:oleObj spid="_x0000_s8197" r:id="rId8" imgW="6117120" imgH="1077480" progId="">
              <p:embed/>
            </p:oleObj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540246" y="5994415"/>
          <a:ext cx="6119812" cy="1260475"/>
        </p:xfrm>
        <a:graphic>
          <a:graphicData uri="http://schemas.openxmlformats.org/presentationml/2006/ole">
            <p:oleObj spid="_x0000_s8198" r:id="rId9" imgW="6117120" imgH="107748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900113" y="28575"/>
            <a:ext cx="8602662" cy="182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84D1"/>
                </a:solidFill>
                <a:latin typeface="Times New Roman" pitchFamily="16" charset="0"/>
              </a:rPr>
              <a:t>Текстовый этап</a:t>
            </a:r>
            <a:r>
              <a:rPr lang="ru-RU" sz="4400" b="1" i="1">
                <a:solidFill>
                  <a:srgbClr val="0084D1"/>
                </a:solidFill>
                <a:latin typeface="Times New Roman" pitchFamily="16" charset="0"/>
              </a:rPr>
              <a:t/>
            </a:r>
            <a:br>
              <a:rPr lang="ru-RU" sz="4400" b="1" i="1">
                <a:solidFill>
                  <a:srgbClr val="0084D1"/>
                </a:solidFill>
                <a:latin typeface="Times New Roman" pitchFamily="16" charset="0"/>
              </a:rPr>
            </a:br>
            <a:r>
              <a:rPr lang="ru-RU" sz="2200" b="1" i="1">
                <a:solidFill>
                  <a:srgbClr val="0084D1"/>
                </a:solidFill>
                <a:latin typeface="Times New Roman" pitchFamily="16" charset="0"/>
              </a:rPr>
              <a:t>Подбор заглавия к фрагментам текста</a:t>
            </a:r>
            <a:br>
              <a:rPr lang="ru-RU" sz="2200" b="1" i="1">
                <a:solidFill>
                  <a:srgbClr val="0084D1"/>
                </a:solidFill>
                <a:latin typeface="Times New Roman" pitchFamily="16" charset="0"/>
              </a:rPr>
            </a:br>
            <a:r>
              <a:rPr lang="ru-RU" sz="2200" b="1" i="1">
                <a:solidFill>
                  <a:srgbClr val="0084D1"/>
                </a:solidFill>
                <a:latin typeface="Times New Roman" pitchFamily="16" charset="0"/>
              </a:rPr>
              <a:t>Вы прослушаете 4 фрагмента текста. Подберите заглавие в списке A-E к каждому фрагменту. В списке есть один лишний вариант. </a:t>
            </a:r>
            <a:r>
              <a:rPr lang="ru-RU" sz="2800" b="1" i="1">
                <a:solidFill>
                  <a:srgbClr val="0084D1"/>
                </a:solidFill>
                <a:latin typeface="Times New Roman" pitchFamily="16" charset="0"/>
              </a:rPr>
              <a:t/>
            </a:r>
            <a:br>
              <a:rPr lang="ru-RU" sz="2800" b="1" i="1">
                <a:solidFill>
                  <a:srgbClr val="0084D1"/>
                </a:solidFill>
                <a:latin typeface="Times New Roman" pitchFamily="16" charset="0"/>
              </a:rPr>
            </a:br>
            <a:endParaRPr lang="ru-RU" sz="2800" b="1" i="1">
              <a:solidFill>
                <a:srgbClr val="0084D1"/>
              </a:solidFill>
              <a:latin typeface="Times New Roman" pitchFamily="16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39750" y="1617663"/>
          <a:ext cx="4905375" cy="1216025"/>
        </p:xfrm>
        <a:graphic>
          <a:graphicData uri="http://schemas.openxmlformats.org/presentationml/2006/ole">
            <p:oleObj spid="_x0000_s9218" r:id="rId5" imgW="6461280" imgH="1036800" progId="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539750" y="2876550"/>
          <a:ext cx="4810125" cy="1425575"/>
        </p:xfrm>
        <a:graphic>
          <a:graphicData uri="http://schemas.openxmlformats.org/presentationml/2006/ole">
            <p:oleObj spid="_x0000_s9219" r:id="rId6" imgW="4816440" imgH="1402560" progId="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579438" y="4140200"/>
          <a:ext cx="4819650" cy="1052513"/>
        </p:xfrm>
        <a:graphic>
          <a:graphicData uri="http://schemas.openxmlformats.org/presentationml/2006/ole">
            <p:oleObj spid="_x0000_s9220" r:id="rId7" imgW="4821480" imgH="1052280" progId="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39750" y="5148263"/>
          <a:ext cx="4848225" cy="2413000"/>
        </p:xfrm>
        <a:graphic>
          <a:graphicData uri="http://schemas.openxmlformats.org/presentationml/2006/ole">
            <p:oleObj spid="_x0000_s9221" r:id="rId8" imgW="6055920" imgH="2408400" progId="">
              <p:embed/>
            </p:oleObj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940425" y="5400675"/>
          <a:ext cx="3506788" cy="509588"/>
        </p:xfrm>
        <a:graphic>
          <a:graphicData uri="http://schemas.openxmlformats.org/presentationml/2006/ole">
            <p:oleObj spid="_x0000_s9222" r:id="rId9" imgW="3520080" imgH="555480" progId="">
              <p:embed/>
            </p:oleObj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5940425" y="2339975"/>
          <a:ext cx="3498850" cy="274638"/>
        </p:xfrm>
        <a:graphic>
          <a:graphicData uri="http://schemas.openxmlformats.org/presentationml/2006/ole">
            <p:oleObj spid="_x0000_s9223" r:id="rId10" imgW="3512520" imgH="275400" progId="">
              <p:embed/>
            </p:oleObj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5940425" y="2794000"/>
          <a:ext cx="3498850" cy="266700"/>
        </p:xfrm>
        <a:graphic>
          <a:graphicData uri="http://schemas.openxmlformats.org/presentationml/2006/ole">
            <p:oleObj spid="_x0000_s9224" r:id="rId11" imgW="3512520" imgH="282960" progId="">
              <p:embed/>
            </p:oleObj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5940425" y="3154363"/>
          <a:ext cx="3498850" cy="266700"/>
        </p:xfrm>
        <a:graphic>
          <a:graphicData uri="http://schemas.openxmlformats.org/presentationml/2006/ole">
            <p:oleObj spid="_x0000_s9225" r:id="rId12" imgW="3512520" imgH="282960" progId="">
              <p:embed/>
            </p:oleObj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5940425" y="3600450"/>
          <a:ext cx="3498850" cy="503238"/>
        </p:xfrm>
        <a:graphic>
          <a:graphicData uri="http://schemas.openxmlformats.org/presentationml/2006/ole">
            <p:oleObj spid="_x0000_s9226" r:id="rId13" imgW="3512520" imgH="520560" progId="">
              <p:embed/>
            </p:oleObj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5940425" y="4319588"/>
          <a:ext cx="3498850" cy="266700"/>
        </p:xfrm>
        <a:graphic>
          <a:graphicData uri="http://schemas.openxmlformats.org/presentationml/2006/ole">
            <p:oleObj spid="_x0000_s9227" r:id="rId14" imgW="3512520" imgH="28296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2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2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6350"/>
            <a:ext cx="8604250" cy="1504950"/>
          </a:xfrm>
          <a:ln/>
        </p:spPr>
        <p:txBody>
          <a:bodyPr/>
          <a:lstStyle/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0084D1"/>
                </a:solidFill>
              </a:rPr>
              <a:t>Задания к тексту «The weekend»</a:t>
            </a:r>
            <a:br>
              <a:rPr lang="ru-RU" sz="4000" b="1" i="1">
                <a:solidFill>
                  <a:srgbClr val="0084D1"/>
                </a:solidFill>
              </a:rPr>
            </a:br>
            <a:r>
              <a:rPr lang="ru-RU" sz="2000" b="1" i="1">
                <a:solidFill>
                  <a:srgbClr val="0084D1"/>
                </a:solidFill>
              </a:rPr>
              <a:t>1. Какие из приведенных утверждений А1-А6 соответствуют содержанию текста (1-True), какие не соответствуют (2-False) и о чем в тексте не сказано (3-Not stated).</a:t>
            </a:r>
            <a:r>
              <a:rPr lang="ru-RU" sz="2400" b="1" i="1">
                <a:solidFill>
                  <a:srgbClr val="0084D1"/>
                </a:solidFill>
              </a:rPr>
              <a:t>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539875"/>
            <a:ext cx="8964613" cy="4762500"/>
          </a:xfrm>
          <a:ln/>
        </p:spPr>
        <p:txBody>
          <a:bodyPr/>
          <a:lstStyle/>
          <a:p>
            <a:pPr marL="406400" indent="-301625">
              <a:buSzPct val="45000"/>
              <a:buFont typeface="Wingdings" charset="2"/>
              <a:buChar char=""/>
              <a:tabLst>
                <a:tab pos="863600" algn="l"/>
                <a:tab pos="1320800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5963" algn="l"/>
                <a:tab pos="6253163" algn="l"/>
                <a:tab pos="671036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8940800" algn="l"/>
                <a:tab pos="9390063" algn="l"/>
                <a:tab pos="9839325" algn="l"/>
                <a:tab pos="10288588" algn="l"/>
                <a:tab pos="10737850" algn="l"/>
                <a:tab pos="10741025" algn="l"/>
                <a:tab pos="10744200" algn="l"/>
                <a:tab pos="10747375" algn="l"/>
                <a:tab pos="10750550" algn="l"/>
                <a:tab pos="10753725" algn="l"/>
                <a:tab pos="10756900" algn="l"/>
                <a:tab pos="10760075" algn="l"/>
                <a:tab pos="10763250" algn="l"/>
              </a:tabLst>
            </a:pPr>
            <a:r>
              <a:rPr lang="ru-RU" sz="1600" b="1"/>
              <a:t>A1	Many people in Britain work 4 days a week.  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863600" algn="l"/>
                <a:tab pos="1320800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5963" algn="l"/>
                <a:tab pos="6253163" algn="l"/>
                <a:tab pos="671036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8940800" algn="l"/>
                <a:tab pos="9390063" algn="l"/>
                <a:tab pos="9839325" algn="l"/>
                <a:tab pos="10288588" algn="l"/>
                <a:tab pos="10737850" algn="l"/>
                <a:tab pos="10741025" algn="l"/>
                <a:tab pos="10744200" algn="l"/>
                <a:tab pos="10747375" algn="l"/>
                <a:tab pos="10750550" algn="l"/>
                <a:tab pos="10753725" algn="l"/>
                <a:tab pos="10756900" algn="l"/>
                <a:tab pos="10760075" algn="l"/>
                <a:tab pos="10763250" algn="l"/>
              </a:tabLst>
            </a:pPr>
            <a:r>
              <a:rPr lang="ru-RU" sz="1600" b="1"/>
              <a:t>1) True		  	  3) Not stated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863600" algn="l"/>
                <a:tab pos="1320800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5963" algn="l"/>
                <a:tab pos="6253163" algn="l"/>
                <a:tab pos="671036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8940800" algn="l"/>
                <a:tab pos="9390063" algn="l"/>
                <a:tab pos="9839325" algn="l"/>
                <a:tab pos="10288588" algn="l"/>
                <a:tab pos="10737850" algn="l"/>
                <a:tab pos="10741025" algn="l"/>
                <a:tab pos="10744200" algn="l"/>
                <a:tab pos="10747375" algn="l"/>
                <a:tab pos="10750550" algn="l"/>
                <a:tab pos="10753725" algn="l"/>
                <a:tab pos="10756900" algn="l"/>
                <a:tab pos="10760075" algn="l"/>
                <a:tab pos="10763250" algn="l"/>
              </a:tabLst>
            </a:pPr>
            <a:r>
              <a:rPr lang="ru-RU" sz="1600" b="1"/>
              <a:t>A2   Before they leave work they say to each other, «Have a nice weekend! Have fun!»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863600" algn="l"/>
                <a:tab pos="1320800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5963" algn="l"/>
                <a:tab pos="6253163" algn="l"/>
                <a:tab pos="671036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8940800" algn="l"/>
                <a:tab pos="9390063" algn="l"/>
                <a:tab pos="9839325" algn="l"/>
                <a:tab pos="10288588" algn="l"/>
                <a:tab pos="10737850" algn="l"/>
                <a:tab pos="10741025" algn="l"/>
                <a:tab pos="10744200" algn="l"/>
                <a:tab pos="10747375" algn="l"/>
                <a:tab pos="10750550" algn="l"/>
                <a:tab pos="10753725" algn="l"/>
                <a:tab pos="10756900" algn="l"/>
                <a:tab pos="10760075" algn="l"/>
                <a:tab pos="10763250" algn="l"/>
              </a:tabLst>
            </a:pPr>
            <a:r>
              <a:rPr lang="ru-RU" sz="1600" b="1"/>
              <a:t>  		2)False 	 3) Not stated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863600" algn="l"/>
                <a:tab pos="1320800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5963" algn="l"/>
                <a:tab pos="6253163" algn="l"/>
                <a:tab pos="671036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8940800" algn="l"/>
                <a:tab pos="9390063" algn="l"/>
                <a:tab pos="9839325" algn="l"/>
                <a:tab pos="10288588" algn="l"/>
                <a:tab pos="10737850" algn="l"/>
                <a:tab pos="10741025" algn="l"/>
                <a:tab pos="10744200" algn="l"/>
                <a:tab pos="10747375" algn="l"/>
                <a:tab pos="10750550" algn="l"/>
                <a:tab pos="10753725" algn="l"/>
                <a:tab pos="10756900" algn="l"/>
                <a:tab pos="10760075" algn="l"/>
                <a:tab pos="10763250" algn="l"/>
              </a:tabLst>
            </a:pPr>
            <a:r>
              <a:rPr lang="ru-RU" sz="1600" b="1"/>
              <a:t>A3   A lot of families go to the seaside by car.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863600" algn="l"/>
                <a:tab pos="1320800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5963" algn="l"/>
                <a:tab pos="6253163" algn="l"/>
                <a:tab pos="671036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8940800" algn="l"/>
                <a:tab pos="9390063" algn="l"/>
                <a:tab pos="9839325" algn="l"/>
                <a:tab pos="10288588" algn="l"/>
                <a:tab pos="10737850" algn="l"/>
                <a:tab pos="10741025" algn="l"/>
                <a:tab pos="10744200" algn="l"/>
                <a:tab pos="10747375" algn="l"/>
                <a:tab pos="10750550" algn="l"/>
                <a:tab pos="10753725" algn="l"/>
                <a:tab pos="10756900" algn="l"/>
                <a:tab pos="10760075" algn="l"/>
                <a:tab pos="10763250" algn="l"/>
              </a:tabLst>
            </a:pPr>
            <a:r>
              <a:rPr lang="ru-RU" sz="1600" b="1"/>
              <a:t>  		2) False	  3) Not stated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863600" algn="l"/>
                <a:tab pos="1320800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5963" algn="l"/>
                <a:tab pos="6253163" algn="l"/>
                <a:tab pos="671036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8940800" algn="l"/>
                <a:tab pos="9390063" algn="l"/>
                <a:tab pos="9839325" algn="l"/>
                <a:tab pos="10288588" algn="l"/>
                <a:tab pos="10737850" algn="l"/>
                <a:tab pos="10741025" algn="l"/>
                <a:tab pos="10744200" algn="l"/>
                <a:tab pos="10747375" algn="l"/>
                <a:tab pos="10750550" algn="l"/>
                <a:tab pos="10753725" algn="l"/>
                <a:tab pos="10756900" algn="l"/>
                <a:tab pos="10760075" algn="l"/>
                <a:tab pos="10763250" algn="l"/>
              </a:tabLst>
            </a:pPr>
            <a:r>
              <a:rPr lang="ru-RU" sz="1600" b="1"/>
              <a:t>A4   Last Saturday Mr. Claydon and his son Billy had a trip to London.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863600" algn="l"/>
                <a:tab pos="1320800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5963" algn="l"/>
                <a:tab pos="6253163" algn="l"/>
                <a:tab pos="671036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8940800" algn="l"/>
                <a:tab pos="9390063" algn="l"/>
                <a:tab pos="9839325" algn="l"/>
                <a:tab pos="10288588" algn="l"/>
                <a:tab pos="10737850" algn="l"/>
                <a:tab pos="10741025" algn="l"/>
                <a:tab pos="10744200" algn="l"/>
                <a:tab pos="10747375" algn="l"/>
                <a:tab pos="10750550" algn="l"/>
                <a:tab pos="10753725" algn="l"/>
                <a:tab pos="10756900" algn="l"/>
                <a:tab pos="10760075" algn="l"/>
                <a:tab pos="10763250" algn="l"/>
              </a:tabLst>
            </a:pPr>
            <a:r>
              <a:rPr lang="ru-RU" sz="1600" b="1"/>
              <a:t>	   		2) False	  3) Not stated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863600" algn="l"/>
                <a:tab pos="1320800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5963" algn="l"/>
                <a:tab pos="6253163" algn="l"/>
                <a:tab pos="671036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8940800" algn="l"/>
                <a:tab pos="9390063" algn="l"/>
                <a:tab pos="9839325" algn="l"/>
                <a:tab pos="10288588" algn="l"/>
                <a:tab pos="10737850" algn="l"/>
                <a:tab pos="10741025" algn="l"/>
                <a:tab pos="10744200" algn="l"/>
                <a:tab pos="10747375" algn="l"/>
                <a:tab pos="10750550" algn="l"/>
                <a:tab pos="10753725" algn="l"/>
                <a:tab pos="10756900" algn="l"/>
                <a:tab pos="10760075" algn="l"/>
                <a:tab pos="10763250" algn="l"/>
              </a:tabLst>
            </a:pPr>
            <a:r>
              <a:rPr lang="ru-RU" sz="1600" b="1"/>
              <a:t>A5   They got to London by car.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863600" algn="l"/>
                <a:tab pos="1320800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5963" algn="l"/>
                <a:tab pos="6253163" algn="l"/>
                <a:tab pos="671036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8940800" algn="l"/>
                <a:tab pos="9390063" algn="l"/>
                <a:tab pos="9839325" algn="l"/>
                <a:tab pos="10288588" algn="l"/>
                <a:tab pos="10737850" algn="l"/>
                <a:tab pos="10741025" algn="l"/>
                <a:tab pos="10744200" algn="l"/>
                <a:tab pos="10747375" algn="l"/>
                <a:tab pos="10750550" algn="l"/>
                <a:tab pos="10753725" algn="l"/>
                <a:tab pos="10756900" algn="l"/>
                <a:tab pos="10760075" algn="l"/>
                <a:tab pos="10763250" algn="l"/>
              </a:tabLst>
            </a:pPr>
            <a:r>
              <a:rPr lang="ru-RU" sz="1600" b="1"/>
              <a:t>1) True			  3) Not stated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863600" algn="l"/>
                <a:tab pos="1320800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5963" algn="l"/>
                <a:tab pos="6253163" algn="l"/>
                <a:tab pos="671036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8940800" algn="l"/>
                <a:tab pos="9390063" algn="l"/>
                <a:tab pos="9839325" algn="l"/>
                <a:tab pos="10288588" algn="l"/>
                <a:tab pos="10737850" algn="l"/>
                <a:tab pos="10741025" algn="l"/>
                <a:tab pos="10744200" algn="l"/>
                <a:tab pos="10747375" algn="l"/>
                <a:tab pos="10750550" algn="l"/>
                <a:tab pos="10753725" algn="l"/>
                <a:tab pos="10756900" algn="l"/>
                <a:tab pos="10760075" algn="l"/>
                <a:tab pos="10763250" algn="l"/>
              </a:tabLst>
            </a:pPr>
            <a:r>
              <a:rPr lang="ru-RU" sz="1600" b="1"/>
              <a:t>A6   Billy went on rides and ate his favourite cakes in a cafe.</a:t>
            </a:r>
          </a:p>
          <a:p>
            <a:pPr marL="406400" indent="-301625">
              <a:buSzPct val="45000"/>
              <a:buFont typeface="Wingdings" charset="2"/>
              <a:buChar char=""/>
              <a:tabLst>
                <a:tab pos="863600" algn="l"/>
                <a:tab pos="1320800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5963" algn="l"/>
                <a:tab pos="6253163" algn="l"/>
                <a:tab pos="671036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8940800" algn="l"/>
                <a:tab pos="9390063" algn="l"/>
                <a:tab pos="9839325" algn="l"/>
                <a:tab pos="10288588" algn="l"/>
                <a:tab pos="10737850" algn="l"/>
                <a:tab pos="10741025" algn="l"/>
                <a:tab pos="10744200" algn="l"/>
                <a:tab pos="10747375" algn="l"/>
                <a:tab pos="10750550" algn="l"/>
                <a:tab pos="10753725" algn="l"/>
                <a:tab pos="10756900" algn="l"/>
                <a:tab pos="10760075" algn="l"/>
                <a:tab pos="10763250" algn="l"/>
              </a:tabLst>
            </a:pPr>
            <a:r>
              <a:rPr lang="ru-RU" sz="1600" b="1"/>
              <a:t>1) True	2) False	 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7648575" y="5940425"/>
          <a:ext cx="1890713" cy="1474788"/>
        </p:xfrm>
        <a:graphic>
          <a:graphicData uri="http://schemas.openxmlformats.org/presentationml/2006/ole">
            <p:oleObj spid="_x0000_s10243" r:id="rId5" imgW="1898640" imgH="1415160" progId="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7740650" y="5400675"/>
          <a:ext cx="1463675" cy="360363"/>
        </p:xfrm>
        <a:graphic>
          <a:graphicData uri="http://schemas.openxmlformats.org/presentationml/2006/ole">
            <p:oleObj spid="_x0000_s10244" r:id="rId6" imgW="1289520" imgH="227160" progId="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1979613" y="1979613"/>
          <a:ext cx="1008062" cy="223837"/>
        </p:xfrm>
        <a:graphic>
          <a:graphicData uri="http://schemas.openxmlformats.org/presentationml/2006/ole">
            <p:oleObj spid="_x0000_s10245" r:id="rId7" imgW="1012680" imgH="242280" progId="">
              <p:embed/>
            </p:oleObj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1138238" y="2808288"/>
          <a:ext cx="1008062" cy="223837"/>
        </p:xfrm>
        <a:graphic>
          <a:graphicData uri="http://schemas.openxmlformats.org/presentationml/2006/ole">
            <p:oleObj spid="_x0000_s10246" r:id="rId8" imgW="1012680" imgH="242280" progId="">
              <p:embed/>
            </p:oleObj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1093788" y="3640138"/>
          <a:ext cx="1008062" cy="223837"/>
        </p:xfrm>
        <a:graphic>
          <a:graphicData uri="http://schemas.openxmlformats.org/presentationml/2006/ole">
            <p:oleObj spid="_x0000_s10247" r:id="rId9" imgW="1012680" imgH="242280" progId="">
              <p:embed/>
            </p:oleObj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1150938" y="4456113"/>
          <a:ext cx="1008062" cy="223837"/>
        </p:xfrm>
        <a:graphic>
          <a:graphicData uri="http://schemas.openxmlformats.org/presentationml/2006/ole">
            <p:oleObj spid="_x0000_s10248" r:id="rId10" imgW="1012680" imgH="242280" progId="">
              <p:embed/>
            </p:oleObj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1939925" y="5289550"/>
          <a:ext cx="1008063" cy="223838"/>
        </p:xfrm>
        <a:graphic>
          <a:graphicData uri="http://schemas.openxmlformats.org/presentationml/2006/ole">
            <p:oleObj spid="_x0000_s10249" r:id="rId11" imgW="1012680" imgH="242280" progId="">
              <p:embed/>
            </p:oleObj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3092450" y="6086475"/>
          <a:ext cx="1135063" cy="239713"/>
        </p:xfrm>
        <a:graphic>
          <a:graphicData uri="http://schemas.openxmlformats.org/presentationml/2006/ole">
            <p:oleObj spid="_x0000_s10250" r:id="rId12" imgW="1139040" imgH="25740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2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26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900113" y="179388"/>
            <a:ext cx="8604250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5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0084D1"/>
                </a:solidFill>
                <a:latin typeface="Times New Roman" pitchFamily="16" charset="0"/>
              </a:rPr>
              <a:t>2. Choose the right answer.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66688" y="1439863"/>
          <a:ext cx="6119812" cy="1260475"/>
        </p:xfrm>
        <a:graphic>
          <a:graphicData uri="http://schemas.openxmlformats.org/presentationml/2006/ole">
            <p:oleObj spid="_x0000_s11266" r:id="rId5" imgW="6117120" imgH="1077480" progId="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033463" y="2006600"/>
          <a:ext cx="3506787" cy="266700"/>
        </p:xfrm>
        <a:graphic>
          <a:graphicData uri="http://schemas.openxmlformats.org/presentationml/2006/ole">
            <p:oleObj spid="_x0000_s11267" r:id="rId6" imgW="3520080" imgH="282960" progId="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541338" y="5230813"/>
          <a:ext cx="6119812" cy="1077912"/>
        </p:xfrm>
        <a:graphic>
          <a:graphicData uri="http://schemas.openxmlformats.org/presentationml/2006/ole">
            <p:oleObj spid="_x0000_s11268" r:id="rId7" imgW="6117120" imgH="1077480" progId="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439863" y="5494338"/>
          <a:ext cx="3506787" cy="266700"/>
        </p:xfrm>
        <a:graphic>
          <a:graphicData uri="http://schemas.openxmlformats.org/presentationml/2006/ole">
            <p:oleObj spid="_x0000_s11269" r:id="rId8" imgW="3520080" imgH="282960" progId="">
              <p:embed/>
            </p:oleObj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5761038" y="1619250"/>
          <a:ext cx="6119812" cy="1077913"/>
        </p:xfrm>
        <a:graphic>
          <a:graphicData uri="http://schemas.openxmlformats.org/presentationml/2006/ole">
            <p:oleObj spid="_x0000_s11270" r:id="rId9" imgW="6117120" imgH="1077480" progId="">
              <p:embed/>
            </p:oleObj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340475" y="2060575"/>
          <a:ext cx="3506788" cy="266700"/>
        </p:xfrm>
        <a:graphic>
          <a:graphicData uri="http://schemas.openxmlformats.org/presentationml/2006/ole">
            <p:oleObj spid="_x0000_s11271" r:id="rId10" imgW="3520080" imgH="282960" progId="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859338" y="3241675"/>
          <a:ext cx="6119812" cy="1077913"/>
        </p:xfrm>
        <a:graphic>
          <a:graphicData uri="http://schemas.openxmlformats.org/presentationml/2006/ole">
            <p:oleObj spid="_x0000_s11272" r:id="rId11" imgW="6117120" imgH="1077480" progId="">
              <p:embed/>
            </p:oleObj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6253163" y="3694113"/>
          <a:ext cx="3506787" cy="266700"/>
        </p:xfrm>
        <a:graphic>
          <a:graphicData uri="http://schemas.openxmlformats.org/presentationml/2006/ole">
            <p:oleObj spid="_x0000_s11273" r:id="rId12" imgW="3520080" imgH="282960" progId="">
              <p:embed/>
            </p:oleObj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541338" y="3422650"/>
          <a:ext cx="6119812" cy="1077913"/>
        </p:xfrm>
        <a:graphic>
          <a:graphicData uri="http://schemas.openxmlformats.org/presentationml/2006/ole">
            <p:oleObj spid="_x0000_s11274" r:id="rId13" imgW="6119640" imgH="1078200" progId="">
              <p:embed/>
            </p:oleObj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1414463" y="4113213"/>
          <a:ext cx="3506787" cy="266700"/>
        </p:xfrm>
        <a:graphic>
          <a:graphicData uri="http://schemas.openxmlformats.org/presentationml/2006/ole">
            <p:oleObj spid="_x0000_s11275" r:id="rId14" imgW="3520080" imgH="282960" progId="">
              <p:embed/>
            </p:oleObj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6996113" y="5219700"/>
          <a:ext cx="1824037" cy="360363"/>
        </p:xfrm>
        <a:graphic>
          <a:graphicData uri="http://schemas.openxmlformats.org/presentationml/2006/ole">
            <p:oleObj spid="_x0000_s11276" r:id="rId15" imgW="1289520" imgH="227160" progId="">
              <p:embed/>
            </p:oleObj>
          </a:graphicData>
        </a:graphic>
      </p:graphicFrame>
      <p:graphicFrame>
        <p:nvGraphicFramePr>
          <p:cNvPr id="11277" name="Object 13"/>
          <p:cNvGraphicFramePr>
            <a:graphicFrameLocks noChangeAspect="1"/>
          </p:cNvGraphicFramePr>
          <p:nvPr/>
        </p:nvGraphicFramePr>
        <p:xfrm>
          <a:off x="7108825" y="5741988"/>
          <a:ext cx="1890713" cy="1638300"/>
        </p:xfrm>
        <a:graphic>
          <a:graphicData uri="http://schemas.openxmlformats.org/presentationml/2006/ole">
            <p:oleObj spid="_x0000_s11277" r:id="rId16" imgW="1898640" imgH="159624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2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34459</TotalTime>
  <Words>269</Words>
  <PresentationFormat>Произвольный</PresentationFormat>
  <Paragraphs>68</Paragraphs>
  <Slides>11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Times New Roman</vt:lpstr>
      <vt:lpstr>msmincho</vt:lpstr>
      <vt:lpstr>Arial</vt:lpstr>
      <vt:lpstr>Lucida Sans Unicode</vt:lpstr>
      <vt:lpstr>Wingdings</vt:lpstr>
      <vt:lpstr>Тема Office</vt:lpstr>
      <vt:lpstr>Слайд 1</vt:lpstr>
      <vt:lpstr>Слайд 2</vt:lpstr>
      <vt:lpstr>Предтекстовый этап Упражнения на преодоление лексических трудностей восприятия текста  Найдите и выделите в ряду написанных слов услышанное слово</vt:lpstr>
      <vt:lpstr>Слайд 4</vt:lpstr>
      <vt:lpstr>Упражнения на преодоление грамматических трудностей </vt:lpstr>
      <vt:lpstr>Слайд 6</vt:lpstr>
      <vt:lpstr>Слайд 7</vt:lpstr>
      <vt:lpstr>Задания к тексту «The weekend» 1. Какие из приведенных утверждений А1-А6 соответствуют содержанию текста (1-True), какие не соответствуют (2-False) и о чем в тексте не сказано (3-Not stated). </vt:lpstr>
      <vt:lpstr>Слайд 9</vt:lpstr>
      <vt:lpstr>   Пронумеруй предложения в соответствии с текстом.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</cp:revision>
  <cp:lastPrinted>1601-01-01T00:00:00Z</cp:lastPrinted>
  <dcterms:created xsi:type="dcterms:W3CDTF">1601-01-01T00:00:00Z</dcterms:created>
  <dcterms:modified xsi:type="dcterms:W3CDTF">2013-11-05T16:37:39Z</dcterms:modified>
</cp:coreProperties>
</file>