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95" r:id="rId9"/>
    <p:sldId id="296" r:id="rId10"/>
    <p:sldId id="297" r:id="rId11"/>
    <p:sldId id="293" r:id="rId12"/>
    <p:sldId id="274" r:id="rId13"/>
    <p:sldId id="287" r:id="rId14"/>
    <p:sldId id="289" r:id="rId15"/>
    <p:sldId id="273" r:id="rId16"/>
    <p:sldId id="288" r:id="rId17"/>
    <p:sldId id="290" r:id="rId18"/>
    <p:sldId id="291" r:id="rId19"/>
    <p:sldId id="286" r:id="rId20"/>
    <p:sldId id="267" r:id="rId21"/>
    <p:sldId id="298" r:id="rId22"/>
    <p:sldId id="299" r:id="rId23"/>
    <p:sldId id="300" r:id="rId24"/>
    <p:sldId id="268" r:id="rId25"/>
    <p:sldId id="269" r:id="rId26"/>
    <p:sldId id="270" r:id="rId27"/>
    <p:sldId id="265" r:id="rId28"/>
    <p:sldId id="276" r:id="rId29"/>
    <p:sldId id="275" r:id="rId30"/>
    <p:sldId id="277" r:id="rId31"/>
    <p:sldId id="312" r:id="rId32"/>
    <p:sldId id="278" r:id="rId33"/>
    <p:sldId id="279" r:id="rId34"/>
    <p:sldId id="283" r:id="rId35"/>
    <p:sldId id="284" r:id="rId36"/>
    <p:sldId id="285" r:id="rId37"/>
    <p:sldId id="303" r:id="rId38"/>
    <p:sldId id="292" r:id="rId39"/>
    <p:sldId id="301" r:id="rId40"/>
    <p:sldId id="305" r:id="rId41"/>
    <p:sldId id="304" r:id="rId42"/>
    <p:sldId id="306" r:id="rId43"/>
    <p:sldId id="307" r:id="rId44"/>
    <p:sldId id="308" r:id="rId45"/>
    <p:sldId id="313" r:id="rId46"/>
    <p:sldId id="314" r:id="rId47"/>
    <p:sldId id="309" r:id="rId48"/>
    <p:sldId id="310" r:id="rId49"/>
    <p:sldId id="311" r:id="rId5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13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18288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Современные педагогические технологии обучения в системе дополнительного образования детей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533400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Государственное  бюджетное образовательное учреждение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дополнительного образования детей Петродворцового района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Санкт-Петербурга Дом детского творчества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«Ораниенбаум»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0" y="3810000"/>
            <a:ext cx="3124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Автор презентации: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Михайловская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Светлана Александровна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Заведующий методическим отделом, методист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C:\Documents and Settings\Светланка\Рабочий стол\Копия 4ee006acabe0f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810000"/>
            <a:ext cx="3276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Documents and Settings\Светланка\Рабочий стол\Oranienbaum_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3657600"/>
            <a:ext cx="106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457200" y="0"/>
            <a:ext cx="807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Всероссийский фестиваль передового педагогического опыта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"Современные методы и приемы обучения"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1143000" y="6324600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Электронное периодическое издание НАУКОГРАД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914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724400"/>
            <a:ext cx="78486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chemeClr val="hlink"/>
                </a:solidFill>
              </a:rPr>
              <a:t> </a:t>
            </a:r>
            <a:endParaRPr lang="ru-RU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066800"/>
            <a:ext cx="82296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2286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381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1828800"/>
            <a:ext cx="7772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Индивидуальные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индивидуальный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образовательный маршрут учащегося.</a:t>
            </a:r>
          </a:p>
          <a:p>
            <a:pPr eaLnBrk="1" hangingPunct="1">
              <a:lnSpc>
                <a:spcPct val="90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Групповые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объединение, студия, ансамбль,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секция, мастерская, театр, временная группа, кружок.</a:t>
            </a:r>
          </a:p>
          <a:p>
            <a:pPr eaLnBrk="1" hangingPunct="1">
              <a:lnSpc>
                <a:spcPct val="90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Массовые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праздники, концерты, собрания,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конференции, лекции и др.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47800" y="381000"/>
            <a:ext cx="632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Формы организации педагогического процесса 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52401"/>
            <a:ext cx="929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Необходимость технологического</a:t>
            </a:r>
          </a:p>
          <a:p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     подхода в обучении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13716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Для педагога: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19600" y="1371600"/>
            <a:ext cx="4215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Для учащихся</a:t>
            </a:r>
            <a:r>
              <a:rPr lang="ru-RU" sz="2800" u="sng" dirty="0" smtClean="0"/>
              <a:t>:</a:t>
            </a:r>
            <a:endParaRPr lang="ru-RU" sz="2800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1905000"/>
            <a:ext cx="3733800" cy="3123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четкое определение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конечной цели;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технологическая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цепочка педагогических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действий;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разработанность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инструментария  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диагностики.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86200" y="1905000"/>
            <a:ext cx="4419600" cy="496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вовлечение каждого в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активный познавательный 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процесс;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применение знаний на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практике;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доступ к необходимой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информации;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общение и сотрудничество не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только с педагогом , но и со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сверстниками;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постоянное испытание своих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сил для преодоления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возникающих проблем. </a:t>
            </a:r>
          </a:p>
        </p:txBody>
      </p:sp>
      <p:pic>
        <p:nvPicPr>
          <p:cNvPr id="13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152400"/>
            <a:ext cx="769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Аспекты </a:t>
            </a:r>
          </a:p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педагогических технологий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1371600"/>
            <a:ext cx="807719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Научный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часть педагогической науки, изучающая и разрабатывающая цели, содержание и методы обучения и проектирующая педагогические процессы.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ü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Процессуальный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описание (алгоритм) процесса, совокупность целей, содержания, методов и средств достижения планируемых результатов обучения.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ü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Деятельностный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осуществление технологического (педагогического) процесса, функционирование всех личностных, инструментальных и методологических педагогических средств.</a:t>
            </a:r>
          </a:p>
          <a:p>
            <a:endParaRPr lang="ru-RU" dirty="0"/>
          </a:p>
        </p:txBody>
      </p:sp>
      <p:pic>
        <p:nvPicPr>
          <p:cNvPr id="9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381000"/>
            <a:ext cx="7924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Основные идеи технологии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205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2209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1219200"/>
            <a:ext cx="853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Технология предусматривает взаимосвязанную деятельность</a:t>
            </a:r>
          </a:p>
          <a:p>
            <a:pPr eaLnBrk="1" hangingPunct="1">
              <a:buClr>
                <a:schemeClr val="tx1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педагога и обучающихся на договорной основе с учетом </a:t>
            </a:r>
          </a:p>
          <a:p>
            <a:pPr eaLnBrk="1" hangingPunct="1">
              <a:buClr>
                <a:schemeClr val="tx1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принципов индивидуализации и дифференциации, </a:t>
            </a:r>
          </a:p>
          <a:p>
            <a:pPr eaLnBrk="1" hangingPunct="1">
              <a:buClr>
                <a:schemeClr val="tx1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оптимальной реализации человеческих и технических </a:t>
            </a:r>
          </a:p>
          <a:p>
            <a:pPr eaLnBrk="1" hangingPunct="1">
              <a:buClr>
                <a:schemeClr val="tx1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возможностей, диалогического общения.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ü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Элементы педагогической технологии должны быть </a:t>
            </a:r>
          </a:p>
          <a:p>
            <a:pPr eaLnBrk="1" hangingPunct="1">
              <a:buClr>
                <a:schemeClr val="tx1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воспроизводимы любым педагогом и должны гарантировать </a:t>
            </a:r>
          </a:p>
          <a:p>
            <a:pPr eaLnBrk="1" hangingPunct="1">
              <a:buClr>
                <a:schemeClr val="tx1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достижение планируемых результатов всеми обучающимися.</a:t>
            </a:r>
          </a:p>
          <a:p>
            <a:pPr eaLnBrk="1" hangingPunct="1">
              <a:buClr>
                <a:schemeClr val="tx1"/>
              </a:buClr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Педагогическая технология диагностируема: </a:t>
            </a:r>
          </a:p>
          <a:p>
            <a:pPr eaLnBrk="1" hangingPunct="1">
              <a:buClr>
                <a:schemeClr val="tx1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содержит критерии, показатели и инструментарий измерения</a:t>
            </a:r>
          </a:p>
          <a:p>
            <a:pPr eaLnBrk="1" hangingPunct="1">
              <a:buClr>
                <a:schemeClr val="tx1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результатов деятельности (В.В. Пикан).</a:t>
            </a:r>
          </a:p>
        </p:txBody>
      </p:sp>
      <p:pic>
        <p:nvPicPr>
          <p:cNvPr id="11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1" y="0"/>
            <a:ext cx="784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Группы </a:t>
            </a:r>
          </a:p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педагогических технологий 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04800" y="1295400"/>
            <a:ext cx="84582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en-US" sz="280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80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группа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личностно-ориентированные технологии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главная установка которых - уникальность, целостность личности, способной на осознанный выбор в разнообразных жизненных ситуациях. Это - технологии сотрудничества, коллективной творческой деятельности, игровые, клубные и другие.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en-US" sz="280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</a:t>
            </a:r>
            <a:r>
              <a:rPr kumimoji="0" lang="ru-RU" sz="280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группа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это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технологии управления познавательным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процессом.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их основе - четкая дозировка учебного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материала, его постепенное усвоение, поэтапный контроль и оценивание. Это блочно-модульные, проблемно-модульные,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развивающие, а также многие программированные,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информационные технологии (В.Ф.Шаталов,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П.М.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Эрдниев, В.И. Давыдов).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143000" cy="1066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28600" y="1295400"/>
            <a:ext cx="8915400" cy="56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en-US" sz="280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</a:t>
            </a:r>
            <a:r>
              <a:rPr kumimoji="0" lang="ru-RU" sz="280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группа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технологии «свободного воспитания».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их   основе лежит проектирование образовательного процесса «от ребенка», от его способностей, потребностей и мотивов. Задача педагога состоит в создании условий, среды, обеспечения для развития и обучения ребенка, доверие к его личному опыту, потенциальным возможностям. Это гуманно-личностное обучение, «ненаправленное» обучение, семейная школа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А.С. Белкин, др.).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en-US" sz="280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</a:t>
            </a:r>
            <a:r>
              <a:rPr kumimoji="0" lang="ru-RU" sz="280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группа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технологии, преодолевающие формализм школы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  В их основе лежат идеи критики нормирования и формализма содержания обучения, режима дня, власти педагога, классной формы селекции детей по возрасту и т.п. Это дистанционное и концентрированное обучение, парковая технология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др.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914400" y="0"/>
            <a:ext cx="769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Группы </a:t>
            </a:r>
          </a:p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педагогических технологий 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" y="228600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Педагогические технологии </a:t>
            </a:r>
          </a:p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 сфере применения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1905000"/>
            <a:ext cx="7162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§"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ниверсальные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пригодные для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преподавания почти любого предмета.</a:t>
            </a:r>
          </a:p>
          <a:p>
            <a:pPr lvl="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Ограниченные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пригодные для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преподавания нескольких предметов.</a:t>
            </a:r>
          </a:p>
          <a:p>
            <a:pPr lvl="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Специфические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пригодные для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преподавания одного – двух предметов.</a:t>
            </a:r>
          </a:p>
          <a:p>
            <a:endParaRPr lang="ru-RU" dirty="0"/>
          </a:p>
        </p:txBody>
      </p:sp>
      <p:pic>
        <p:nvPicPr>
          <p:cNvPr id="9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457200"/>
            <a:ext cx="75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Этапы педагогической технологии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1828800"/>
            <a:ext cx="754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indent="-533400"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Предварительная диагностика уровня усвоения материала.</a:t>
            </a:r>
          </a:p>
          <a:p>
            <a:pPr marL="533400" indent="-533400"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Организация деятельности учащихся по освоению и закреплению нового учебного материала.</a:t>
            </a:r>
          </a:p>
          <a:p>
            <a:pPr marL="533400" indent="-533400"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Контроль качества усвоения  материала.</a:t>
            </a:r>
          </a:p>
          <a:p>
            <a:pPr marL="533400" indent="-533400"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 методов и приемов дополнительной работы с группой учащихся.</a:t>
            </a:r>
          </a:p>
          <a:p>
            <a:pPr marL="533400" indent="-533400"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Диагностика причин отставания. </a:t>
            </a:r>
          </a:p>
          <a:p>
            <a:pPr marL="533400" indent="-533400"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 методики, снимающей пробелы в знаниях и опыте учащихся. </a:t>
            </a:r>
          </a:p>
        </p:txBody>
      </p:sp>
      <p:pic>
        <p:nvPicPr>
          <p:cNvPr id="9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81000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Критерии </a:t>
            </a:r>
            <a:b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образовательных технологий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1905000"/>
            <a:ext cx="701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Концептуальность.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Системность.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Управляемость (мониторинг).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Эффективность.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Воспроизводимость.</a:t>
            </a:r>
          </a:p>
        </p:txBody>
      </p:sp>
      <p:pic>
        <p:nvPicPr>
          <p:cNvPr id="9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81000"/>
            <a:ext cx="929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Педагогические технологии в </a:t>
            </a:r>
            <a:r>
              <a:rPr lang="ru-RU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УДОД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219200"/>
            <a:ext cx="85344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 smtClean="0"/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Технология личностно-ориентированного обучения.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Технология индивидуализации обучения (адаптивная).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Групповые педагогические технологии.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Технология коллективной творческой деятельности .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Технология исследовательского (проблемного) обучения.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Игровые технологии.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Здоровьесберегающие технологии.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Информационно-компьютерные технологии.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Технология развивающего обучения.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Проектная технология.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1143000"/>
            <a:ext cx="76962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Учитель живёт до тех пор,</a:t>
            </a:r>
          </a:p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пока учится, </a:t>
            </a:r>
          </a:p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как только он перестает учиться, </a:t>
            </a:r>
          </a:p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 нём умирает учитель».</a:t>
            </a:r>
          </a:p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(К.Д.Ушинский)</a:t>
            </a:r>
            <a:endParaRPr lang="ru-RU" sz="2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524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1828800"/>
            <a:ext cx="861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Целенаправленное изменение,  вносящее в 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образовательную  среду стабильные элементы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(новшества),  улучшающие  характеристики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отдельных  частей, компонентов  и   самой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образовательной  системы в  целом.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Процесс  освоения   новшества   (нового средства,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метода,   методики,   технологии, программы и т.п.). 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Поиск  идеальных  методик  и программ, их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внедрение в  образовательный  процесс  и  их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творческое  переосмысление.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048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Педагогическая инновация -  (нововведение) 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914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724400"/>
            <a:ext cx="78486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chemeClr val="hlink"/>
                </a:solidFill>
              </a:rPr>
              <a:t> </a:t>
            </a:r>
            <a:endParaRPr lang="ru-RU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066800"/>
            <a:ext cx="82296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2286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381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286000"/>
            <a:ext cx="8686800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</p:txBody>
      </p:sp>
      <p:pic>
        <p:nvPicPr>
          <p:cNvPr id="13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066800" y="304800"/>
            <a:ext cx="769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Инновационные технологии</a:t>
            </a:r>
          </a:p>
          <a:p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     предполагают: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" y="1524000"/>
            <a:ext cx="8382000" cy="633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повышение уровня мотивации к учебному труду;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формирование высокого уровня развития обучающихся на</a:t>
            </a:r>
          </a:p>
          <a:p>
            <a:pPr eaLnBrk="1" hangingPunct="1">
              <a:buClr>
                <a:schemeClr val="tx1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основе включения их в постоянно усложняющуюся</a:t>
            </a:r>
          </a:p>
          <a:p>
            <a:pPr eaLnBrk="1" hangingPunct="1">
              <a:buClr>
                <a:schemeClr val="tx1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деятельность;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постоянное повторение, систематизация знаний, </a:t>
            </a:r>
          </a:p>
          <a:p>
            <a:pPr>
              <a:buClr>
                <a:schemeClr val="tx1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проговаривание вместе с педагогом;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воспитание чувства собственного достоинства, </a:t>
            </a:r>
          </a:p>
          <a:p>
            <a:pPr eaLnBrk="1" hangingPunct="1">
              <a:buClr>
                <a:schemeClr val="tx1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самоутверждения через результаты в учёбе;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основе - дифференциальный подход;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хорошее знание теоретического материала как основы </a:t>
            </a:r>
          </a:p>
          <a:p>
            <a:pPr eaLnBrk="1" hangingPunct="1">
              <a:buClr>
                <a:schemeClr val="tx1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успешности обучения , любая задача – это кусок теории;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создание проблемной ситуации, «уход в сторону», </a:t>
            </a:r>
          </a:p>
          <a:p>
            <a:pPr eaLnBrk="1" hangingPunct="1">
              <a:buClr>
                <a:schemeClr val="tx1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использование вспомогательных вопросов;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работу с одарёнными детьми.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ru-RU" b="1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ru-RU" b="1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ru-RU" b="1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ru-RU" b="1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914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724400"/>
            <a:ext cx="78486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chemeClr val="hlink"/>
                </a:solidFill>
              </a:rPr>
              <a:t> </a:t>
            </a:r>
            <a:endParaRPr lang="ru-RU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066800"/>
            <a:ext cx="82296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2286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381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286000"/>
            <a:ext cx="8686800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</p:txBody>
      </p:sp>
      <p:pic>
        <p:nvPicPr>
          <p:cNvPr id="13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066800" y="304800"/>
            <a:ext cx="769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Технология личностно-ориентированного обучения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457200" y="1676400"/>
            <a:ext cx="8382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очетает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обучение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(нормативно-сообразная деятельность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общества) и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учение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(индивидуальная деятельность ребенка).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B2D3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rgbClr val="2B2D3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B2D3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rgbClr val="2B2D3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B2D3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rgbClr val="2B2D3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533400" y="2514600"/>
            <a:ext cx="86106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технологии личностно-ориентированного обучения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– максимальное развитие (а не формирование заранее заданных) индивидуальных познавательных способностей ребенка на основе использования имеющегося у него опыта жизнедеятельности.</a:t>
            </a:r>
            <a:endParaRPr kumimoji="0" lang="ru-RU" sz="240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533400" y="4572000"/>
            <a:ext cx="8382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Содержание, методы и приемы технологии личностно-ориентированного обучения направлены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прежде всего, на то, чтобы раскрыть и использовать субъективный опыт каждого учащегося, помочь становлению личности путем организации познавательной деятельности.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914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724400"/>
            <a:ext cx="78486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chemeClr val="hlink"/>
                </a:solidFill>
              </a:rPr>
              <a:t> </a:t>
            </a:r>
            <a:endParaRPr lang="ru-RU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066800"/>
            <a:ext cx="82296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2286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381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286000"/>
            <a:ext cx="8686800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</p:txBody>
      </p:sp>
      <p:pic>
        <p:nvPicPr>
          <p:cNvPr id="13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04800" y="228600"/>
            <a:ext cx="8839200" cy="7060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ru-RU" sz="3600" b="1" dirty="0" smtClean="0"/>
              <a:t>        </a:t>
            </a: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Личностно-ориентированные технологии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Ставят в центр всей образовательной системы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личность ребенка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следовательно, методическую основу этой технологии составляют дифференциация и индивидуализация обучения.</a:t>
            </a:r>
          </a:p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Варианты дифференциации: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комплектование учебных групп однородного состава;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внутригрупповая дифференциация для разделения по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уровням познавательного интереса;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профильное обучение в старших группах на основе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диагностики, самопознания и рекомендаций детей и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родителей.</a:t>
            </a:r>
          </a:p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Индивидуализация обучения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выбор и использование в организации учебного процесса  способов, приемов, темпов обучения, обусловленных индивидуальными особенностями учащихся.  </a:t>
            </a:r>
          </a:p>
          <a:p>
            <a:pPr>
              <a:lnSpc>
                <a:spcPct val="160000"/>
              </a:lnSpc>
              <a:buNone/>
              <a:defRPr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04800" y="0"/>
            <a:ext cx="90678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400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Технология индивидуализации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400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обучения (адаптивная</a:t>
            </a:r>
            <a:r>
              <a:rPr kumimoji="0" lang="ru-RU" sz="360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B2D3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технология обучения,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которой индивидуальный подход и индивидуальная форма обучения являются приоритетными (Инге Унт, В.Д. Шадриков). 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Индивидуальный подход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принцип обучения осуществляется в определенной мере во многих технологиях, поэтому ее считают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проникающей технологией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81000" y="3200400"/>
            <a:ext cx="83820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ндивидуализация обучения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осуществляется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стороны самого учащегося, потому что он идет заниматься в то направление, которое ему интересно.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4343400"/>
            <a:ext cx="8763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Индивидуальное обучение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позволяет адаптировать содержание, методы, формы, темпы  обучения к индивидуальным особенностям каждого учащегося, следить за его продвижением в обучении, вносить необходимую коррекцию. Это позволяет учащемуся работать экономно, контролировать свои затраты, что гарантирует успех в обучении.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57200" y="228600"/>
            <a:ext cx="8382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40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400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Групповые технологии </a:t>
            </a:r>
            <a:endParaRPr kumimoji="0" lang="ru-RU" sz="400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80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Групповые технологии 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предполагают организацию совместных действий, коммуникацию, общение, взаимопонимание, взаимопомощь, взаимокоррекцию.</a:t>
            </a:r>
            <a:endParaRPr kumimoji="0" lang="ru-RU" sz="240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2800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80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азновидности групповых технологий:</a:t>
            </a:r>
            <a:endParaRPr kumimoji="0" lang="ru-RU" sz="2800" u="sng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групповой опрос;</a:t>
            </a:r>
            <a:endParaRPr kumimoji="0" lang="ru-RU" sz="240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учебная встреча;</a:t>
            </a:r>
            <a:endParaRPr kumimoji="0" lang="ru-RU" sz="240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дискуссия;</a:t>
            </a:r>
            <a:endParaRPr kumimoji="0" lang="ru-RU" sz="240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нетрадиционные занятия (конференция, путешествие,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интегрированные занятия и др.).</a:t>
            </a:r>
            <a:endParaRPr kumimoji="0" lang="ru-RU" sz="240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838200" y="5486400"/>
            <a:ext cx="7391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B2D3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7200" y="4267200"/>
            <a:ext cx="8305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Особенности групповых технологий: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учебная группа делится на подгруппы для решения 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выполнения конкретных задач;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виден вклад каждого ученика в выполнении задания;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состав группы может меняться в зависимости от цели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деятельности. </a:t>
            </a:r>
          </a:p>
          <a:p>
            <a:r>
              <a:rPr lang="ru-RU" sz="2400" dirty="0" smtClean="0"/>
              <a:t> </a:t>
            </a: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57200" y="152400"/>
            <a:ext cx="8305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Групповые технологии </a:t>
            </a:r>
          </a:p>
          <a:p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ru-RU" sz="2800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ровни коллективной деятельности в группе: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одновременная работа со всей группой;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работа в парах;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групповая работа на принципах дифференциации.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Функции педагога: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контролирует; 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отвечает на вопросы;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регулирует споры; 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оказывает помощь. </a:t>
            </a:r>
          </a:p>
          <a:p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Обучение осуществляется путем общения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динамических группах, когда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каждый учит каждого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Работа в парах сменного состава позволяет развивать у учащихся самостоятельность и коммуникативность.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143000" y="228600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Технология коллективной творческой деятельности 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733800"/>
            <a:ext cx="8534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Мотив деятельности детей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стремление к самовыражению и самоусовершенствованию.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1447800"/>
            <a:ext cx="7848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Совместная деятельность детей и взрослых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при которой все члены коллектива участвуют в: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планировании;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подготовке;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осуществлении;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анализе  любого  дела.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4572000"/>
            <a:ext cx="35814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Формы  КТД: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трудовые дела;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познавательные дела;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художественные дела;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спортивные дела.</a:t>
            </a:r>
          </a:p>
          <a:p>
            <a:pPr>
              <a:buNone/>
            </a:pPr>
            <a:r>
              <a:rPr lang="ru-RU" dirty="0" smtClean="0"/>
              <a:t>                  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191000" y="4572000"/>
            <a:ext cx="4648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Принципы организации: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состязательность;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игра;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импровизация.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667000" y="5334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152400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Технология коллективной творческой деятельности 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7800" y="22098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 rot="10800000" flipV="1">
            <a:off x="457200" y="1380724"/>
            <a:ext cx="7696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Основной метод обучения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диалог, речевое общение равноправных партнеров.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Главная методическая особенность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субъектная позиция личности.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3429000"/>
            <a:ext cx="693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похвала за инициативу;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публикация работы;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выставка;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награждение;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присвоение звания и др.;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разработка специальных творческих  книжек, где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отмечаются достижения и успехи.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29718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Оценивание результатов: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81000" y="1524000"/>
            <a:ext cx="4800600" cy="376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Этапы построения занятия: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актуализация опорных знаний;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создание проблемной ситуации;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постановка учебной проблемы;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построение проблемной задачи;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решение проблемы (выдвижение 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и доказательство гипотез);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анализ возможных последствий;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проверка правильности решения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и повторение.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228600"/>
            <a:ext cx="777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Технология исследовательского (проблемного) обучения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05400" y="1447800"/>
            <a:ext cx="4038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Проблемная ситуация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осознанное учеником затруднение, пути преодоления которого требуют поиска новых знаний, новых способов действий.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5105400"/>
            <a:ext cx="8305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75000"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Уровни проблемности:</a:t>
            </a:r>
          </a:p>
          <a:p>
            <a:pPr algn="just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проблемное изложение учебного материала;</a:t>
            </a:r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частично–поисковая деятельность (эвристический диалог);</a:t>
            </a:r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самостоятельная исследовательская работа.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304800"/>
            <a:ext cx="80010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Образование  в РФ -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единый целенаправленный процесс воспитания и обучения, являющийся общественно значимым благом и осуществляемый в интересах человека, семьи, общества и государства.</a:t>
            </a:r>
          </a:p>
          <a:p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Дополнительное образование -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направлено на всестороннее удовлетворение образовательных потребностей человека в интеллектуальном, духовно-нравственном,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физическом и (или) профессиональном совершенствовании.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РФ «Об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образовании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РФ»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143000" y="228600"/>
            <a:ext cx="777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Технология исследовательского (проблемного) обучения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3657600"/>
            <a:ext cx="8001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«+»: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достижение высокого уровня умственного развития учащихся; стимулирование внутренней мотивации учения; прочное усвоение изученного; формирование убеждений; овладение первичными навыками исследовательской деятельности.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«-»: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большие затраты времени; слабая управляемость познавательной деятельностью учащихся.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33400" y="1447800"/>
            <a:ext cx="88392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Особенность</a:t>
            </a:r>
            <a:r>
              <a:rPr kumimoji="0" lang="ru-RU" sz="2800" u="sng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технологии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400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обучение через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открытие»: 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должен сам открыть явление, закон, закономерность, свойства, способ решения задачи, найти ответ на неизвестный ему вопрос,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опираясь в своей деятельности  на инструменты познания, при этом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строить гипотезы, проверять их и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находить путь к верному решению.</a:t>
            </a:r>
            <a:endParaRPr kumimoji="0" lang="ru-RU" sz="240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 rot="10800000" flipV="1">
            <a:off x="533400" y="3484648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800" y="2286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Игровые технологии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295400"/>
            <a:ext cx="8305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Игровая технология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технология обучения, в основе которой лежит взаимосвязь имитационного моделирования и ролевого поведения участников игры в процессе решения учебных задач достаточно высокого уровня проблемности.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2895600"/>
            <a:ext cx="8305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800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 образования игровых технологий:</a:t>
            </a:r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дидактические: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расширение кругозора, применение ЗУН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на практике, развитие определенных умений и навыков;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воспитательные: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воспитание самостоятельности,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сотрудничества, общительности, коммуникативности;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развивающие: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развитие качеств и структур личности;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социальные: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приобщение к нормам и ценностям общества,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адаптация к условиям среды.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85800" y="1066800"/>
            <a:ext cx="78486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ru-RU" sz="2800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едагогическая игра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активизирует и интенсифицирует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учащихся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направленную на усвоение общественного опыта.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00" y="3048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Игровые технологии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 rot="10800000" flipV="1">
            <a:off x="685800" y="2248940"/>
            <a:ext cx="80772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2800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280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лассификации педагогических игр:</a:t>
            </a:r>
            <a:endParaRPr kumimoji="0" lang="ru-RU" sz="2800" u="sng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видам деятельности (физические, интеллектуальные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(умственные),трудовые, социальные, психологические);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характеру педагогического процесса (обучающие,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тренировочные, познавательные,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контролирующие,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развивающие, репродуктивные,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обобщающие, творческие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коммуникативные, социализирующие, диагностические);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игровой методике (сюжетные, ролевые, деловые,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имитационные и др.);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игровой среде (с предметом и без предметов,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настольные, комнатные, уличные, компьютерные и др.).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 rot="10800000" flipV="1">
            <a:off x="609600" y="4430279"/>
            <a:ext cx="82296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принципы игровых технологий:</a:t>
            </a:r>
            <a:endParaRPr kumimoji="0" lang="ru-RU" sz="2800" i="0" u="sng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природо-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культуросообразность;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умение моделировать, драматизировать;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свобода деятельности;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эмоциональная приподнятость;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равноправие.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800" y="2286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Игровые технологии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838200"/>
            <a:ext cx="81534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Этапы игровой технологии: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определение темы, целей, задач игровой технологии;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определение структуры игровой технологии;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подготовка сценария;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ознакомление с исходной информацией;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подготовка учащихся к игре (анализ литературы,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распределение ролевых функций);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проведение игры;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анализ результатов игры учащимися;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подведение итогов игры педагогом.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33400" y="1447800"/>
            <a:ext cx="8305800" cy="5415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Условия обучения (отсутствие стресса, адекватность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требований, адекватность методик обучения и воспитания).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Рациональная организация образовательного процесса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(в соответствии с возрастными, половыми,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индивидуальными особенностями и гигиеническими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требованиями).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Соответствие учебной и физической нагрузки возрастными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возможностям ребенка.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Необходимый, достаточный и рационально организованный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двигательный режим.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благоприятного эмоционально-психологического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климата.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Использование  данных мониторинга состояния здоровья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учащихся.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152400"/>
            <a:ext cx="76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Здоровьесберегающие технологии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066800" y="228600"/>
            <a:ext cx="75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Здоровьесберегающие технологии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914400"/>
            <a:ext cx="8610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buClr>
                <a:schemeClr val="tx1"/>
              </a:buClr>
              <a:tabLst>
                <a:tab pos="630238" algn="l"/>
              </a:tabLst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§"/>
              <a:tabLst>
                <a:tab pos="630238" algn="l"/>
              </a:tabLst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Здоровьесберегающие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(профилактические прививки, </a:t>
            </a:r>
          </a:p>
          <a:p>
            <a:pPr eaLnBrk="0" hangingPunct="0">
              <a:buClr>
                <a:schemeClr val="tx1"/>
              </a:buClr>
              <a:tabLst>
                <a:tab pos="630238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обеспечение двигательной активности, витаминизация, </a:t>
            </a:r>
          </a:p>
          <a:p>
            <a:pPr eaLnBrk="0" hangingPunct="0">
              <a:buClr>
                <a:schemeClr val="tx1"/>
              </a:buClr>
              <a:tabLst>
                <a:tab pos="630238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организация здорового питания).</a:t>
            </a: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§"/>
              <a:tabLst>
                <a:tab pos="630238" algn="l"/>
              </a:tabLst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Оздоровительные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(физическая подготовка, физиотерапия, </a:t>
            </a:r>
          </a:p>
          <a:p>
            <a:pPr eaLnBrk="0" hangingPunct="0">
              <a:buClr>
                <a:schemeClr val="tx1"/>
              </a:buClr>
              <a:tabLst>
                <a:tab pos="630238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аромотерапия, закаливание, гимнастика, массаж, </a:t>
            </a:r>
          </a:p>
          <a:p>
            <a:pPr eaLnBrk="0" hangingPunct="0">
              <a:buClr>
                <a:schemeClr val="tx1"/>
              </a:buClr>
              <a:tabLst>
                <a:tab pos="630238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фитотерапия, арттерапия).</a:t>
            </a: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§"/>
              <a:tabLst>
                <a:tab pos="630238" algn="l"/>
              </a:tabLst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Технологии обучения здоровью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(включение </a:t>
            </a:r>
          </a:p>
          <a:p>
            <a:pPr eaLnBrk="0" hangingPunct="0">
              <a:buClr>
                <a:schemeClr val="tx1"/>
              </a:buClr>
              <a:tabLst>
                <a:tab pos="630238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соответствующих тем в предметы общеобразовательного </a:t>
            </a:r>
          </a:p>
          <a:p>
            <a:pPr eaLnBrk="0" hangingPunct="0">
              <a:buClr>
                <a:schemeClr val="tx1"/>
              </a:buClr>
              <a:tabLst>
                <a:tab pos="630238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цикла).</a:t>
            </a: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§"/>
              <a:tabLst>
                <a:tab pos="630238" algn="l"/>
              </a:tabLst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Воспитание культуры здоровья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(факультативные</a:t>
            </a:r>
          </a:p>
          <a:p>
            <a:pPr eaLnBrk="0" hangingPunct="0">
              <a:buClr>
                <a:schemeClr val="tx1"/>
              </a:buClr>
              <a:tabLst>
                <a:tab pos="630238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занятия по развитию личности обучающихся, </a:t>
            </a:r>
          </a:p>
          <a:p>
            <a:pPr eaLnBrk="0" hangingPunct="0">
              <a:buClr>
                <a:schemeClr val="tx1"/>
              </a:buClr>
              <a:tabLst>
                <a:tab pos="630238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внеклассные и внешкольные мероприятия, фестивали,   </a:t>
            </a:r>
          </a:p>
          <a:p>
            <a:pPr eaLnBrk="0" hangingPunct="0">
              <a:buClr>
                <a:schemeClr val="tx1"/>
              </a:buClr>
              <a:tabLst>
                <a:tab pos="630238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конкурсы).</a:t>
            </a:r>
          </a:p>
          <a:p>
            <a:pPr eaLnBrk="0" hangingPunct="0">
              <a:buClr>
                <a:schemeClr val="tx1"/>
              </a:buClr>
              <a:tabLst>
                <a:tab pos="630238" algn="l"/>
              </a:tabLst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438400" y="5334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209800" y="5334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295400" y="152400"/>
            <a:ext cx="624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Здоровьесберегающие технологии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1295400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Организация учебной деятельности:  </a:t>
            </a:r>
          </a:p>
          <a:p>
            <a:pPr lvl="0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строгая дозировка учебной нагрузки; 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построение занятия с учетом работоспособности учащихся;       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соблюдение гигиенических требований (свежий воздух,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оптимальный тепловой режим, хорошая освещенность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чистота);  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благоприятный эмоциональный настрой;  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проведение физкультминуток и динамических пауз на занятиях.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52600" y="4648200"/>
            <a:ext cx="632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Физкультминутки.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Массаж биологически активных точек.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Интенсивность умственной деятельности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учащихся в ходе занятия.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90600" y="228600"/>
            <a:ext cx="777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Эффективность использования здоровьесберегающих технологий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905000"/>
            <a:ext cx="8077200" cy="31085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Чередование видов деятельности, поз, видов преподавания и проведения физкультминуток, наличие эмоциональных разрядок предупреждает момент наступления усталости и утомляемости, повышает мотивацию к учебной деятельности, создает благоприятный психологический фон на занятии, формирует культуру здоровья.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14400" y="228600"/>
            <a:ext cx="784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Информационно-компьютерные технологии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524000"/>
            <a:ext cx="7924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Инновации для образования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программное обеспечение, интерактивные электронные доски ,проекты модернизации, педагогические технологии с использованием компьютеров и т.д.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3048000"/>
            <a:ext cx="8153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  <a:defRPr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Информационные технологии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технологии, использующие специальные технические информационные средства (ЭВМ, аудио-, кино-, видео-).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Компьютерные (информационные) технологии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обучения - это процессы подготовки и передачи информации обучаемому, средством осуществления которых является компьютер.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066800" y="2286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Информационно-компьютерные технологии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1676400"/>
            <a:ext cx="7924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eaLnBrk="0" hangingPunct="0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Использование в работе ЭОР и ЦОР.</a:t>
            </a:r>
          </a:p>
          <a:p>
            <a:pPr marL="174625" indent="-174625" eaLnBrk="0" hangingPunct="0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Использование интерактивной доски.</a:t>
            </a:r>
          </a:p>
          <a:p>
            <a:pPr marL="174625" indent="-174625" eaLnBrk="0" hangingPunct="0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Работа с Интернет-ресурсами.</a:t>
            </a:r>
          </a:p>
          <a:p>
            <a:pPr marL="174625" indent="-174625" eaLnBrk="0" hangingPunct="0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Создание собственного цифрового  образовательного пространства.</a:t>
            </a:r>
          </a:p>
          <a:p>
            <a:pPr marL="174625" indent="-174625" eaLnBrk="0" hangingPunct="0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Создание собственной мультимедийной  </a:t>
            </a:r>
          </a:p>
          <a:p>
            <a:pPr marL="174625" indent="-174625" eaLnBrk="0" hangingPunct="0">
              <a:buClr>
                <a:schemeClr val="tx1"/>
              </a:buClr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библиотеки.</a:t>
            </a:r>
          </a:p>
          <a:p>
            <a:pPr marL="174625" indent="-174625" eaLnBrk="0" hangingPunct="0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Проведение, организация конференций.</a:t>
            </a:r>
          </a:p>
          <a:p>
            <a:pPr marL="174625" indent="-174625" eaLnBrk="0" hangingPunct="0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Создание интерактивных залов для проведения дистанционных диспутов, конференций и т.д.</a:t>
            </a:r>
            <a:endParaRPr lang="ru-RU" sz="28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2057400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28194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066800" y="304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Сфера дополнительного образования детей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828800"/>
            <a:ext cx="800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Отсутствие в УДОД  жесткой регламентации 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деятельности.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Гуманистические взаимоотношения 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участников добровольных объединений детей 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взрослых.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Комфортность условий для творческого и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индивидуального развития детей.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Адаптация их интересов  к любой сфере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человеческой жизни.</a:t>
            </a:r>
          </a:p>
        </p:txBody>
      </p:sp>
      <p:pic>
        <p:nvPicPr>
          <p:cNvPr id="9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066800" y="152400"/>
            <a:ext cx="76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Информационно-компьютерные технологии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382000" cy="5538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  <a:defRPr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Компьютер в функции педагога: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источник учебной информации (частично или полностью</a:t>
            </a:r>
          </a:p>
          <a:p>
            <a:pPr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заменяющий учителя и книгу);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наглядное пособие (качественно нового уровня с </a:t>
            </a:r>
          </a:p>
          <a:p>
            <a:pPr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возможностями мультимедиа и телекоммуникации);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индивидуальное информационное пространство; тренажер;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средство диагностики и контроля.</a:t>
            </a:r>
          </a:p>
          <a:p>
            <a:pPr>
              <a:buNone/>
              <a:defRPr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Компьютер, как  рабочий инструмент: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средство подготовки текстов, их хранения;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текстовый редактор;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графический редактор;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вычислительная машина больших возможностей </a:t>
            </a:r>
          </a:p>
          <a:p>
            <a:pPr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(с оформлением результатов в различном виде);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средство моделирования.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57200" y="1600201"/>
            <a:ext cx="8305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  <a:defRPr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Система учебных приемов, способствующих развитию личности учащихся: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перенос усвоенных приемов с обучающей задачи на новую;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поиск новых приёмов учебной работы;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управление своей учебной деятельности;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приемы обобщения.</a:t>
            </a:r>
          </a:p>
          <a:p>
            <a:pPr>
              <a:buNone/>
              <a:defRPr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304800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Технология</a:t>
            </a:r>
            <a:b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развивающего обучения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0" y="4267200"/>
            <a:ext cx="586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Проблемное изложение учебного</a:t>
            </a:r>
          </a:p>
          <a:p>
            <a:pPr>
              <a:buClr>
                <a:schemeClr val="tx1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материала.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Частично-поисковая деятельность.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Самостоятельная проектная </a:t>
            </a:r>
          </a:p>
          <a:p>
            <a:pPr>
              <a:buClr>
                <a:schemeClr val="tx1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исследовательская   деятельность.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33400" y="838200"/>
            <a:ext cx="83058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Проект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специально организованный педагогом и самостоятельно выполненный детьми на основе субъективного целеполагания комплекс действий, завершающийся созданием продукта, состоящего из: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объекта труда, изготовленного в процессе проектирования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его преставления в рамках устной или письменной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презентации.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3000" y="2286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Проектная технология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3429000"/>
            <a:ext cx="71628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Метод проектов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технология  обучения, при которой учащиеся приобретают знания, умения и навыки, а также компетентности, компетенции и метапрофессиональные качества в процессе конструирования, планирования и выполнения постепенно усложняющихся практических заданий - проектов.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219200" y="228600"/>
            <a:ext cx="670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Технология учебного проектирования 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1600200"/>
            <a:ext cx="7924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Этапы </a:t>
            </a:r>
            <a:r>
              <a:rPr lang="ru-RU" sz="3200" u="sng" smtClean="0">
                <a:latin typeface="Times New Roman" pitchFamily="18" charset="0"/>
                <a:cs typeface="Times New Roman" pitchFamily="18" charset="0"/>
              </a:rPr>
              <a:t>учебного проекта:</a:t>
            </a:r>
            <a:endParaRPr lang="ru-RU" sz="3200" u="sng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Выбор темы и участников проекта.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Определение проблемы проекта (мозговой </a:t>
            </a:r>
          </a:p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штурм).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Распределение задач, обозначение критериев</a:t>
            </a:r>
          </a:p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оценки проекта.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Самостоятельная работа над проектом.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Защита и оппонирование проекта.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Подведение итогов.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295400" y="3048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Виды проектов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18288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Информационный и исследовательский проект.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Обзорный проект.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Проекты-инсценировки, или организационные проекты.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Продукционный проект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3654861"/>
            <a:ext cx="3674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i="1" dirty="0" smtClean="0">
                <a:latin typeface="Arial" pitchFamily="34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4953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i="1" dirty="0" smtClean="0">
                <a:latin typeface="Arial" pitchFamily="34" charset="0"/>
                <a:cs typeface="Times New Roman" pitchFamily="18" charset="0"/>
              </a:rPr>
              <a:t> </a:t>
            </a:r>
            <a:endParaRPr lang="ru-RU" b="1" dirty="0" smtClean="0">
              <a:latin typeface="Arial" pitchFamily="34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3352800"/>
            <a:ext cx="792480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По форме: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Видеофильм.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Рекламный ролик.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Телепрограмма.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Интервью со знаменитыми людьми. 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Журнальный репортаж.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Рок-опера и т. д.</a:t>
            </a: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1295400"/>
            <a:ext cx="556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По характеру результата:</a:t>
            </a:r>
            <a:endParaRPr lang="ru-RU" sz="32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 rot="10800000" flipV="1">
            <a:off x="533400" y="3484648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800" y="2286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304800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Классификация  проектов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1295400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По количеству учащихся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индивидуальные, парные,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групповые.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По характеру поисковой деятельности: </a:t>
            </a:r>
          </a:p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исследовательские, творческие, информационные.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По дисциплинарной сфере: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монопредметные,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межпредметные, надпредметные.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По продолжительности: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краткосрочные,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среднесрочные, долгосрочные.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По координации: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прямое или скрытое педагогическое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управление.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 rot="10800000" flipV="1">
            <a:off x="533400" y="3484648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800" y="2286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152400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7620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" y="1524000"/>
            <a:ext cx="8153400" cy="4592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Реферат.                           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Творческая работа(концерт, выставка, спектакль).                      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Доклад.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Эссе.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Статьи и тезисы.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Стендовый доклад.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Презентация проекта.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Рекомендации.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9200" y="304800"/>
            <a:ext cx="624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Формы презентации результата проекта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143000" y="304800"/>
            <a:ext cx="701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1219200"/>
            <a:ext cx="8153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Современные  педагогические технологии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обучения в системе дополнительного образования детей позволяют выбирать наиболее эффективные способы и приемы организации деятельности детей и создавать максимально комфортные условия для их общения, активности и саморазвития. </a:t>
            </a:r>
          </a:p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Использование педагогических технологий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организации деятельности учреждения дополнительного образования детей способствуют развитию таких личностных новообразований как активность, самостоятельность и коммуникативность учащихся.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09600" y="1219200"/>
            <a:ext cx="8001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800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внедрении современной (инновационной) педагогической технологии </a:t>
            </a:r>
            <a:r>
              <a:rPr kumimoji="0" lang="ru-RU" sz="280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образовательный </a:t>
            </a:r>
            <a:r>
              <a:rPr lang="ru-RU" sz="2800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процесс педагог </a:t>
            </a:r>
            <a:r>
              <a:rPr kumimoji="0" lang="ru-RU" sz="280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должен уметь:</a:t>
            </a:r>
            <a:endParaRPr kumimoji="0" lang="ru-RU" sz="2800" u="sng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применять методы и приемы обучения, используемые в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данной технологии;</a:t>
            </a:r>
            <a:endParaRPr kumimoji="0" lang="ru-RU" sz="240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проводить и анализировать учебные занятия,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построенные по новой технологии;</a:t>
            </a:r>
            <a:endParaRPr kumimoji="0" lang="ru-RU" sz="240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научить детей новым методам работы;</a:t>
            </a:r>
            <a:endParaRPr kumimoji="0" lang="ru-RU" sz="240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7200" algn="l"/>
              </a:tabLst>
            </a:pP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оценивать результаты внедрения новой технологии в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практику, используя методы педагогической диагностики.</a:t>
            </a:r>
            <a:endParaRPr kumimoji="0" lang="ru-RU" sz="240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800" y="3048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106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371600" y="914400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внимание.</a:t>
            </a:r>
          </a:p>
          <a:p>
            <a:pPr algn="ctr"/>
            <a:endParaRPr lang="ru-RU" sz="4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Творческих Вам успехов!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C:\Documents and Settings\Светланка\Рабочий стол\Копия 4ee006acabe0f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2971800"/>
            <a:ext cx="3657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228601"/>
            <a:ext cx="76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Понятие </a:t>
            </a:r>
            <a:b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«педагогическая технология»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676400"/>
            <a:ext cx="861060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«Технология»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от греческих 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techno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- искусство, мастерство, умение и 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logos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- наука, закон, т. е. наука о  мастерстве.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5800" y="4190999"/>
            <a:ext cx="6172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4953000"/>
            <a:ext cx="5943600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chemeClr val="hlink"/>
                </a:solidFill>
              </a:rPr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295400" y="4953000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4800" y="4648200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5105400"/>
            <a:ext cx="8153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Педагогические технологии  в  УДОД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необходимое условие эффективности инновационной  деятельности.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28600" y="2819400"/>
            <a:ext cx="762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52400" y="2971800"/>
            <a:ext cx="87630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Педагогическая технология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совокупность психолого-педагогических установок, определяющих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специальный набор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компоновку форм,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методов, способов, приемов обучения, воспитательных средств; она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есть организационно-методический инструментарий педагогического процесса (Б.Т. Лихачев).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752600"/>
            <a:ext cx="76962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Педагогическая технология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система функционирования всех компонентов педагогического процесса, построенная на научной основе, запрограммированная во времени и в пространстве и приводящая к намеченным результатам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(Г.К. Селевко)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04800"/>
            <a:ext cx="76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Определение  </a:t>
            </a:r>
          </a:p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«педагогическая технология»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3810000"/>
            <a:ext cx="75438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Педагогическая технология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продуманная во всех деталях модель педагогической деятельности по проектированию, организации и проведению учебного процесса с безусловным обеспечением комфортных условий для обучающихся и учителя.(В.М. Монахов)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914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724400"/>
            <a:ext cx="78486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chemeClr val="hlink"/>
                </a:solidFill>
              </a:rPr>
              <a:t> </a:t>
            </a:r>
            <a:endParaRPr lang="ru-RU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219200"/>
            <a:ext cx="79248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Технология  обучения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способ реализации содержания обучения, предусмотренного учебными программами, представляющий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систему форм, методов и средств обучения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обеспечивающую наиболее эффективное достижение  проставленных целей.</a:t>
            </a:r>
          </a:p>
          <a:p>
            <a:pPr>
              <a:buNone/>
              <a:defRPr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Технология обучения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системная категория, структурными составляющими которой являются: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цели обучения;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содержание обучения;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средства педагогического взаимодействия;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организация учебного процесса;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ученик, учитель;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результат деятельности.</a:t>
            </a:r>
          </a:p>
          <a:p>
            <a:pPr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2286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</a:t>
            </a: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Понятие «технология обучения»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066800" cy="990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914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724400"/>
            <a:ext cx="78486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chemeClr val="hlink"/>
                </a:solidFill>
              </a:rPr>
              <a:t> </a:t>
            </a:r>
            <a:endParaRPr lang="ru-RU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066800"/>
            <a:ext cx="82296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2286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228600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Технологические компоненты учебно-воспитательного</a:t>
            </a:r>
          </a:p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процесса в </a:t>
            </a:r>
            <a:r>
              <a:rPr lang="ru-RU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УДОД</a:t>
            </a:r>
            <a:endParaRPr lang="ru-RU" sz="36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057400"/>
            <a:ext cx="8229600" cy="452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Формы организации обучения и воспитания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</a:p>
          <a:p>
            <a:pPr eaLnBrk="1" hangingPunct="1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внешняя сторона организации педагогического процесса.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Методы</a:t>
            </a:r>
            <a:r>
              <a:rPr lang="ru-RU" sz="32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греч.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путь, способ продвижения к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истине) – упорядоченный способ взаимосвязанной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деятельности педагога и учащихся по достижению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определенных учебно-воспитательных целей.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Средства обучения и воспитания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источники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получения знаний и формирования умений; различные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орудия труда, предметы культуры, включенные в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учебно-познавательную деятельность.</a:t>
            </a: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</p:txBody>
      </p:sp>
      <p:pic>
        <p:nvPicPr>
          <p:cNvPr id="14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914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724400"/>
            <a:ext cx="78486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chemeClr val="hlink"/>
                </a:solidFill>
              </a:rPr>
              <a:t> </a:t>
            </a:r>
            <a:endParaRPr lang="ru-RU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066800"/>
            <a:ext cx="82296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2286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381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286000"/>
            <a:ext cx="8686800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828800" y="381000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Методы обучения 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4400" y="1143000"/>
            <a:ext cx="79248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По источнику знаний: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словесный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рассказ, беседа, лекция , инструктаж;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наглядный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показ, демонстрация, иллюстрация;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практический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упражнения, практическая работа.</a:t>
            </a:r>
          </a:p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По характеру взаимной деятельности педагога и учащихся: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объяснительно-иллюстративный метод; 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репродуктивный метод;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метод проблемного изложения; 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частично-поисковый или эвристический метод; 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исследовательский метод;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интеграционный.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  <p:pic>
        <p:nvPicPr>
          <p:cNvPr id="16" name="Picture 2" descr="C:\Documents and Settings\Светланка\Рабочий стол\Копия 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52400"/>
            <a:ext cx="1143000" cy="1066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3384</Words>
  <PresentationFormat>Экран (4:3)</PresentationFormat>
  <Paragraphs>682</Paragraphs>
  <Slides>49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0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166</cp:revision>
  <dcterms:modified xsi:type="dcterms:W3CDTF">2013-10-20T23:43:04Z</dcterms:modified>
</cp:coreProperties>
</file>