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5" r:id="rId4"/>
    <p:sldId id="260" r:id="rId5"/>
    <p:sldId id="263" r:id="rId6"/>
    <p:sldId id="258" r:id="rId7"/>
    <p:sldId id="259" r:id="rId8"/>
    <p:sldId id="288" r:id="rId9"/>
    <p:sldId id="280" r:id="rId10"/>
    <p:sldId id="272" r:id="rId11"/>
    <p:sldId id="268" r:id="rId12"/>
    <p:sldId id="275" r:id="rId13"/>
    <p:sldId id="261" r:id="rId14"/>
    <p:sldId id="276" r:id="rId15"/>
    <p:sldId id="277" r:id="rId16"/>
    <p:sldId id="283" r:id="rId17"/>
    <p:sldId id="267" r:id="rId18"/>
    <p:sldId id="292" r:id="rId19"/>
    <p:sldId id="29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99"/>
    <a:srgbClr val="FFCCCC"/>
    <a:srgbClr val="FFB9F0"/>
    <a:srgbClr val="FF6699"/>
    <a:srgbClr val="24B3C6"/>
    <a:srgbClr val="85DDE9"/>
    <a:srgbClr val="32D250"/>
    <a:srgbClr val="E6B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360" autoAdjust="0"/>
    <p:restoredTop sz="86353" autoAdjust="0"/>
  </p:normalViewPr>
  <p:slideViewPr>
    <p:cSldViewPr>
      <p:cViewPr>
        <p:scale>
          <a:sx n="78" d="100"/>
          <a:sy n="78" d="100"/>
        </p:scale>
        <p:origin x="-2490" y="-11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1CC079-A7BA-4CD2-AA85-2B3F4BEAF6D0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FDBF5A-C4D9-494C-B00C-CF39278D5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0A810F-B791-4264-AFAA-BA91855B907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CEDA-3A77-442B-B388-5683D118394F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DD9E-F360-41FC-9D83-86D19DA88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17B4F-FC89-46E5-B80D-C046AFAA18CB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69F9-81F0-40F4-BE63-3CF692038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6418-4B4C-BD54-DCF6C725AB95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ED05-CB39-4A4E-BAE9-C9BD93735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09219-DB64-472A-809A-3146E9204360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A8E1-030F-45AE-BE4C-9D163A901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F74C-5F3F-4B5F-9E0E-112AE470FD84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F6FF-66E6-46D5-8C76-619F44EDE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CC85-02E8-4119-84BA-E87D795D9B89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A7AB-719F-4CFF-8E35-167D6DF6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969D-079F-4E8A-B98C-4F3C75698400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0C7F-33D2-4B8A-BF8A-5FB090BDC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BA66-AEB8-45FE-BEB0-A6CCFA2918ED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A472-9965-41DB-8FA3-C1AAC8FA0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CF38-90AB-4819-BBE1-A0BDCE7519E1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257B-B19D-48BC-99B7-D3198EB8F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5EC7-53AC-4044-881A-46F801F08DF3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165C-77EF-40D0-97A6-9B266B467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D9C3-CB0D-4348-B4B9-4CA54A123002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01C6-07D8-475D-9612-2BC37E56C9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0EAAE8-065B-44D9-90BE-1F4FD2A3966B}" type="datetimeFigureOut">
              <a:rPr lang="ru-RU"/>
              <a:pPr>
                <a:defRPr/>
              </a:pPr>
              <a:t>24.10.2013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EEDD9E-EDDD-46D7-9327-EB86A6D6B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5.avi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0;&#1080;&#1090;&#1072;&#1081;&#1089;&#1082;&#1072;&#1103;%20&#1082;&#1086;&#1083;&#1099;&#1073;&#1077;&#1083;&#1100;&#1085;&#1072;&#1103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2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848600" cy="18002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«Композиторы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XXI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 – детям»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Классен</a:t>
            </a:r>
          </a:p>
        </p:txBody>
      </p:sp>
      <p:pic>
        <p:nvPicPr>
          <p:cNvPr id="2051" name="Picture 2" descr="C:\Users\User\Desktop\docu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321288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786314" y="2357430"/>
            <a:ext cx="378621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Бекетова Нина Александровна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культуры дошкольного образования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музыкальная школа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Хабаровский край, г.Комсомольск на Амуре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071670" y="571480"/>
            <a:ext cx="4914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фестиваль передового педагогического опыта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"Современные методы и приемы обучения"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5876528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Электронное</a:t>
            </a:r>
            <a:r>
              <a:rPr lang="en-US" sz="1600" dirty="0" smtClean="0"/>
              <a:t> </a:t>
            </a:r>
            <a:r>
              <a:rPr lang="en-US" sz="1600" dirty="0" err="1" smtClean="0"/>
              <a:t>периодическое</a:t>
            </a:r>
            <a:r>
              <a:rPr lang="en-US" sz="1600" dirty="0" smtClean="0"/>
              <a:t> </a:t>
            </a:r>
            <a:r>
              <a:rPr lang="en-US" sz="1600" dirty="0" err="1" smtClean="0"/>
              <a:t>издание</a:t>
            </a:r>
            <a:r>
              <a:rPr lang="en-US" sz="1600" dirty="0" smtClean="0"/>
              <a:t> НАУКОГРАД</a:t>
            </a:r>
            <a:endParaRPr lang="ru-RU" sz="16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Катя\Desktop\кон-р\2012-01 Ballei - bella musica (Marcus alle)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003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Катя\Desktop\кон-р\2012-01 Ballei - bella musica (Marcus alle) 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5963"/>
            <a:ext cx="3000375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Катя\Desktop\кон-р\2012-01 Ballei - bella musica (Marcus alle)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4508500"/>
            <a:ext cx="292893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Users\Катя\Desktop\кон-р\2012-01 Ballei - bella musica (Marcus alle) 0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0"/>
            <a:ext cx="307181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C:\Users\Катя\Desktop\кон-р\2012-01 Ballei - bella musica (Marcus alle) 0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75" y="1785938"/>
            <a:ext cx="5572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Катя\Desktop\концер-р\2012-01 Ballei - bella musica (Marcus alle)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3500438"/>
            <a:ext cx="3994150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Катя\Desktop\концер-р\2012-01 Ballei - bella musica (Marcus alle) 1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675" y="3500438"/>
            <a:ext cx="3546475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1"/>
          <p:cNvSpPr>
            <a:spLocks noChangeArrowheads="1"/>
          </p:cNvSpPr>
          <p:nvPr/>
        </p:nvSpPr>
        <p:spPr bwMode="auto">
          <a:xfrm>
            <a:off x="755650" y="730250"/>
            <a:ext cx="41370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/>
              <a:t>К числу наиболее крупных проектов Андрея Классена можно отнести запись оркестровой партитуры оперы композитора-романтика Густава</a:t>
            </a:r>
          </a:p>
          <a:p>
            <a:pPr algn="ctr"/>
            <a:r>
              <a:rPr lang="ru-RU" sz="1600" b="1"/>
              <a:t>Шмидта(</a:t>
            </a:r>
            <a:r>
              <a:rPr lang="en-US" sz="1600" b="1"/>
              <a:t>,,</a:t>
            </a:r>
            <a:r>
              <a:rPr lang="ru-RU" sz="1600" b="1"/>
              <a:t>Женская верность</a:t>
            </a:r>
            <a:r>
              <a:rPr lang="en-US" sz="1600" b="1"/>
              <a:t>”)</a:t>
            </a:r>
            <a:r>
              <a:rPr lang="ru-RU" sz="1600" b="1"/>
              <a:t>.Удалось воссоздать оркестровое звучание партитуры и исполнить эту оперу на Оперном Фестивале в г.Вейнсберге </a:t>
            </a:r>
          </a:p>
          <a:p>
            <a:pPr algn="ctr"/>
            <a:r>
              <a:rPr lang="ru-RU" sz="1600" b="1"/>
              <a:t>на развалинах того замка</a:t>
            </a:r>
            <a:r>
              <a:rPr lang="en-US" sz="1600" b="1"/>
              <a:t>,</a:t>
            </a:r>
            <a:r>
              <a:rPr lang="ru-RU" sz="1600" b="1"/>
              <a:t>где проходили события в 1140г.</a:t>
            </a:r>
          </a:p>
        </p:txBody>
      </p:sp>
      <p:pic>
        <p:nvPicPr>
          <p:cNvPr id="6" name="Picture 4" descr="C:\Users\Катя\Desktop\концер-р\2012-01 Ballei - bella musica (Marcus alle) 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5" y="755650"/>
            <a:ext cx="3579813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тя\Desktop\фото классен\DSC_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620713"/>
            <a:ext cx="76628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1403350" y="5603875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</a:t>
            </a:r>
            <a:r>
              <a:rPr lang="ru-RU" sz="2000" b="1">
                <a:latin typeface="Calibri" pitchFamily="34" charset="0"/>
              </a:rPr>
              <a:t>К настоящему времени является регентом 4-х хоров</a:t>
            </a:r>
            <a:r>
              <a:rPr lang="en-US" sz="2000" b="1">
                <a:latin typeface="Calibri" pitchFamily="34" charset="0"/>
              </a:rPr>
              <a:t>,</a:t>
            </a:r>
            <a:r>
              <a:rPr lang="ru-RU" sz="2000" b="1">
                <a:latin typeface="Calibri" pitchFamily="34" charset="0"/>
              </a:rPr>
              <a:t> пишет для них песни</a:t>
            </a:r>
            <a:r>
              <a:rPr lang="en-US" sz="2000" b="1">
                <a:latin typeface="Calibri" pitchFamily="34" charset="0"/>
              </a:rPr>
              <a:t>,</a:t>
            </a:r>
            <a:r>
              <a:rPr lang="ru-RU" sz="2000" b="1">
                <a:latin typeface="Calibri" pitchFamily="34" charset="0"/>
              </a:rPr>
              <a:t> делает аранжировки. 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4797425"/>
            <a:ext cx="741680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       </a:t>
            </a:r>
            <a:r>
              <a:rPr lang="ru-RU" sz="2000" b="1" i="1" dirty="0">
                <a:latin typeface="+mn-lt"/>
                <a:cs typeface="+mn-cs"/>
              </a:rPr>
              <a:t>На родине композитора в г. Сарани, в его родной музыкальной школе, проходят постоянно конкурсы </a:t>
            </a:r>
            <a:r>
              <a:rPr lang="en-US" sz="2000" b="1" i="1" dirty="0">
                <a:latin typeface="+mn-lt"/>
                <a:cs typeface="+mn-cs"/>
              </a:rPr>
              <a:t>,,</a:t>
            </a:r>
            <a:r>
              <a:rPr lang="ru-RU" sz="2000" b="1" i="1" dirty="0">
                <a:latin typeface="+mn-lt"/>
                <a:cs typeface="+mn-cs"/>
              </a:rPr>
              <a:t>На лучшее исполнение произведений Андрея Классена</a:t>
            </a:r>
            <a:r>
              <a:rPr lang="en-US" sz="2000" b="1" i="1" dirty="0">
                <a:latin typeface="+mn-lt"/>
                <a:cs typeface="+mn-cs"/>
              </a:rPr>
              <a:t>’</a:t>
            </a:r>
            <a:r>
              <a:rPr lang="ru-RU" sz="2000" b="1" i="1" dirty="0">
                <a:latin typeface="+mn-lt"/>
                <a:cs typeface="+mn-cs"/>
              </a:rPr>
              <a:t> </a:t>
            </a:r>
            <a:r>
              <a:rPr lang="en-US" sz="2000" b="1" i="1" dirty="0">
                <a:latin typeface="+mn-lt"/>
                <a:cs typeface="+mn-cs"/>
              </a:rPr>
              <a:t>’, </a:t>
            </a:r>
            <a:r>
              <a:rPr lang="ru-RU" sz="2000" b="1" i="1" dirty="0">
                <a:latin typeface="+mn-lt"/>
                <a:cs typeface="+mn-cs"/>
              </a:rPr>
              <a:t>где имел счастье учиться с 1961 по 1970год  будущий  композитор.</a:t>
            </a:r>
          </a:p>
        </p:txBody>
      </p:sp>
      <p:pic>
        <p:nvPicPr>
          <p:cNvPr id="10" name="Picture 4" descr="C:\Users\Катя\Desktop\москва 02ю2012поездка\DSC00841.jpg"/>
          <p:cNvPicPr>
            <a:picLocks noChangeAspect="1" noChangeArrowheads="1"/>
          </p:cNvPicPr>
          <p:nvPr/>
        </p:nvPicPr>
        <p:blipFill>
          <a:blip r:embed="rId2" cstate="print"/>
          <a:srcRect l="6786" t="18326" r="12704" b="10522"/>
          <a:stretch>
            <a:fillRect/>
          </a:stretch>
        </p:blipFill>
        <p:spPr bwMode="auto">
          <a:xfrm>
            <a:off x="2908300" y="2717800"/>
            <a:ext cx="29210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Катя\Desktop\москва 02ю2012поездка\i-565.jpg"/>
          <p:cNvPicPr>
            <a:picLocks noChangeAspect="1" noChangeArrowheads="1"/>
          </p:cNvPicPr>
          <p:nvPr/>
        </p:nvPicPr>
        <p:blipFill>
          <a:blip r:embed="rId3" cstate="print"/>
          <a:srcRect t="4179" b="8032"/>
          <a:stretch>
            <a:fillRect/>
          </a:stretch>
        </p:blipFill>
        <p:spPr bwMode="auto">
          <a:xfrm>
            <a:off x="2908300" y="620713"/>
            <a:ext cx="29210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Катя\Desktop\москва 02ю2012поездка\IMG_3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1557338"/>
            <a:ext cx="24971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Катя\Desktop\москва 02ю2012поездка\IMG_3929.jpg"/>
          <p:cNvPicPr>
            <a:picLocks noChangeAspect="1" noChangeArrowheads="1"/>
          </p:cNvPicPr>
          <p:nvPr/>
        </p:nvPicPr>
        <p:blipFill>
          <a:blip r:embed="rId5" cstate="print"/>
          <a:srcRect t="24171" r="7043"/>
          <a:stretch>
            <a:fillRect/>
          </a:stretch>
        </p:blipFill>
        <p:spPr bwMode="auto">
          <a:xfrm>
            <a:off x="755650" y="1404938"/>
            <a:ext cx="2125663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Катя\Desktop\фес-ль20012 москва\IMG_3889.jpg"/>
          <p:cNvPicPr>
            <a:picLocks noChangeAspect="1" noChangeArrowheads="1"/>
          </p:cNvPicPr>
          <p:nvPr/>
        </p:nvPicPr>
        <p:blipFill>
          <a:blip r:embed="rId2" cstate="print"/>
          <a:srcRect l="12617" t="22214" r="13303" b="14143"/>
          <a:stretch>
            <a:fillRect/>
          </a:stretch>
        </p:blipFill>
        <p:spPr bwMode="auto">
          <a:xfrm>
            <a:off x="1006475" y="1039813"/>
            <a:ext cx="709453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Катя\Desktop\фес-ль20012 москва\DSC0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8" y="2579688"/>
            <a:ext cx="486568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Катя\Desktop\фес-ль20012 москва\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81254">
            <a:off x="449263" y="4214813"/>
            <a:ext cx="2798762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Катя\Desktop\фес-ль20012 москва\i-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4845">
            <a:off x="6064250" y="4194175"/>
            <a:ext cx="2719388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2"/>
          <p:cNvSpPr>
            <a:spLocks noChangeArrowheads="1"/>
          </p:cNvSpPr>
          <p:nvPr/>
        </p:nvSpPr>
        <p:spPr bwMode="auto">
          <a:xfrm>
            <a:off x="966788" y="727075"/>
            <a:ext cx="72056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К его последним сочинениям относится песня на стихи Эллы Герасименко </a:t>
            </a:r>
            <a:r>
              <a:rPr lang="en-US" b="1" dirty="0" smtClean="0">
                <a:latin typeface="Calibri" pitchFamily="34" charset="0"/>
              </a:rPr>
              <a:t>“</a:t>
            </a:r>
            <a:r>
              <a:rPr lang="ru-RU" b="1" dirty="0" smtClean="0">
                <a:latin typeface="Calibri" pitchFamily="34" charset="0"/>
              </a:rPr>
              <a:t>Если </a:t>
            </a:r>
            <a:r>
              <a:rPr lang="ru-RU" b="1" dirty="0">
                <a:latin typeface="Calibri" pitchFamily="34" charset="0"/>
              </a:rPr>
              <a:t>сердце музыкой </a:t>
            </a:r>
            <a:r>
              <a:rPr lang="ru-RU" b="1" dirty="0" smtClean="0">
                <a:latin typeface="Calibri" pitchFamily="34" charset="0"/>
              </a:rPr>
              <a:t>живет</a:t>
            </a:r>
            <a:r>
              <a:rPr lang="en-US" b="1" dirty="0" smtClean="0">
                <a:latin typeface="Calibri" pitchFamily="34" charset="0"/>
              </a:rPr>
              <a:t>” </a:t>
            </a:r>
            <a:r>
              <a:rPr lang="ru-RU" b="1" dirty="0" smtClean="0">
                <a:latin typeface="Calibri" pitchFamily="34" charset="0"/>
              </a:rPr>
              <a:t>для </a:t>
            </a:r>
            <a:r>
              <a:rPr lang="ru-RU" b="1" dirty="0">
                <a:latin typeface="Calibri" pitchFamily="34" charset="0"/>
              </a:rPr>
              <a:t>детского хора со струнным ансамблем и фортепиано</a:t>
            </a:r>
            <a:r>
              <a:rPr lang="en-US" b="1" dirty="0">
                <a:latin typeface="Calibri" pitchFamily="34" charset="0"/>
              </a:rPr>
              <a:t>,</a:t>
            </a:r>
            <a:r>
              <a:rPr lang="ru-RU" b="1" dirty="0">
                <a:latin typeface="Calibri" pitchFamily="34" charset="0"/>
              </a:rPr>
              <a:t>которую посвятил Детской Школе Искусств им. Даргомыжского в г. Москвы. Это произведение впервые прозвучит в марте 2013г. в стенах школы в рамках празднования 200-летия Даргомыжского.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атя\Desktop\титульные-классен\Klassen-Musical-sketches-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3141663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Катя\Desktop\титульные-классен\Klassen-Musical-sketches-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8" y="314166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1255712" y="765175"/>
            <a:ext cx="7173939" cy="228917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Сочинять Андрей </a:t>
            </a:r>
            <a:r>
              <a:rPr lang="ru-RU" sz="2400" b="1" dirty="0" err="1" smtClean="0"/>
              <a:t>Классен</a:t>
            </a:r>
            <a:r>
              <a:rPr lang="ru-RU" sz="2400" b="1" dirty="0" smtClean="0"/>
              <a:t> начал в 90-е годы. Все началось с небольших пьес-размышлений</a:t>
            </a:r>
            <a:r>
              <a:rPr lang="en-US" sz="2400" b="1" dirty="0" smtClean="0"/>
              <a:t>,</a:t>
            </a:r>
            <a:r>
              <a:rPr lang="ru-RU" sz="2400" b="1" dirty="0" smtClean="0"/>
              <a:t> которые он </a:t>
            </a:r>
            <a:r>
              <a:rPr lang="ru-RU" sz="2400" b="1" dirty="0" smtClean="0"/>
              <a:t>назвал</a:t>
            </a:r>
            <a:r>
              <a:rPr lang="en-US" sz="2400" b="1" dirty="0" smtClean="0"/>
              <a:t>, ”</a:t>
            </a:r>
            <a:r>
              <a:rPr lang="ru-RU" sz="2400" b="1" dirty="0" smtClean="0"/>
              <a:t>Музыкальные зарисовки</a:t>
            </a:r>
            <a:r>
              <a:rPr lang="en-US" sz="2400" b="1" dirty="0" smtClean="0"/>
              <a:t>”</a:t>
            </a:r>
            <a:r>
              <a:rPr lang="ru-RU" sz="2400" b="1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 стилю напоминают романтические </a:t>
            </a:r>
            <a:r>
              <a:rPr lang="ru-RU" sz="2400" b="1" dirty="0" smtClean="0"/>
              <a:t>баллады.</a:t>
            </a:r>
            <a:r>
              <a:rPr lang="en-US" sz="2400" b="1" dirty="0" smtClean="0"/>
              <a:t> </a:t>
            </a:r>
            <a:r>
              <a:rPr lang="ru-RU" sz="2400" b="1" dirty="0" smtClean="0"/>
              <a:t>Изданы </a:t>
            </a:r>
            <a:r>
              <a:rPr lang="ru-RU" sz="2400" b="1" dirty="0" smtClean="0"/>
              <a:t>двумя тетрадями и записаны на С</a:t>
            </a:r>
            <a:r>
              <a:rPr lang="en-US" sz="2400" b="1" dirty="0" smtClean="0"/>
              <a:t>D-</a:t>
            </a:r>
            <a:r>
              <a:rPr lang="ru-RU" sz="2400" b="1" dirty="0" smtClean="0"/>
              <a:t>дисках.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71550" y="1844675"/>
            <a:ext cx="3008313" cy="1223963"/>
          </a:xfrm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pic>
        <p:nvPicPr>
          <p:cNvPr id="30723" name="Picture 3" descr="C:\Users\Катя\Desktop\копияфотомое - копия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" contrast="28000"/>
          </a:blip>
          <a:srcRect/>
          <a:stretch>
            <a:fillRect/>
          </a:stretch>
        </p:blipFill>
        <p:spPr>
          <a:xfrm>
            <a:off x="3995936" y="1412776"/>
            <a:ext cx="4000500" cy="3863975"/>
          </a:xfrm>
        </p:spPr>
      </p:pic>
      <p:sp>
        <p:nvSpPr>
          <p:cNvPr id="30724" name="Текст 3"/>
          <p:cNvSpPr>
            <a:spLocks noGrp="1"/>
          </p:cNvSpPr>
          <p:nvPr>
            <p:ph type="body" sz="half" idx="2"/>
          </p:nvPr>
        </p:nvSpPr>
        <p:spPr>
          <a:xfrm>
            <a:off x="785813" y="1428750"/>
            <a:ext cx="3214687" cy="4176713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Презентацию</a:t>
            </a:r>
          </a:p>
          <a:p>
            <a:pPr eaLnBrk="1" hangingPunct="1"/>
            <a:r>
              <a:rPr lang="ru-RU" sz="1800" b="1" dirty="0" smtClean="0"/>
              <a:t>подготовила:</a:t>
            </a:r>
          </a:p>
          <a:p>
            <a:pPr eaLnBrk="1" hangingPunct="1"/>
            <a:endParaRPr lang="ru-RU" sz="1800" b="1" dirty="0" smtClean="0"/>
          </a:p>
          <a:p>
            <a:pPr eaLnBrk="1" hangingPunct="1"/>
            <a:r>
              <a:rPr lang="ru-RU" sz="2400" b="1" i="1" dirty="0" smtClean="0"/>
              <a:t>БЕКЕТОВА</a:t>
            </a:r>
            <a:endParaRPr lang="en-US" sz="2400" b="1" i="1" dirty="0" smtClean="0"/>
          </a:p>
          <a:p>
            <a:pPr eaLnBrk="1" hangingPunct="1"/>
            <a:r>
              <a:rPr lang="ru-RU" sz="2400" b="1" i="1" dirty="0" smtClean="0"/>
              <a:t>НИНА АЛЕКСАНДРОВНА</a:t>
            </a:r>
          </a:p>
          <a:p>
            <a:pPr eaLnBrk="1" hangingPunct="1"/>
            <a:endParaRPr lang="ru-RU" sz="1800" b="1" i="1" dirty="0" smtClean="0"/>
          </a:p>
          <a:p>
            <a:pPr eaLnBrk="1" hangingPunct="1"/>
            <a:r>
              <a:rPr lang="ru-RU" sz="1800" b="1" dirty="0" smtClean="0"/>
              <a:t>Преподаватель фортепианного отделения МАОУК ДОД Детская музыкальная школа</a:t>
            </a:r>
          </a:p>
          <a:p>
            <a:pPr algn="just" eaLnBrk="1" hangingPunct="1"/>
            <a:endParaRPr lang="ru-RU" sz="1800" b="1" dirty="0" smtClean="0"/>
          </a:p>
          <a:p>
            <a:pPr algn="just" eaLnBrk="1" hangingPunct="1"/>
            <a:endParaRPr lang="ru-RU" sz="1800" b="1" dirty="0" smtClean="0"/>
          </a:p>
          <a:p>
            <a:pPr algn="just" eaLnBrk="1" hangingPunct="1"/>
            <a:endParaRPr lang="ru-RU" sz="1800" b="1" dirty="0" smtClean="0"/>
          </a:p>
          <a:p>
            <a:pPr algn="just" eaLnBrk="1" hangingPunct="1"/>
            <a:endParaRPr lang="ru-RU" sz="1800" b="1" dirty="0" smtClean="0"/>
          </a:p>
          <a:p>
            <a:pPr eaLnBrk="1" hangingPunct="1"/>
            <a:r>
              <a:rPr lang="ru-RU" sz="1800" b="1" dirty="0" smtClean="0"/>
              <a:t>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91284" y="404664"/>
            <a:ext cx="3417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692696"/>
            <a:ext cx="504056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</a:t>
            </a:r>
            <a:r>
              <a:rPr lang="ru-RU" sz="32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ВТОРСКАЯ СТРАНИЧКА</a:t>
            </a:r>
            <a:endParaRPr lang="ru-RU" sz="4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2357438" y="5373217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/>
              <a:t>       </a:t>
            </a:r>
            <a:endParaRPr lang="ru-RU" sz="1600" b="1" i="1" dirty="0"/>
          </a:p>
          <a:p>
            <a:pPr algn="ctr"/>
            <a:r>
              <a:rPr lang="ru-RU" sz="1600" b="1" i="1" dirty="0"/>
              <a:t>КОМСОМОЛЬСК НА </a:t>
            </a:r>
            <a:r>
              <a:rPr lang="ru-RU" sz="1600" b="1" i="1" dirty="0" smtClean="0"/>
              <a:t>АМУРЕ     </a:t>
            </a:r>
          </a:p>
          <a:p>
            <a:pPr algn="ctr"/>
            <a:r>
              <a:rPr lang="ru-RU" sz="1600" b="1" i="1" dirty="0" smtClean="0"/>
              <a:t>  2013г.  </a:t>
            </a:r>
            <a:endParaRPr lang="ru-RU" sz="16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Прямоугольник 1"/>
          <p:cNvSpPr>
            <a:spLocks noChangeArrowheads="1"/>
          </p:cNvSpPr>
          <p:nvPr/>
        </p:nvSpPr>
        <p:spPr bwMode="auto">
          <a:xfrm>
            <a:off x="2484438" y="836613"/>
            <a:ext cx="4217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Использованные ресурсы</a:t>
            </a:r>
          </a:p>
        </p:txBody>
      </p:sp>
      <p:sp>
        <p:nvSpPr>
          <p:cNvPr id="51202" name="Содержимое 2"/>
          <p:cNvSpPr txBox="1">
            <a:spLocks/>
          </p:cNvSpPr>
          <p:nvPr/>
        </p:nvSpPr>
        <p:spPr bwMode="auto">
          <a:xfrm>
            <a:off x="539750" y="1700213"/>
            <a:ext cx="8229600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Частная переписка с композитором на интернет-сайте  Андрея Классен;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Klassen-mussikveland.de,htt://vkontakte.ru</a:t>
            </a:r>
            <a:r>
              <a:rPr lang="en-US" sz="2400" b="1" dirty="0">
                <a:latin typeface="+mn-lt"/>
              </a:rPr>
              <a:t>  </a:t>
            </a:r>
            <a:r>
              <a:rPr lang="ru-RU" sz="2400" b="1" dirty="0">
                <a:latin typeface="+mn-lt"/>
              </a:rPr>
              <a:t>,2012 г.;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latin typeface="+mn-lt"/>
              </a:rPr>
              <a:t>Андрей Классен «Музыкальные эскизы» </a:t>
            </a:r>
            <a:r>
              <a:rPr lang="en-US" sz="2400" b="1" dirty="0">
                <a:latin typeface="+mn-lt"/>
              </a:rPr>
              <a:t>I </a:t>
            </a:r>
            <a:r>
              <a:rPr lang="ru-RU" sz="2400" b="1" dirty="0">
                <a:latin typeface="+mn-lt"/>
              </a:rPr>
              <a:t>тетрадь, </a:t>
            </a:r>
            <a:r>
              <a:rPr lang="en-US" sz="2400" b="1" dirty="0">
                <a:latin typeface="+mn-lt"/>
              </a:rPr>
              <a:t>II</a:t>
            </a:r>
            <a:r>
              <a:rPr lang="ru-RU" sz="2400" b="1" dirty="0">
                <a:latin typeface="+mn-lt"/>
              </a:rPr>
              <a:t> тетрадь, 1996 г. ;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dirty="0">
                <a:latin typeface="+mn-lt"/>
              </a:rPr>
              <a:t> Андрей Классен «Пьесы для детей в 2</a:t>
            </a:r>
            <a:r>
              <a:rPr lang="en-US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 и 4</a:t>
            </a:r>
            <a:r>
              <a:rPr lang="en-US" sz="2400" b="1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 руки», 1998 г.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latin typeface="+mn-lt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500175"/>
            <a:ext cx="3501915" cy="232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572" y="3929067"/>
            <a:ext cx="3627951" cy="232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User\Desktop\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428736"/>
            <a:ext cx="355469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358775" y="4286250"/>
            <a:ext cx="23368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Пианист,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62688" y="4286250"/>
            <a:ext cx="248920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Дирижер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82788" y="512763"/>
            <a:ext cx="54260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Композитор,Учитель,</a:t>
            </a:r>
            <a:endParaRPr lang="ru-RU" sz="4800" b="1">
              <a:solidFill>
                <a:srgbClr val="E46C0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Desktop\дет-е фото\Ich mit P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04813"/>
            <a:ext cx="2617787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900113" y="908050"/>
            <a:ext cx="37433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Андрей Классен родился14 января 1955г. В маленьком шахтерском городке Сарани под Карагандой в  семье ссыльных немцев.Его отец</a:t>
            </a:r>
            <a:r>
              <a:rPr lang="en-US" sz="1600" b="1">
                <a:latin typeface="Calibri" pitchFamily="34" charset="0"/>
              </a:rPr>
              <a:t>,</a:t>
            </a:r>
            <a:r>
              <a:rPr lang="ru-RU" sz="1600" b="1">
                <a:latin typeface="Calibri" pitchFamily="34" charset="0"/>
              </a:rPr>
              <a:t>Абрам Абрамович</a:t>
            </a:r>
            <a:r>
              <a:rPr lang="en-US" sz="1600" b="1">
                <a:latin typeface="Calibri" pitchFamily="34" charset="0"/>
              </a:rPr>
              <a:t>,</a:t>
            </a:r>
            <a:r>
              <a:rPr lang="ru-RU" sz="1600" b="1">
                <a:latin typeface="Calibri" pitchFamily="34" charset="0"/>
              </a:rPr>
              <a:t>был баянистом-самоучкой. Мать, Мария Генриховна, играла на семиструнной гитаре и имела великолепный голос. Две его сестры</a:t>
            </a:r>
            <a:r>
              <a:rPr lang="en-US" sz="1600" b="1">
                <a:latin typeface="Calibri" pitchFamily="34" charset="0"/>
              </a:rPr>
              <a:t>,</a:t>
            </a:r>
            <a:r>
              <a:rPr lang="ru-RU" sz="1600" b="1">
                <a:latin typeface="Calibri" pitchFamily="34" charset="0"/>
              </a:rPr>
              <a:t> Елена и Елизавета получили музыкальное образование</a:t>
            </a:r>
            <a:r>
              <a:rPr lang="en-US" sz="1600" b="1">
                <a:latin typeface="Calibri" pitchFamily="34" charset="0"/>
              </a:rPr>
              <a:t>, </a:t>
            </a:r>
            <a:r>
              <a:rPr lang="ru-RU" sz="1600" b="1">
                <a:latin typeface="Calibri" pitchFamily="34" charset="0"/>
              </a:rPr>
              <a:t>в настоящее время 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900113" y="3644900"/>
            <a:ext cx="2447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живут и преподают в музыкальных школах в Германии</a:t>
            </a:r>
            <a:r>
              <a:rPr lang="en-US" sz="1600" b="1">
                <a:latin typeface="Calibri" pitchFamily="34" charset="0"/>
              </a:rPr>
              <a:t>.</a:t>
            </a:r>
            <a:r>
              <a:rPr lang="ru-RU" sz="1600" b="1">
                <a:latin typeface="Calibri" pitchFamily="34" charset="0"/>
              </a:rPr>
              <a:t> 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716338"/>
            <a:ext cx="3944938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6"/>
            <a:ext cx="684076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600" b="1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Студенческие годы</a:t>
            </a:r>
          </a:p>
        </p:txBody>
      </p:sp>
      <p:pic>
        <p:nvPicPr>
          <p:cNvPr id="3074" name="Picture 2" descr="C:\Users\User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51482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3"/>
          <p:cNvSpPr>
            <a:spLocks noChangeArrowheads="1"/>
          </p:cNvSpPr>
          <p:nvPr/>
        </p:nvSpPr>
        <p:spPr bwMode="auto">
          <a:xfrm>
            <a:off x="6011863" y="1916113"/>
            <a:ext cx="21605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alibri" pitchFamily="34" charset="0"/>
              </a:rPr>
              <a:t>Выпуск пианистов 1974г.</a:t>
            </a:r>
            <a:r>
              <a:rPr lang="en-US" sz="1600" b="1">
                <a:latin typeface="Calibri" pitchFamily="34" charset="0"/>
              </a:rPr>
              <a:t> </a:t>
            </a:r>
            <a:r>
              <a:rPr lang="ru-RU" sz="1600" b="1">
                <a:latin typeface="Calibri" pitchFamily="34" charset="0"/>
              </a:rPr>
              <a:t> Темиртавское музыкальное училище.</a:t>
            </a:r>
          </a:p>
          <a:p>
            <a:r>
              <a:rPr lang="ru-RU" sz="1600" b="1">
                <a:latin typeface="Calibri" pitchFamily="34" charset="0"/>
              </a:rPr>
              <a:t>В 1979 г. окончил Новосибирскую Государственную консерваторию им.Глинки по классу фортепиано.               В1984г. окончил аспирантуру на фортепианной кафедре Института Искусств в г. Владивосток.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2"/>
          <p:cNvSpPr>
            <a:spLocks noChangeArrowheads="1"/>
          </p:cNvSpPr>
          <p:nvPr/>
        </p:nvSpPr>
        <p:spPr bwMode="auto">
          <a:xfrm>
            <a:off x="1403350" y="592138"/>
            <a:ext cx="66976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+mn-lt"/>
              </a:rPr>
              <a:t>В 1990 году Андрей Классен переезжает со своей семьей в Германию.</a:t>
            </a:r>
          </a:p>
          <a:p>
            <a:pPr>
              <a:defRPr/>
            </a:pPr>
            <a:r>
              <a:rPr lang="ru-RU" sz="1600" b="1" dirty="0">
                <a:latin typeface="+mn-lt"/>
              </a:rPr>
              <a:t>С 1993 по 2000г. работал в музыкальной школе г.Вейсберга.</a:t>
            </a:r>
          </a:p>
          <a:p>
            <a:pPr>
              <a:defRPr/>
            </a:pPr>
            <a:r>
              <a:rPr lang="ru-RU" sz="1600" b="1" dirty="0">
                <a:latin typeface="+mn-lt"/>
              </a:rPr>
              <a:t>    С 2000г. начал преподавать частным образом</a:t>
            </a:r>
            <a:r>
              <a:rPr lang="en-US" sz="1600" b="1" dirty="0">
                <a:latin typeface="+mn-lt"/>
              </a:rPr>
              <a:t>,</a:t>
            </a:r>
            <a:r>
              <a:rPr lang="ru-RU" sz="1600" b="1" dirty="0">
                <a:latin typeface="+mn-lt"/>
              </a:rPr>
              <a:t>что в Германии очень распространено. К этому времени у него было около 40 учеников. </a:t>
            </a:r>
          </a:p>
        </p:txBody>
      </p:sp>
      <p:pic>
        <p:nvPicPr>
          <p:cNvPr id="4" name="Picture 3" descr="C:\Users\Катя\Desktop\детские выступ-ия\Scala-Klav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00213"/>
            <a:ext cx="1873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Катя\Desktop\детские выступ-ия\Waldkonzert07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076700"/>
            <a:ext cx="37147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Катя\Desktop\детские выступ-ия\Waldkonzert0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700213"/>
            <a:ext cx="35718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Катя\Desktop\детские выступ-ия\Waldkonzert07-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4076700"/>
            <a:ext cx="34147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C:\Users\Катя\Desktop\детские выступ-ия\2009-07 Klassenvorspiel Andrej 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850" y="476250"/>
            <a:ext cx="29305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Катя\Desktop\классен все фото\Андрей Классен\_DSC7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2038" y="2543175"/>
            <a:ext cx="2463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Катя\Desktop\классен все фото\Андрей Классен\_DSC7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963" y="4508500"/>
            <a:ext cx="294957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405358"/>
            <a:ext cx="2664296" cy="293865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ru-RU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</a:rPr>
              <a:t>     </a:t>
            </a:r>
            <a:r>
              <a:rPr lang="ru-RU" sz="1800" b="1" dirty="0" smtClean="0"/>
              <a:t>С2003г. работает в частной школе в г. </a:t>
            </a:r>
            <a:r>
              <a:rPr lang="ru-RU" sz="1800" b="1" dirty="0" err="1" smtClean="0"/>
              <a:t>Неразульме</a:t>
            </a:r>
            <a:r>
              <a:rPr lang="en-US" sz="1800" b="1" dirty="0" smtClean="0"/>
              <a:t>,</a:t>
            </a:r>
            <a:r>
              <a:rPr lang="ru-RU" sz="1800" b="1" dirty="0" smtClean="0"/>
              <a:t>где обучается свыше 150 учеников. </a:t>
            </a:r>
            <a:r>
              <a:rPr lang="ru-RU" sz="1800" b="1" dirty="0"/>
              <a:t>Данной школой Андрей Классен руководит со своей второй женой Ольгой Кунц </a:t>
            </a:r>
            <a:r>
              <a:rPr lang="ru-RU" sz="1800" b="1" dirty="0" smtClean="0"/>
              <a:t>по  </a:t>
            </a:r>
            <a:r>
              <a:rPr lang="ru-RU" sz="1800" b="1" dirty="0"/>
              <a:t>настоящее </a:t>
            </a:r>
            <a:r>
              <a:rPr lang="ru-RU" sz="1800" b="1" dirty="0" smtClean="0"/>
              <a:t>время (певицей </a:t>
            </a:r>
            <a:r>
              <a:rPr lang="ru-RU" sz="1800" b="1" dirty="0"/>
              <a:t>из Новосибирска).   </a:t>
            </a:r>
            <a:endParaRPr lang="ru-RU" sz="2000" b="1" dirty="0"/>
          </a:p>
        </p:txBody>
      </p:sp>
      <p:pic>
        <p:nvPicPr>
          <p:cNvPr id="6" name="Picture 7" descr="C:\Users\Катя\Desktop\классен все фото\Андрей Классен\_DSC73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8063" y="2543175"/>
            <a:ext cx="25161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750" y="4508500"/>
            <a:ext cx="2700338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91680" y="510435"/>
            <a:ext cx="2198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79646">
                    <a:lumMod val="75000"/>
                  </a:srgbClr>
                </a:solidFill>
              </a:rPr>
              <a:t>Школа</a:t>
            </a:r>
            <a:endParaRPr lang="ru-RU" sz="48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79646">
                  <a:lumMod val="75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311275"/>
            <a:ext cx="34004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5" y="1311275"/>
            <a:ext cx="320675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Катя\Desktop\классен все фото\Андрей Классен\Scala-Schulfest05-2.jpg"/>
          <p:cNvPicPr>
            <a:picLocks noChangeAspect="1" noChangeArrowheads="1"/>
          </p:cNvPicPr>
          <p:nvPr/>
        </p:nvPicPr>
        <p:blipFill>
          <a:blip r:embed="rId4" cstate="print"/>
          <a:srcRect b="10175"/>
          <a:stretch>
            <a:fillRect/>
          </a:stretch>
        </p:blipFill>
        <p:spPr bwMode="auto">
          <a:xfrm>
            <a:off x="1116013" y="3789363"/>
            <a:ext cx="33845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4716463" y="4178300"/>
            <a:ext cx="3951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Концерт в школе г</a:t>
            </a:r>
            <a:r>
              <a:rPr lang="en-US" b="1"/>
              <a:t>.</a:t>
            </a:r>
            <a:r>
              <a:rPr lang="ru-RU" b="1"/>
              <a:t> Шульцфест </a:t>
            </a:r>
          </a:p>
          <a:p>
            <a:r>
              <a:rPr lang="ru-RU" b="1"/>
              <a:t>Театральное представление.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3" name="Прямоугольник 2"/>
          <p:cNvSpPr/>
          <p:nvPr/>
        </p:nvSpPr>
        <p:spPr>
          <a:xfrm>
            <a:off x="1619250" y="541338"/>
            <a:ext cx="6005513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Школьный праздник</a:t>
            </a:r>
            <a:endParaRPr lang="ru-RU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итайская колыбельная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гото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1011</TotalTime>
  <Words>505</Words>
  <Application>Microsoft Office PowerPoint</Application>
  <PresentationFormat>Экран (4:3)</PresentationFormat>
  <Paragraphs>58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Заготовка</vt:lpstr>
      <vt:lpstr>«Композиторы XXI века – детям» Андрей Классен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Сочинять Андрей Классен начал в 90-е годы. Все началось с небольших пьес-размышлений, которые он назвал, ”Музыкальные зарисовки”. По стилю напоминают романтические баллады. Изданы двумя тетрадями и записаны на СD-дисках.</vt:lpstr>
      <vt:lpstr>  </vt:lpstr>
      <vt:lpstr>Слайд 19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Композитор XXI века - детям Андрей Классен</dc:title>
  <dc:creator>User</dc:creator>
  <cp:lastModifiedBy>Admin</cp:lastModifiedBy>
  <cp:revision>134</cp:revision>
  <dcterms:created xsi:type="dcterms:W3CDTF">2012-08-24T11:54:28Z</dcterms:created>
  <dcterms:modified xsi:type="dcterms:W3CDTF">2013-10-24T20:10:18Z</dcterms:modified>
</cp:coreProperties>
</file>