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316" r:id="rId3"/>
    <p:sldId id="282" r:id="rId4"/>
    <p:sldId id="283" r:id="rId5"/>
    <p:sldId id="323" r:id="rId6"/>
    <p:sldId id="324" r:id="rId7"/>
    <p:sldId id="325" r:id="rId8"/>
    <p:sldId id="326" r:id="rId9"/>
    <p:sldId id="307" r:id="rId10"/>
    <p:sldId id="313" r:id="rId11"/>
    <p:sldId id="308" r:id="rId12"/>
    <p:sldId id="303" r:id="rId13"/>
  </p:sldIdLst>
  <p:sldSz cx="9144000" cy="6858000" type="screen4x3"/>
  <p:notesSz cx="6858000" cy="9144000"/>
  <p:custDataLst>
    <p:tags r:id="rId15"/>
  </p:custData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0066"/>
    <a:srgbClr val="0066FF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1652" autoAdjust="0"/>
  </p:normalViewPr>
  <p:slideViewPr>
    <p:cSldViewPr>
      <p:cViewPr>
        <p:scale>
          <a:sx n="104" d="100"/>
          <a:sy n="104" d="100"/>
        </p:scale>
        <p:origin x="-10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B68BCDE-D532-45DE-B10A-DB32F44D4F7A}" type="datetimeFigureOut">
              <a:rPr lang="ru-RU"/>
              <a:pPr>
                <a:defRPr/>
              </a:pPr>
              <a:t>08.08.2020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EA19976-FDAB-4D31-B83B-75F05DCA2F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6314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3073E-3315-4BEE-B347-DC1EFFA25AF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4662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67A7C-E843-4148-BD15-01C5452DBB8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174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609DB-F3BB-42CF-8B2D-EBB1ACCD05F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5124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FDA4D-A8C9-414C-9F3A-3AFD2C9E6DF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84493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E6E33-5964-4F5F-8F5A-9E919E7794E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7274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E8833-6AB0-4D7D-9256-6ABBC9A74D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19105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4937B-E7C7-4708-97EF-13766D892B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2469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1C158-07E5-4BD1-B3CF-C6F63CF0A0B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23439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8EA78-3363-47F8-8E80-6D8AC9E4A67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1194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61678-407B-4678-AA69-BE68558AFF0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09088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FA336-3647-45AE-9E98-414985F3BAF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3237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B45EC-1FF3-44FA-A9A1-01C619F2128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015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6961A-95C9-41EB-8DD7-2E52021A5DE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7856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5DB558E-D334-493E-8FD2-7ED66625B16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98326" y="3068960"/>
            <a:ext cx="86042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chemeClr val="tx2"/>
                </a:solidFill>
              </a:rPr>
              <a:t>Открытый урок по математике</a:t>
            </a:r>
          </a:p>
          <a:p>
            <a:pPr algn="ctr" eaLnBrk="1" hangingPunct="1"/>
            <a:r>
              <a:rPr lang="ru-RU" altLang="ru-RU" sz="3200" b="1" dirty="0">
                <a:solidFill>
                  <a:schemeClr val="tx2"/>
                </a:solidFill>
              </a:rPr>
              <a:t>ГОТОВИМСЯ </a:t>
            </a:r>
            <a:r>
              <a:rPr lang="ru-RU" altLang="ru-RU" sz="3200" b="1" dirty="0" smtClean="0">
                <a:solidFill>
                  <a:schemeClr val="tx2"/>
                </a:solidFill>
              </a:rPr>
              <a:t>к  </a:t>
            </a:r>
            <a:r>
              <a:rPr lang="ru-RU" altLang="ru-RU" sz="3200" b="1" dirty="0">
                <a:solidFill>
                  <a:schemeClr val="tx2"/>
                </a:solidFill>
              </a:rPr>
              <a:t>ОГЭ </a:t>
            </a:r>
          </a:p>
          <a:p>
            <a:pPr algn="ctr" eaLnBrk="1" hangingPunct="1"/>
            <a:r>
              <a:rPr lang="ru-RU" altLang="ru-RU" sz="3200" b="1" dirty="0">
                <a:solidFill>
                  <a:schemeClr val="tx2"/>
                </a:solidFill>
              </a:rPr>
              <a:t>«Решение уравнений»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643592" y="1340768"/>
            <a:ext cx="7600816" cy="132343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r>
              <a:rPr lang="ru-RU" sz="2000" dirty="0"/>
              <a:t>Вострикова Елена Алексеевна</a:t>
            </a:r>
          </a:p>
          <a:p>
            <a:r>
              <a:rPr lang="ru-RU" sz="2000" dirty="0"/>
              <a:t>Муниципальное бюджетное общеобразовательное учреждение «Средняя общеобразовательная школа №1» </a:t>
            </a:r>
          </a:p>
          <a:p>
            <a:r>
              <a:rPr lang="ru-RU" sz="2000" dirty="0"/>
              <a:t>г</a:t>
            </a:r>
            <a:r>
              <a:rPr lang="ru-RU" sz="2000" dirty="0" smtClean="0"/>
              <a:t>. Мичуринск </a:t>
            </a:r>
            <a:r>
              <a:rPr lang="ru-RU" sz="2000" dirty="0"/>
              <a:t>Тамбовской области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92" y="476672"/>
            <a:ext cx="7873016" cy="40634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46960" y="5751840"/>
            <a:ext cx="842245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Четвертый Всероссийский методический фестиваль</a:t>
            </a:r>
            <a:endParaRPr lang="ru-RU" sz="1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"Педагогическое творчество"</a:t>
            </a:r>
            <a:endParaRPr lang="ru-RU" sz="1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2020 год</a:t>
            </a:r>
            <a:endParaRPr lang="ru-RU" sz="1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822325" y="2522538"/>
            <a:ext cx="184150" cy="179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endParaRPr lang="ru-RU" altLang="ru-RU" sz="4400">
              <a:solidFill>
                <a:schemeClr val="tx2"/>
              </a:solidFill>
              <a:latin typeface="Tahoma" pitchFamily="34" charset="0"/>
            </a:endParaRPr>
          </a:p>
          <a:p>
            <a:pPr eaLnBrk="1" hangingPunct="1"/>
            <a:endParaRPr lang="ru-RU" altLang="ru-RU" sz="4400">
              <a:solidFill>
                <a:schemeClr val="tx2"/>
              </a:solidFill>
              <a:latin typeface="Tahoma" pitchFamily="34" charset="0"/>
            </a:endParaRPr>
          </a:p>
          <a:p>
            <a:pPr eaLnBrk="1" hangingPunct="1"/>
            <a:endParaRPr lang="ru-RU" altLang="ru-RU" sz="2400">
              <a:latin typeface="Tahoma" pitchFamily="34" charset="0"/>
            </a:endParaRP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609600" y="25908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endParaRPr lang="ru-RU" altLang="ru-RU" sz="2400">
              <a:latin typeface="Tahoma" pitchFamily="34" charset="0"/>
            </a:endParaRPr>
          </a:p>
        </p:txBody>
      </p:sp>
      <p:sp>
        <p:nvSpPr>
          <p:cNvPr id="11268" name="Text Box 7"/>
          <p:cNvSpPr txBox="1">
            <a:spLocks noChangeArrowheads="1"/>
          </p:cNvSpPr>
          <p:nvPr/>
        </p:nvSpPr>
        <p:spPr bwMode="auto">
          <a:xfrm>
            <a:off x="785813" y="1285875"/>
            <a:ext cx="8143875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Char char="Ø"/>
            </a:pPr>
            <a:r>
              <a:rPr lang="ru-RU" altLang="ru-RU" sz="3600">
                <a:solidFill>
                  <a:srgbClr val="0000FF"/>
                </a:solidFill>
                <a:latin typeface="Tahoma" pitchFamily="34" charset="0"/>
              </a:rPr>
              <a:t> </a:t>
            </a:r>
            <a:r>
              <a:rPr lang="ru-RU" altLang="ru-RU" sz="3200" b="1">
                <a:solidFill>
                  <a:srgbClr val="0000FF"/>
                </a:solidFill>
              </a:rPr>
              <a:t>Задачу прочти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sz="3200" b="1">
                <a:solidFill>
                  <a:srgbClr val="0000FF"/>
                </a:solidFill>
              </a:rPr>
              <a:t>Немного помолчи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sz="3200" b="1">
                <a:solidFill>
                  <a:srgbClr val="0000FF"/>
                </a:solidFill>
              </a:rPr>
              <a:t>Про себя повтори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sz="3200" b="1">
                <a:solidFill>
                  <a:srgbClr val="0000FF"/>
                </a:solidFill>
              </a:rPr>
              <a:t>Ещё раз прочти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sz="3200" b="1">
                <a:solidFill>
                  <a:srgbClr val="0000FF"/>
                </a:solidFill>
              </a:rPr>
              <a:t>Данные в таблицу занеси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sz="3200" b="1">
                <a:solidFill>
                  <a:srgbClr val="0000FF"/>
                </a:solidFill>
              </a:rPr>
              <a:t>Уравнение запиши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sz="3200" b="1">
                <a:solidFill>
                  <a:srgbClr val="0000FF"/>
                </a:solidFill>
              </a:rPr>
              <a:t>Уравнение реши!</a:t>
            </a:r>
          </a:p>
          <a:p>
            <a:pPr eaLnBrk="1" hangingPunct="1">
              <a:buFont typeface="Wingdings" pitchFamily="2" charset="2"/>
              <a:buChar char="Ø"/>
            </a:pPr>
            <a:endParaRPr lang="ru-RU" altLang="ru-RU" sz="3600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642938" y="285750"/>
            <a:ext cx="6858000" cy="5238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2800" b="1" i="1" dirty="0" smtClean="0">
                <a:solidFill>
                  <a:schemeClr val="accent6"/>
                </a:solidFill>
                <a:latin typeface="Tahoma" panose="020B0604030504040204" pitchFamily="34" charset="0"/>
              </a:rPr>
              <a:t>Что необходимо делать?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ru-RU" altLang="ru-RU" sz="3600" b="1" i="1" dirty="0" smtClean="0">
                <a:solidFill>
                  <a:schemeClr val="accent6"/>
                </a:solidFill>
              </a:rPr>
              <a:t>Часть 2</a:t>
            </a:r>
            <a:br>
              <a:rPr lang="ru-RU" altLang="ru-RU" sz="3600" b="1" i="1" dirty="0" smtClean="0">
                <a:solidFill>
                  <a:schemeClr val="accent6"/>
                </a:solidFill>
              </a:rPr>
            </a:br>
            <a:r>
              <a:rPr lang="ru-RU" altLang="ru-RU" sz="3200" b="1" i="1" dirty="0" smtClean="0">
                <a:solidFill>
                  <a:schemeClr val="accent6"/>
                </a:solidFill>
              </a:rPr>
              <a:t>№22.</a:t>
            </a:r>
          </a:p>
        </p:txBody>
      </p:sp>
      <p:sp>
        <p:nvSpPr>
          <p:cNvPr id="10243" name="Прямоугольник 1"/>
          <p:cNvSpPr>
            <a:spLocks noChangeArrowheads="1"/>
          </p:cNvSpPr>
          <p:nvPr/>
        </p:nvSpPr>
        <p:spPr bwMode="auto">
          <a:xfrm>
            <a:off x="571500" y="1357313"/>
            <a:ext cx="822960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475"/>
              </a:spcAft>
              <a:defRPr/>
            </a:pPr>
            <a:r>
              <a:rPr lang="ru-RU" sz="3200" b="1" i="1" dirty="0">
                <a:solidFill>
                  <a:schemeClr val="accent6">
                    <a:lumMod val="75000"/>
                  </a:schemeClr>
                </a:solidFill>
              </a:rPr>
              <a:t>Из пункта А в пункт В, расстояние между которыми 19 км, вышел пешеход. Через полчаса навстречу ему из пункта В вышел турист и встретил пешехода в 9 км от В. Турист шёл со скоростью, на 1 км/ч большей, чем пешеход. Найдите скорость пешехода, шедшего из А.</a:t>
            </a:r>
            <a:endParaRPr lang="ru-RU" altLang="ru-RU" sz="32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algn="just">
              <a:lnSpc>
                <a:spcPct val="107000"/>
              </a:lnSpc>
              <a:spcAft>
                <a:spcPts val="475"/>
              </a:spcAft>
              <a:defRPr/>
            </a:pPr>
            <a:r>
              <a:rPr lang="ru-RU" altLang="ru-RU" sz="2800" dirty="0">
                <a:solidFill>
                  <a:srgbClr val="1B1F21"/>
                </a:solidFill>
                <a:latin typeface="Trebuchet MS" pitchFamily="34" charset="0"/>
              </a:rPr>
              <a:t> </a:t>
            </a:r>
            <a:endParaRPr lang="ru-RU" altLang="ru-RU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ъект 2"/>
          <p:cNvSpPr>
            <a:spLocks noGrp="1"/>
          </p:cNvSpPr>
          <p:nvPr>
            <p:ph idx="1"/>
          </p:nvPr>
        </p:nvSpPr>
        <p:spPr>
          <a:xfrm>
            <a:off x="250825" y="333375"/>
            <a:ext cx="8569325" cy="6119813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ru-RU" altLang="ru-RU" sz="3600" b="1" i="1" dirty="0" smtClean="0">
                <a:solidFill>
                  <a:schemeClr val="accent6"/>
                </a:solidFill>
              </a:rPr>
              <a:t>Спасибо за внимание!</a:t>
            </a:r>
          </a:p>
        </p:txBody>
      </p:sp>
      <p:pic>
        <p:nvPicPr>
          <p:cNvPr id="13315" name="Picture 4" descr="C:\Users\Учитель\Desktop\Рәсем\л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338" y="2060575"/>
            <a:ext cx="4105275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2800" b="1" dirty="0" smtClean="0"/>
              <a:t>   </a:t>
            </a:r>
            <a:r>
              <a:rPr lang="ru-RU" sz="2800" b="1" i="1" dirty="0" smtClean="0">
                <a:solidFill>
                  <a:schemeClr val="accent6"/>
                </a:solidFill>
              </a:rPr>
              <a:t>Цель урока:                </a:t>
            </a:r>
            <a:br>
              <a:rPr lang="ru-RU" sz="2800" b="1" i="1" dirty="0" smtClean="0">
                <a:solidFill>
                  <a:schemeClr val="accent6"/>
                </a:solidFill>
              </a:rPr>
            </a:br>
            <a:r>
              <a:rPr lang="ru-RU" sz="2800" b="1" i="1" dirty="0" smtClean="0">
                <a:solidFill>
                  <a:schemeClr val="accent6"/>
                </a:solidFill>
              </a:rPr>
              <a:t>   обобщить и систематизировать знания по теме: «Решение уравнений»</a:t>
            </a:r>
            <a:endParaRPr lang="ru-RU" sz="2800" b="1" i="1" dirty="0">
              <a:solidFill>
                <a:schemeClr val="accent6"/>
              </a:solidFill>
            </a:endParaRP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ru-RU" altLang="ru-RU" sz="2800" b="1" i="1" dirty="0" smtClean="0">
                <a:solidFill>
                  <a:schemeClr val="accent6"/>
                </a:solidFill>
              </a:rPr>
              <a:t>    Задачи урока:</a:t>
            </a:r>
          </a:p>
          <a:p>
            <a:pPr>
              <a:defRPr/>
            </a:pPr>
            <a:r>
              <a:rPr lang="ru-RU" altLang="ru-RU" dirty="0" smtClean="0"/>
              <a:t>рассмотреть виды уравнений;</a:t>
            </a:r>
          </a:p>
          <a:p>
            <a:pPr>
              <a:defRPr/>
            </a:pPr>
            <a:r>
              <a:rPr lang="ru-RU" altLang="ru-RU" dirty="0" smtClean="0"/>
              <a:t>отработать основные этапы решения различных видов уравнений.</a:t>
            </a:r>
          </a:p>
          <a:p>
            <a:pPr>
              <a:defRPr/>
            </a:pPr>
            <a:r>
              <a:rPr lang="ru-RU" altLang="ru-RU" dirty="0" smtClean="0"/>
              <a:t>обратить внимание на схематизацию и моделирование условия задач;</a:t>
            </a:r>
          </a:p>
          <a:p>
            <a:pPr>
              <a:defRPr/>
            </a:pPr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1500" y="785813"/>
            <a:ext cx="8229600" cy="5576887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4400" b="1" i="1" dirty="0" smtClean="0">
                <a:solidFill>
                  <a:schemeClr val="accent6"/>
                </a:solidFill>
              </a:rPr>
              <a:t>   </a:t>
            </a:r>
            <a:r>
              <a:rPr lang="ru-RU" altLang="ru-RU" sz="4400" b="1" dirty="0" smtClean="0">
                <a:solidFill>
                  <a:schemeClr val="accent6"/>
                </a:solidFill>
                <a:latin typeface="Monotype Corsiva" panose="03010101010201010101" pitchFamily="66" charset="0"/>
              </a:rPr>
              <a:t>« Ум человеческий только тогда понимает обобщение, когда он сам его сделал или проверил »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4400" b="1" dirty="0" smtClean="0">
                <a:solidFill>
                  <a:schemeClr val="accent6"/>
                </a:solidFill>
                <a:latin typeface="Monotype Corsiva" panose="03010101010201010101" pitchFamily="66" charset="0"/>
              </a:rPr>
              <a:t>					Л. Н. Толстой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229600" cy="4752975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r>
              <a:rPr lang="ru-RU" dirty="0"/>
              <a:t>  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№6. Линейные уравнения</a:t>
            </a:r>
          </a:p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endParaRPr lang="ru-RU" b="1" i="1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arenR"/>
              <a:defRPr/>
            </a:pPr>
            <a:r>
              <a:rPr lang="ru-RU" altLang="ru-RU" sz="2400" dirty="0" smtClean="0">
                <a:latin typeface="+mj-lt"/>
              </a:rPr>
              <a:t>2 – 3 (2х + 2) = 5 - 4х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arenR"/>
              <a:defRPr/>
            </a:pPr>
            <a:endParaRPr lang="ru-RU" altLang="ru-RU" sz="2400" dirty="0" smtClean="0">
              <a:latin typeface="+mj-lt"/>
            </a:endParaRP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arenR"/>
              <a:defRPr/>
            </a:pPr>
            <a:r>
              <a:rPr lang="ru-RU" altLang="ru-RU" sz="2400" dirty="0" smtClean="0">
                <a:latin typeface="+mj-lt"/>
              </a:rPr>
              <a:t>При каком значении </a:t>
            </a:r>
            <a:r>
              <a:rPr lang="ru-RU" altLang="ru-RU" sz="2400" dirty="0" err="1" smtClean="0">
                <a:latin typeface="+mj-lt"/>
              </a:rPr>
              <a:t>х</a:t>
            </a:r>
            <a:r>
              <a:rPr lang="ru-RU" altLang="ru-RU" sz="2400" dirty="0" smtClean="0">
                <a:latin typeface="+mj-lt"/>
              </a:rPr>
              <a:t> значения выражений 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2400" dirty="0" smtClean="0">
                <a:latin typeface="+mj-lt"/>
              </a:rPr>
              <a:t>       7х – 2 и 3х + 6 равны.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None/>
              <a:defRPr/>
            </a:pPr>
            <a:endParaRPr lang="ru-RU" altLang="ru-RU" sz="2400" dirty="0" smtClean="0">
              <a:latin typeface="+mj-lt"/>
            </a:endParaRPr>
          </a:p>
        </p:txBody>
      </p:sp>
      <p:sp>
        <p:nvSpPr>
          <p:cNvPr id="2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2800" b="1" i="1" dirty="0" smtClean="0">
                <a:solidFill>
                  <a:schemeClr val="accent6"/>
                </a:solidFill>
              </a:rPr>
              <a:t>Часть 1</a:t>
            </a: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7" name="Rectangle 9"/>
          <p:cNvSpPr>
            <a:spLocks noChangeArrowheads="1"/>
          </p:cNvSpPr>
          <p:nvPr/>
        </p:nvSpPr>
        <p:spPr bwMode="auto">
          <a:xfrm>
            <a:off x="0" y="8763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500063"/>
            <a:ext cx="8229600" cy="475297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sz="40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Разминка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1) 5х=7 имеет единственный корень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2) 0х=0 не имеет корней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3) Если 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D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&gt;0, то квадратное уравнение имеет два корня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4) Если 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D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=0, то квадратное уравнение не имеет корней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5) Количество корней не больше степени уравнения </a:t>
            </a:r>
          </a:p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endParaRPr lang="ru-RU" b="1" i="1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14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48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50" name="Rectangle 9"/>
          <p:cNvSpPr>
            <a:spLocks noChangeArrowheads="1"/>
          </p:cNvSpPr>
          <p:nvPr/>
        </p:nvSpPr>
        <p:spPr bwMode="auto">
          <a:xfrm>
            <a:off x="0" y="8763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229600" cy="4752975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r>
              <a:rPr lang="ru-RU" dirty="0"/>
              <a:t>  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№6. Квадратные уравнения</a:t>
            </a:r>
          </a:p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endParaRPr lang="ru-RU" b="1" i="1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arenR"/>
              <a:defRPr/>
            </a:pPr>
            <a:r>
              <a:rPr lang="ru-RU" altLang="ru-RU" sz="2400" dirty="0" smtClean="0">
                <a:latin typeface="+mj-lt"/>
              </a:rPr>
              <a:t>                          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arenR"/>
              <a:defRPr/>
            </a:pPr>
            <a:endParaRPr lang="ru-RU" altLang="ru-RU" sz="2400" dirty="0" smtClean="0">
              <a:latin typeface="+mj-lt"/>
            </a:endParaRP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arenR"/>
              <a:defRPr/>
            </a:pPr>
            <a:r>
              <a:rPr lang="ru-RU" altLang="ru-RU" sz="2400" dirty="0" smtClean="0">
                <a:latin typeface="+mj-lt"/>
              </a:rPr>
              <a:t>           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arenR"/>
              <a:defRPr/>
            </a:pPr>
            <a:endParaRPr lang="ru-RU" altLang="ru-RU" sz="2400" dirty="0" smtClean="0">
              <a:latin typeface="+mj-lt"/>
            </a:endParaRPr>
          </a:p>
          <a:p>
            <a:pPr marL="457200" indent="-457200" algn="just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2400" dirty="0" smtClean="0">
                <a:latin typeface="+mj-lt"/>
              </a:rPr>
              <a:t>3) 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None/>
              <a:defRPr/>
            </a:pPr>
            <a:endParaRPr lang="ru-RU" altLang="ru-RU" sz="2400" dirty="0" smtClean="0">
              <a:latin typeface="+mj-lt"/>
            </a:endParaRPr>
          </a:p>
          <a:p>
            <a:pPr marL="457200" indent="-457200" algn="just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2400" dirty="0" smtClean="0">
                <a:latin typeface="+mj-lt"/>
              </a:rPr>
              <a:t>4) 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arenR"/>
              <a:defRPr/>
            </a:pPr>
            <a:endParaRPr lang="ru-RU" altLang="ru-RU" sz="2400" dirty="0" smtClean="0">
              <a:latin typeface="+mj-lt"/>
            </a:endParaRP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arenR"/>
              <a:defRPr/>
            </a:pPr>
            <a:endParaRPr lang="ru-RU" altLang="ru-RU" sz="2400" dirty="0" smtClean="0">
              <a:latin typeface="+mj-lt"/>
            </a:endParaRP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arenR"/>
              <a:defRPr/>
            </a:pPr>
            <a:endParaRPr lang="ru-RU" altLang="ru-RU" sz="2400" dirty="0" smtClean="0">
              <a:latin typeface="+mj-lt"/>
            </a:endParaRP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arenR"/>
              <a:defRPr/>
            </a:pPr>
            <a:endParaRPr lang="ru-RU" altLang="ru-RU" sz="2400" dirty="0" smtClean="0">
              <a:latin typeface="+mj-lt"/>
            </a:endParaRPr>
          </a:p>
          <a:p>
            <a:pPr marL="457200" indent="-457200" algn="just" eaLnBrk="1" hangingPunct="1">
              <a:spcBef>
                <a:spcPct val="0"/>
              </a:spcBef>
              <a:buFontTx/>
              <a:buNone/>
              <a:defRPr/>
            </a:pPr>
            <a:endParaRPr lang="ru-RU" altLang="ru-RU" sz="2400" dirty="0" smtClean="0">
              <a:latin typeface="+mj-lt"/>
            </a:endParaRPr>
          </a:p>
        </p:txBody>
      </p:sp>
      <p:sp>
        <p:nvSpPr>
          <p:cNvPr id="2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2800" b="1" i="1" dirty="0" smtClean="0">
                <a:solidFill>
                  <a:schemeClr val="accent6"/>
                </a:solidFill>
              </a:rPr>
              <a:t>Часть 1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5" name="Rectangle 9"/>
          <p:cNvSpPr>
            <a:spLocks noChangeArrowheads="1"/>
          </p:cNvSpPr>
          <p:nvPr/>
        </p:nvSpPr>
        <p:spPr bwMode="auto">
          <a:xfrm>
            <a:off x="0" y="8763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71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2143125"/>
            <a:ext cx="192881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2857500"/>
            <a:ext cx="152082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3571875"/>
            <a:ext cx="1865313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4286250"/>
            <a:ext cx="229235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229600" cy="4752975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r>
              <a:rPr lang="ru-RU" dirty="0"/>
              <a:t>  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№6. Рациональные уравнения</a:t>
            </a:r>
          </a:p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endParaRPr lang="ru-RU" b="1" i="1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arenR"/>
              <a:defRPr/>
            </a:pPr>
            <a:r>
              <a:rPr lang="ru-RU" altLang="ru-RU" sz="2400" dirty="0" smtClean="0">
                <a:latin typeface="+mj-lt"/>
              </a:rPr>
              <a:t>                          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arenR"/>
              <a:defRPr/>
            </a:pPr>
            <a:endParaRPr lang="ru-RU" altLang="ru-RU" sz="2400" dirty="0" smtClean="0">
              <a:latin typeface="+mj-lt"/>
            </a:endParaRP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arenR"/>
              <a:defRPr/>
            </a:pPr>
            <a:endParaRPr lang="ru-RU" altLang="ru-RU" sz="2400" dirty="0" smtClean="0">
              <a:latin typeface="+mj-lt"/>
            </a:endParaRP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arenR"/>
              <a:defRPr/>
            </a:pPr>
            <a:r>
              <a:rPr lang="ru-RU" altLang="ru-RU" sz="2400" dirty="0" smtClean="0">
                <a:latin typeface="+mj-lt"/>
              </a:rPr>
              <a:t>           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arenR"/>
              <a:defRPr/>
            </a:pPr>
            <a:endParaRPr lang="ru-RU" altLang="ru-RU" sz="2400" dirty="0" smtClean="0">
              <a:latin typeface="+mj-lt"/>
            </a:endParaRP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arenR"/>
              <a:defRPr/>
            </a:pPr>
            <a:endParaRPr lang="ru-RU" altLang="ru-RU" sz="2400" dirty="0" smtClean="0">
              <a:latin typeface="+mj-lt"/>
            </a:endParaRPr>
          </a:p>
          <a:p>
            <a:pPr marL="457200" indent="-457200" algn="just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2400" dirty="0" smtClean="0">
                <a:latin typeface="+mj-lt"/>
              </a:rPr>
              <a:t>3) 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None/>
              <a:defRPr/>
            </a:pPr>
            <a:endParaRPr lang="ru-RU" altLang="ru-RU" sz="2400" dirty="0" smtClean="0">
              <a:latin typeface="+mj-lt"/>
            </a:endParaRPr>
          </a:p>
          <a:p>
            <a:pPr marL="457200" indent="-457200" algn="just" eaLnBrk="1" hangingPunct="1">
              <a:spcBef>
                <a:spcPct val="0"/>
              </a:spcBef>
              <a:buFontTx/>
              <a:buNone/>
              <a:defRPr/>
            </a:pPr>
            <a:endParaRPr lang="ru-RU" altLang="ru-RU" sz="2400" dirty="0" smtClean="0">
              <a:latin typeface="+mj-lt"/>
            </a:endParaRP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arenR"/>
              <a:defRPr/>
            </a:pPr>
            <a:endParaRPr lang="ru-RU" altLang="ru-RU" sz="2400" dirty="0" smtClean="0">
              <a:latin typeface="+mj-lt"/>
            </a:endParaRP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arenR"/>
              <a:defRPr/>
            </a:pPr>
            <a:endParaRPr lang="ru-RU" altLang="ru-RU" sz="2400" dirty="0" smtClean="0">
              <a:latin typeface="+mj-lt"/>
            </a:endParaRP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arenR"/>
              <a:defRPr/>
            </a:pPr>
            <a:endParaRPr lang="ru-RU" altLang="ru-RU" sz="2400" dirty="0" smtClean="0">
              <a:latin typeface="+mj-lt"/>
            </a:endParaRP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arenR"/>
              <a:defRPr/>
            </a:pPr>
            <a:endParaRPr lang="ru-RU" altLang="ru-RU" sz="2400" dirty="0" smtClean="0">
              <a:latin typeface="+mj-lt"/>
            </a:endParaRPr>
          </a:p>
          <a:p>
            <a:pPr marL="457200" indent="-457200" algn="just" eaLnBrk="1" hangingPunct="1">
              <a:spcBef>
                <a:spcPct val="0"/>
              </a:spcBef>
              <a:buFontTx/>
              <a:buNone/>
              <a:defRPr/>
            </a:pPr>
            <a:endParaRPr lang="ru-RU" altLang="ru-RU" sz="2400" dirty="0" smtClean="0">
              <a:latin typeface="+mj-lt"/>
            </a:endParaRPr>
          </a:p>
        </p:txBody>
      </p:sp>
      <p:sp>
        <p:nvSpPr>
          <p:cNvPr id="2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2800" b="1" i="1" dirty="0" smtClean="0">
                <a:solidFill>
                  <a:schemeClr val="accent6"/>
                </a:solidFill>
              </a:rPr>
              <a:t>Часть 1</a:t>
            </a: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19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199" name="Rectangle 9"/>
          <p:cNvSpPr>
            <a:spLocks noChangeArrowheads="1"/>
          </p:cNvSpPr>
          <p:nvPr/>
        </p:nvSpPr>
        <p:spPr bwMode="auto">
          <a:xfrm>
            <a:off x="0" y="8763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820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2071688"/>
            <a:ext cx="18827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3071813"/>
            <a:ext cx="2003425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4143375"/>
            <a:ext cx="16891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857250"/>
            <a:ext cx="8229600" cy="4752975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r>
              <a:rPr lang="ru-RU" dirty="0"/>
              <a:t>  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№21. Уравнения</a:t>
            </a:r>
          </a:p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endParaRPr lang="ru-RU" b="1" i="1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arenR"/>
              <a:defRPr/>
            </a:pPr>
            <a:r>
              <a:rPr lang="ru-RU" altLang="ru-RU" sz="2400" dirty="0" smtClean="0">
                <a:latin typeface="+mj-lt"/>
              </a:rPr>
              <a:t>                          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arenR"/>
              <a:defRPr/>
            </a:pPr>
            <a:endParaRPr lang="ru-RU" altLang="ru-RU" sz="2400" dirty="0" smtClean="0">
              <a:latin typeface="+mj-lt"/>
            </a:endParaRP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arenR"/>
              <a:defRPr/>
            </a:pPr>
            <a:r>
              <a:rPr lang="ru-RU" altLang="ru-RU" sz="2400" dirty="0" smtClean="0">
                <a:latin typeface="+mj-lt"/>
              </a:rPr>
              <a:t>           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arenR"/>
              <a:defRPr/>
            </a:pPr>
            <a:endParaRPr lang="ru-RU" altLang="ru-RU" sz="2400" dirty="0" smtClean="0">
              <a:latin typeface="+mj-lt"/>
            </a:endParaRPr>
          </a:p>
          <a:p>
            <a:pPr marL="457200" indent="-457200" algn="just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2400" dirty="0" smtClean="0">
                <a:latin typeface="+mj-lt"/>
              </a:rPr>
              <a:t>3) 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2400" dirty="0" smtClean="0">
                <a:latin typeface="+mj-lt"/>
              </a:rPr>
              <a:t> 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2400" dirty="0" smtClean="0">
                <a:latin typeface="+mj-lt"/>
              </a:rPr>
              <a:t>4) 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None/>
              <a:defRPr/>
            </a:pPr>
            <a:endParaRPr lang="ru-RU" altLang="ru-RU" sz="2400" dirty="0" smtClean="0">
              <a:latin typeface="+mj-lt"/>
            </a:endParaRPr>
          </a:p>
          <a:p>
            <a:pPr marL="457200" indent="-457200" algn="just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2400" dirty="0" smtClean="0">
                <a:latin typeface="+mj-lt"/>
              </a:rPr>
              <a:t>5) 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None/>
              <a:defRPr/>
            </a:pPr>
            <a:endParaRPr lang="ru-RU" altLang="ru-RU" sz="2400" dirty="0" smtClean="0">
              <a:latin typeface="+mj-lt"/>
            </a:endParaRPr>
          </a:p>
          <a:p>
            <a:pPr marL="457200" indent="-457200" algn="just" eaLnBrk="1" hangingPunct="1">
              <a:spcBef>
                <a:spcPct val="0"/>
              </a:spcBef>
              <a:buFontTx/>
              <a:buNone/>
              <a:defRPr/>
            </a:pPr>
            <a:endParaRPr lang="ru-RU" altLang="ru-RU" sz="2400" dirty="0" smtClean="0">
              <a:latin typeface="+mj-lt"/>
            </a:endParaRP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arenR"/>
              <a:defRPr/>
            </a:pPr>
            <a:endParaRPr lang="ru-RU" altLang="ru-RU" sz="2400" dirty="0" smtClean="0">
              <a:latin typeface="+mj-lt"/>
            </a:endParaRP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arenR"/>
              <a:defRPr/>
            </a:pPr>
            <a:endParaRPr lang="ru-RU" altLang="ru-RU" sz="2400" dirty="0" smtClean="0">
              <a:latin typeface="+mj-lt"/>
            </a:endParaRP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arenR"/>
              <a:defRPr/>
            </a:pPr>
            <a:endParaRPr lang="ru-RU" altLang="ru-RU" sz="2400" dirty="0" smtClean="0">
              <a:latin typeface="+mj-lt"/>
            </a:endParaRP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arenR"/>
              <a:defRPr/>
            </a:pPr>
            <a:endParaRPr lang="ru-RU" altLang="ru-RU" sz="2400" dirty="0" smtClean="0">
              <a:latin typeface="+mj-lt"/>
            </a:endParaRPr>
          </a:p>
          <a:p>
            <a:pPr marL="457200" indent="-457200" algn="just" eaLnBrk="1" hangingPunct="1">
              <a:spcBef>
                <a:spcPct val="0"/>
              </a:spcBef>
              <a:buFontTx/>
              <a:buNone/>
              <a:defRPr/>
            </a:pPr>
            <a:endParaRPr lang="ru-RU" altLang="ru-RU" sz="2400" dirty="0" smtClean="0">
              <a:latin typeface="+mj-lt"/>
            </a:endParaRPr>
          </a:p>
        </p:txBody>
      </p:sp>
      <p:sp>
        <p:nvSpPr>
          <p:cNvPr id="2" name="Заголовок 2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ru-RU" altLang="ru-RU" sz="2800" b="1" i="1" dirty="0" smtClean="0">
                <a:solidFill>
                  <a:schemeClr val="accent6"/>
                </a:solidFill>
              </a:rPr>
              <a:t>Часть 2</a:t>
            </a: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0" y="428625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3" name="Rectangle 9"/>
          <p:cNvSpPr>
            <a:spLocks noChangeArrowheads="1"/>
          </p:cNvSpPr>
          <p:nvPr/>
        </p:nvSpPr>
        <p:spPr bwMode="auto">
          <a:xfrm>
            <a:off x="0" y="8763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92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1785938"/>
            <a:ext cx="2784475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2571750"/>
            <a:ext cx="2281237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3286125"/>
            <a:ext cx="4429125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3929063"/>
            <a:ext cx="335756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4500563"/>
            <a:ext cx="3065462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60375" y="8366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ru-RU" sz="3600" b="1" i="1" dirty="0" smtClean="0">
                <a:solidFill>
                  <a:schemeClr val="accent6"/>
                </a:solidFill>
              </a:rPr>
              <a:t>Этапы решения текстовых задач</a:t>
            </a:r>
            <a:r>
              <a:rPr lang="ru-RU" sz="2800" dirty="0" smtClean="0">
                <a:solidFill>
                  <a:schemeClr val="accent6"/>
                </a:solidFill>
              </a:rPr>
              <a:t/>
            </a:r>
            <a:br>
              <a:rPr lang="ru-RU" sz="2800" dirty="0" smtClean="0">
                <a:solidFill>
                  <a:schemeClr val="accent6"/>
                </a:solidFill>
              </a:rPr>
            </a:br>
            <a:r>
              <a:rPr lang="ru-RU" sz="2800" b="1" i="1" dirty="0">
                <a:solidFill>
                  <a:schemeClr val="accent6"/>
                </a:solidFill>
              </a:rPr>
              <a:t/>
            </a:r>
            <a:br>
              <a:rPr lang="ru-RU" sz="2800" b="1" i="1" dirty="0">
                <a:solidFill>
                  <a:schemeClr val="accent6"/>
                </a:solidFill>
              </a:rPr>
            </a:br>
            <a:endParaRPr lang="ru-RU" altLang="ru-RU" sz="2800" b="1" i="1" dirty="0" smtClean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1. Понимание условия.</a:t>
            </a:r>
          </a:p>
          <a:p>
            <a:pPr>
              <a:buFontTx/>
              <a:buNone/>
              <a:defRPr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2. Схематизация условия.</a:t>
            </a:r>
          </a:p>
          <a:p>
            <a:pPr>
              <a:buFontTx/>
              <a:buNone/>
              <a:defRPr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3. Выдвижение идей способа решения.</a:t>
            </a:r>
          </a:p>
          <a:p>
            <a:pPr>
              <a:buFontTx/>
              <a:buNone/>
              <a:defRPr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4. Моделирование отношений.</a:t>
            </a:r>
          </a:p>
          <a:p>
            <a:pPr>
              <a:buFontTx/>
              <a:buNone/>
              <a:defRPr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5. Оценивание полученного результата.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96ad0214f5fbd5a97dfac73af27ce6b753e9357"/>
</p:tagLst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A50021"/>
      </a:hlink>
      <a:folHlink>
        <a:srgbClr val="808080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2393</TotalTime>
  <Words>203</Words>
  <Application>Microsoft Office PowerPoint</Application>
  <PresentationFormat>Экран (4:3)</PresentationFormat>
  <Paragraphs>93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Times New Roman</vt:lpstr>
      <vt:lpstr>Arial</vt:lpstr>
      <vt:lpstr>Calibri</vt:lpstr>
      <vt:lpstr>Monotype Corsiva</vt:lpstr>
      <vt:lpstr>Tahoma</vt:lpstr>
      <vt:lpstr>Wingdings</vt:lpstr>
      <vt:lpstr>Trebuchet MS</vt:lpstr>
      <vt:lpstr>Оформление по умолчанию</vt:lpstr>
      <vt:lpstr>Презентация PowerPoint</vt:lpstr>
      <vt:lpstr>   Цель урока:                    обобщить и систематизировать знания по теме: «Решение уравнений»</vt:lpstr>
      <vt:lpstr>Презентация PowerPoint</vt:lpstr>
      <vt:lpstr>Часть 1</vt:lpstr>
      <vt:lpstr>Презентация PowerPoint</vt:lpstr>
      <vt:lpstr>Часть 1</vt:lpstr>
      <vt:lpstr>Часть 1</vt:lpstr>
      <vt:lpstr>Часть 2</vt:lpstr>
      <vt:lpstr>Этапы решения текстовых задач  </vt:lpstr>
      <vt:lpstr>Презентация PowerPoint</vt:lpstr>
      <vt:lpstr>Часть 2 №22.</vt:lpstr>
      <vt:lpstr>Презентация PowerPoint</vt:lpstr>
    </vt:vector>
  </TitlesOfParts>
  <Manager>Кукушкина</Manager>
  <Company>Наукоград СМИ;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урок по математике</dc:title>
  <dc:subject>Педагогическое творчество</dc:subject>
  <dc:creator>Наукоград СМИ</dc:creator>
  <cp:keywords>Открытый урок по математике</cp:keywords>
  <cp:lastModifiedBy>User</cp:lastModifiedBy>
  <cp:revision>176</cp:revision>
  <dcterms:created xsi:type="dcterms:W3CDTF">2012-09-18T19:05:21Z</dcterms:created>
  <dcterms:modified xsi:type="dcterms:W3CDTF">2020-08-07T19:24:17Z</dcterms:modified>
</cp:coreProperties>
</file>