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F595D-2E3E-4AA9-839C-9C68E1EDE169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13BA7-D5BD-4091-B52A-E46CCDE9E5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244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37CE-03B4-425A-93A6-64E1E91DDC14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2165-33D5-4584-8B31-EFA351BFF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37CE-03B4-425A-93A6-64E1E91DDC14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2165-33D5-4584-8B31-EFA351BFF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37CE-03B4-425A-93A6-64E1E91DDC14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2165-33D5-4584-8B31-EFA351BFF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37CE-03B4-425A-93A6-64E1E91DDC14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2165-33D5-4584-8B31-EFA351BFF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37CE-03B4-425A-93A6-64E1E91DDC14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2165-33D5-4584-8B31-EFA351BFF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37CE-03B4-425A-93A6-64E1E91DDC14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2165-33D5-4584-8B31-EFA351BFF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37CE-03B4-425A-93A6-64E1E91DDC14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2165-33D5-4584-8B31-EFA351BFF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37CE-03B4-425A-93A6-64E1E91DDC14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2165-33D5-4584-8B31-EFA351BFF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37CE-03B4-425A-93A6-64E1E91DDC14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2165-33D5-4584-8B31-EFA351BFF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37CE-03B4-425A-93A6-64E1E91DDC14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2165-33D5-4584-8B31-EFA351BFF5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137CE-03B4-425A-93A6-64E1E91DDC14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1D2165-33D5-4584-8B31-EFA351BFF5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6137CE-03B4-425A-93A6-64E1E91DDC14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1D2165-33D5-4584-8B31-EFA351BFF51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780928"/>
            <a:ext cx="7929618" cy="147674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/>
            <a:r>
              <a:rPr lang="ru-RU" sz="3200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Трудности в решении квадратных уравнений и неравенств</a:t>
            </a:r>
            <a:r>
              <a:rPr lang="ru-RU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solidFill>
                  <a:schemeClr val="bg2">
                    <a:lumMod val="40000"/>
                    <a:lumOff val="60000"/>
                  </a:schemeClr>
                </a:solidFill>
              </a:rPr>
              <a:t>.</a:t>
            </a:r>
            <a:endParaRPr lang="ru-RU" dirty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854696" cy="1752600"/>
          </a:xfrm>
        </p:spPr>
        <p:txBody>
          <a:bodyPr>
            <a:normAutofit/>
          </a:bodyPr>
          <a:lstStyle/>
          <a:p>
            <a:pPr algn="l"/>
            <a:r>
              <a:rPr lang="ru-RU" sz="1800" dirty="0"/>
              <a:t>Дерябина Валентина </a:t>
            </a:r>
            <a:r>
              <a:rPr lang="ru-RU" sz="1800" dirty="0" smtClean="0"/>
              <a:t>Анатольевна</a:t>
            </a:r>
            <a:endParaRPr lang="en-US" sz="1800" dirty="0" smtClean="0"/>
          </a:p>
          <a:p>
            <a:pPr algn="l"/>
            <a:r>
              <a:rPr lang="ru-RU" sz="1800" dirty="0" smtClean="0"/>
              <a:t>Муниципальное </a:t>
            </a:r>
            <a:r>
              <a:rPr lang="ru-RU" sz="1800" dirty="0" smtClean="0"/>
              <a:t>бюджетное общеобразовательное учреждение «Средняя общеобразовательная школа №1» </a:t>
            </a:r>
            <a:endParaRPr lang="en-US" sz="1800" dirty="0" smtClean="0"/>
          </a:p>
          <a:p>
            <a:pPr algn="l"/>
            <a:r>
              <a:rPr lang="ru-RU" sz="1800" dirty="0" smtClean="0"/>
              <a:t>г</a:t>
            </a:r>
            <a:r>
              <a:rPr lang="ru-RU" sz="1800" dirty="0" smtClean="0"/>
              <a:t>. Мичуринска Тамбовской области</a:t>
            </a:r>
            <a:endParaRPr lang="ru-RU" sz="1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16631"/>
            <a:ext cx="7873016" cy="40634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27584" y="5598532"/>
            <a:ext cx="75849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Четвертый Всероссийский методический фестиваль</a:t>
            </a:r>
            <a:endParaRPr lang="ru-RU" sz="1400" dirty="0"/>
          </a:p>
          <a:p>
            <a:pPr algn="ctr"/>
            <a:r>
              <a:rPr lang="ru-RU" sz="1400" b="1" dirty="0"/>
              <a:t>"Педагогическое творчество"</a:t>
            </a:r>
            <a:endParaRPr lang="ru-RU" sz="1400" dirty="0"/>
          </a:p>
          <a:p>
            <a:pPr algn="ctr"/>
            <a:r>
              <a:rPr lang="ru-RU" sz="1400" b="1" dirty="0"/>
              <a:t>2020 год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14678" y="357166"/>
            <a:ext cx="28953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(</a:t>
            </a:r>
            <a:r>
              <a:rPr lang="ru-RU" sz="3600" b="1" i="1" dirty="0" err="1" smtClean="0"/>
              <a:t>х</a:t>
            </a:r>
            <a:r>
              <a:rPr lang="ru-RU" sz="3600" b="1" i="1" dirty="0" smtClean="0"/>
              <a:t> </a:t>
            </a:r>
            <a:r>
              <a:rPr lang="ru-RU" sz="3600" b="1" dirty="0" smtClean="0"/>
              <a:t>– 8) (</a:t>
            </a:r>
            <a:r>
              <a:rPr lang="ru-RU" sz="3600" b="1" i="1" dirty="0" err="1" smtClean="0"/>
              <a:t>х</a:t>
            </a:r>
            <a:r>
              <a:rPr lang="ru-RU" sz="3600" b="1" dirty="0" smtClean="0"/>
              <a:t> + 7)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071934" y="857232"/>
            <a:ext cx="11352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err="1" smtClean="0"/>
              <a:t>х</a:t>
            </a:r>
            <a:r>
              <a:rPr lang="ru-RU" sz="3600" b="1" dirty="0" smtClean="0"/>
              <a:t> + 2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857884" y="642918"/>
            <a:ext cx="9188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 ≥ 0</a:t>
            </a:r>
            <a:endParaRPr lang="ru-RU" sz="36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357554" y="928670"/>
            <a:ext cx="2428892" cy="1588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627" name="Picture 3" descr="Метод интервалов: х ∈ [–7; –2]∪[8; +∞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2500306"/>
            <a:ext cx="4281047" cy="1000132"/>
          </a:xfrm>
          <a:prstGeom prst="rect">
            <a:avLst/>
          </a:prstGeom>
          <a:noFill/>
        </p:spPr>
      </p:pic>
      <p:pic>
        <p:nvPicPr>
          <p:cNvPr id="26631" name="Picture 7" descr="Метод интервалов: х ∈ [–7; –2)∪[8; +∞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7" y="2500306"/>
            <a:ext cx="4281047" cy="1000132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85720" y="3714752"/>
            <a:ext cx="45672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700" b="1" dirty="0" smtClean="0"/>
              <a:t>Ответ: </a:t>
            </a:r>
            <a:r>
              <a:rPr lang="ru-RU" sz="2700" b="1" i="1" dirty="0" err="1" smtClean="0"/>
              <a:t>х</a:t>
            </a:r>
            <a:r>
              <a:rPr lang="ru-RU" sz="2700" b="1" dirty="0" smtClean="0"/>
              <a:t> ∈ [–7; –2]∪[8; +∞)</a:t>
            </a:r>
            <a:endParaRPr lang="ru-RU" sz="27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43438" y="3714752"/>
            <a:ext cx="45768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700" b="1" dirty="0" smtClean="0"/>
              <a:t>Ответ: </a:t>
            </a:r>
            <a:r>
              <a:rPr lang="ru-RU" sz="2700" b="1" i="1" dirty="0" err="1" smtClean="0"/>
              <a:t>х</a:t>
            </a:r>
            <a:r>
              <a:rPr lang="ru-RU" sz="2700" b="1" dirty="0" smtClean="0"/>
              <a:t> ∈ [–7; –2)∪[8; +∞)</a:t>
            </a:r>
            <a:endParaRPr lang="ru-RU" sz="27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142976" y="2000240"/>
            <a:ext cx="2257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Неправильно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500694" y="2000240"/>
            <a:ext cx="1893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Правильно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28926" y="214290"/>
            <a:ext cx="37481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(</a:t>
            </a:r>
            <a:r>
              <a:rPr lang="ru-RU" sz="3600" b="1" i="1" dirty="0" err="1" smtClean="0"/>
              <a:t>х</a:t>
            </a:r>
            <a:r>
              <a:rPr lang="ru-RU" sz="3600" b="1" i="1" dirty="0" smtClean="0"/>
              <a:t> </a:t>
            </a:r>
            <a:r>
              <a:rPr lang="ru-RU" sz="3600" b="1" dirty="0" smtClean="0"/>
              <a:t>– 5) (</a:t>
            </a:r>
            <a:r>
              <a:rPr lang="ru-RU" sz="3600" b="1" i="1" dirty="0" err="1" smtClean="0"/>
              <a:t>х</a:t>
            </a:r>
            <a:r>
              <a:rPr lang="ru-RU" sz="3600" b="1" dirty="0" smtClean="0"/>
              <a:t> + 3)</a:t>
            </a:r>
            <a:r>
              <a:rPr lang="ru-RU" sz="3600" b="1" baseline="30000" dirty="0" smtClean="0"/>
              <a:t>2</a:t>
            </a:r>
            <a:r>
              <a:rPr lang="ru-RU" sz="3600" b="1" dirty="0" smtClean="0"/>
              <a:t> ≤ 0</a:t>
            </a:r>
            <a:endParaRPr lang="ru-RU" sz="3600" b="1" dirty="0"/>
          </a:p>
        </p:txBody>
      </p:sp>
      <p:pic>
        <p:nvPicPr>
          <p:cNvPr id="27650" name="Picture 2" descr="Метод интервалов:  х ∈ [–3; 5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00306"/>
            <a:ext cx="4179123" cy="1000132"/>
          </a:xfrm>
          <a:prstGeom prst="rect">
            <a:avLst/>
          </a:prstGeom>
          <a:noFill/>
        </p:spPr>
      </p:pic>
      <p:pic>
        <p:nvPicPr>
          <p:cNvPr id="27652" name="Picture 4" descr="Метод интервалов: х ∈ (–∞; 5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500306"/>
            <a:ext cx="4179123" cy="100013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3643314"/>
            <a:ext cx="29754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Ответ: </a:t>
            </a:r>
            <a:r>
              <a:rPr lang="ru-RU" sz="2800" b="1" i="1" dirty="0" err="1" smtClean="0"/>
              <a:t>х</a:t>
            </a:r>
            <a:r>
              <a:rPr lang="ru-RU" sz="2800" b="1" dirty="0" smtClean="0"/>
              <a:t> ∈ [–3; 5]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86380" y="3643314"/>
            <a:ext cx="31341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Ответ: </a:t>
            </a:r>
            <a:r>
              <a:rPr lang="ru-RU" sz="2800" b="1" i="1" dirty="0" err="1" smtClean="0"/>
              <a:t>х</a:t>
            </a:r>
            <a:r>
              <a:rPr lang="ru-RU" sz="2800" b="1" dirty="0" smtClean="0"/>
              <a:t> ∈ (–∞; 5]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00100" y="2000240"/>
            <a:ext cx="2257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Неправильно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57884" y="2000240"/>
            <a:ext cx="1893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Правильно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3174" y="214290"/>
            <a:ext cx="37481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(</a:t>
            </a:r>
            <a:r>
              <a:rPr lang="ru-RU" sz="3600" b="1" i="1" dirty="0" err="1" smtClean="0"/>
              <a:t>х</a:t>
            </a:r>
            <a:r>
              <a:rPr lang="ru-RU" sz="3600" b="1" i="1" dirty="0" smtClean="0"/>
              <a:t> </a:t>
            </a:r>
            <a:r>
              <a:rPr lang="ru-RU" sz="3600" b="1" dirty="0" smtClean="0"/>
              <a:t>– 5)</a:t>
            </a:r>
            <a:r>
              <a:rPr lang="ru-RU" sz="3600" b="1" baseline="30000" dirty="0" smtClean="0"/>
              <a:t>2</a:t>
            </a:r>
            <a:r>
              <a:rPr lang="ru-RU" sz="3600" b="1" dirty="0" smtClean="0"/>
              <a:t> (</a:t>
            </a:r>
            <a:r>
              <a:rPr lang="ru-RU" sz="3600" b="1" i="1" dirty="0" err="1" smtClean="0"/>
              <a:t>х</a:t>
            </a:r>
            <a:r>
              <a:rPr lang="ru-RU" sz="3600" b="1" dirty="0" smtClean="0"/>
              <a:t> + 3) ≤ 0</a:t>
            </a:r>
            <a:endParaRPr lang="ru-RU" sz="3600" b="1" dirty="0"/>
          </a:p>
        </p:txBody>
      </p:sp>
      <p:pic>
        <p:nvPicPr>
          <p:cNvPr id="28674" name="Picture 2" descr="метод интервалов: х ∈ (–∞; –3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071678"/>
            <a:ext cx="4179123" cy="1000132"/>
          </a:xfrm>
          <a:prstGeom prst="rect">
            <a:avLst/>
          </a:prstGeom>
          <a:noFill/>
        </p:spPr>
      </p:pic>
      <p:pic>
        <p:nvPicPr>
          <p:cNvPr id="28676" name="Picture 4" descr="метод интервалов: х ∈ (–∞; –3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71678"/>
            <a:ext cx="4179123" cy="100013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3286124"/>
            <a:ext cx="33089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Ответ: </a:t>
            </a:r>
            <a:r>
              <a:rPr lang="ru-RU" sz="2800" b="1" i="1" dirty="0" err="1" smtClean="0"/>
              <a:t>х</a:t>
            </a:r>
            <a:r>
              <a:rPr lang="ru-RU" sz="2800" b="1" dirty="0" smtClean="0"/>
              <a:t> ∈ (–∞; –3]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57752" y="3286124"/>
            <a:ext cx="39773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Ответ: </a:t>
            </a:r>
            <a:r>
              <a:rPr lang="ru-RU" sz="2800" b="1" i="1" dirty="0" err="1" smtClean="0"/>
              <a:t>х</a:t>
            </a:r>
            <a:r>
              <a:rPr lang="ru-RU" sz="2800" b="1" dirty="0" smtClean="0"/>
              <a:t> ∈ (–∞; –3]∪{5}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1500174"/>
            <a:ext cx="2257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Неправильно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1500174"/>
            <a:ext cx="1893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Правильно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ая прямоугольная выноска 5"/>
          <p:cNvSpPr/>
          <p:nvPr/>
        </p:nvSpPr>
        <p:spPr>
          <a:xfrm>
            <a:off x="4714876" y="2643182"/>
            <a:ext cx="4214842" cy="2143140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214282" y="2643182"/>
            <a:ext cx="4214842" cy="2143140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143240" y="214290"/>
            <a:ext cx="3315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 – </a:t>
            </a:r>
            <a:r>
              <a:rPr lang="ru-RU" sz="3600" b="1" i="1" dirty="0"/>
              <a:t>х</a:t>
            </a:r>
            <a:r>
              <a:rPr lang="ru-RU" sz="3600" b="1" baseline="30000" dirty="0"/>
              <a:t>2</a:t>
            </a:r>
            <a:r>
              <a:rPr lang="ru-RU" sz="3600" b="1" dirty="0"/>
              <a:t> + 5</a:t>
            </a:r>
            <a:r>
              <a:rPr lang="en-US" sz="3600" b="1" i="1" dirty="0"/>
              <a:t>x</a:t>
            </a:r>
            <a:r>
              <a:rPr lang="en-US" sz="3600" b="1" dirty="0"/>
              <a:t>– 6 &lt; 0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85749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/>
              <a:t>– (</a:t>
            </a:r>
            <a:r>
              <a:rPr lang="ru-RU" sz="2800" b="1" i="1" dirty="0" err="1"/>
              <a:t>x</a:t>
            </a:r>
            <a:r>
              <a:rPr lang="ru-RU" sz="2800" b="1" dirty="0"/>
              <a:t> – 2) (</a:t>
            </a:r>
            <a:r>
              <a:rPr lang="ru-RU" sz="2800" b="1" i="1" dirty="0" err="1"/>
              <a:t>x</a:t>
            </a:r>
            <a:r>
              <a:rPr lang="ru-RU" sz="2800" b="1" dirty="0"/>
              <a:t> – 3) &lt; 0,</a:t>
            </a:r>
          </a:p>
          <a:p>
            <a:pPr algn="ctr"/>
            <a:r>
              <a:rPr lang="ru-RU" sz="2800" b="1" i="1" dirty="0" err="1"/>
              <a:t>х</a:t>
            </a:r>
            <a:r>
              <a:rPr lang="ru-RU" sz="2800" b="1" dirty="0"/>
              <a:t> ∈ (2; 3).</a:t>
            </a:r>
          </a:p>
          <a:p>
            <a:pPr algn="ctr"/>
            <a:r>
              <a:rPr lang="ru-RU" sz="2800" b="1" dirty="0"/>
              <a:t>Ответ: (2; 3)</a:t>
            </a:r>
            <a:r>
              <a:rPr lang="ru-RU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2786058"/>
            <a:ext cx="457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/>
              <a:t>х</a:t>
            </a:r>
            <a:r>
              <a:rPr lang="ru-RU" sz="2800" b="1" baseline="30000" dirty="0"/>
              <a:t>2</a:t>
            </a:r>
            <a:r>
              <a:rPr lang="ru-RU" sz="2800" b="1" dirty="0"/>
              <a:t> – 5</a:t>
            </a:r>
            <a:r>
              <a:rPr lang="ru-RU" sz="2800" b="1" i="1" dirty="0"/>
              <a:t>x</a:t>
            </a:r>
            <a:r>
              <a:rPr lang="ru-RU" sz="2800" b="1" dirty="0"/>
              <a:t> + 6 &lt; 0,</a:t>
            </a:r>
          </a:p>
          <a:p>
            <a:pPr algn="ctr"/>
            <a:r>
              <a:rPr lang="ru-RU" sz="2800" b="1" dirty="0"/>
              <a:t>(</a:t>
            </a:r>
            <a:r>
              <a:rPr lang="ru-RU" sz="2800" b="1" i="1" dirty="0" err="1"/>
              <a:t>x</a:t>
            </a:r>
            <a:r>
              <a:rPr lang="ru-RU" sz="2800" b="1" dirty="0"/>
              <a:t> – 2) (</a:t>
            </a:r>
            <a:r>
              <a:rPr lang="ru-RU" sz="2800" b="1" i="1" dirty="0" err="1"/>
              <a:t>x</a:t>
            </a:r>
            <a:r>
              <a:rPr lang="ru-RU" sz="2800" b="1" dirty="0"/>
              <a:t> – 3) &gt; 0,</a:t>
            </a:r>
          </a:p>
          <a:p>
            <a:pPr algn="ctr"/>
            <a:r>
              <a:rPr lang="ru-RU" sz="2800" b="1" dirty="0"/>
              <a:t> </a:t>
            </a:r>
            <a:r>
              <a:rPr lang="ru-RU" sz="2800" b="1" i="1" dirty="0" err="1"/>
              <a:t>х</a:t>
            </a:r>
            <a:r>
              <a:rPr lang="ru-RU" sz="2800" b="1" dirty="0"/>
              <a:t> ∈ (–∞; 2)∪(3; +∞).</a:t>
            </a:r>
          </a:p>
          <a:p>
            <a:pPr algn="ctr"/>
            <a:r>
              <a:rPr lang="ru-RU" sz="2800" b="1" dirty="0"/>
              <a:t>Ответ: (–∞; 2)∪(3; +∞)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14414" y="2000240"/>
            <a:ext cx="2257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Неправильно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57884" y="2000240"/>
            <a:ext cx="1893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Правильно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3" grpId="0"/>
      <p:bldP spid="4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ая прямоугольная выноска 4"/>
          <p:cNvSpPr/>
          <p:nvPr/>
        </p:nvSpPr>
        <p:spPr>
          <a:xfrm>
            <a:off x="214282" y="2357430"/>
            <a:ext cx="4214842" cy="2357454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4714876" y="2357430"/>
            <a:ext cx="4214842" cy="2357454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143240" y="214290"/>
            <a:ext cx="27077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/>
              <a:t>х</a:t>
            </a:r>
            <a:r>
              <a:rPr lang="ru-RU" sz="3200" b="1" baseline="30000" dirty="0"/>
              <a:t>2</a:t>
            </a:r>
            <a:r>
              <a:rPr lang="ru-RU" sz="3200" b="1" dirty="0"/>
              <a:t> + 6</a:t>
            </a:r>
            <a:r>
              <a:rPr lang="en-US" sz="3200" b="1" i="1" dirty="0"/>
              <a:t>x </a:t>
            </a:r>
            <a:r>
              <a:rPr lang="en-US" sz="3200" b="1" dirty="0"/>
              <a:t>+ 9 ≥ 0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500306"/>
            <a:ext cx="392909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(</a:t>
            </a:r>
            <a:r>
              <a:rPr lang="ru-RU" sz="2800" b="1" i="1" dirty="0" err="1"/>
              <a:t>х</a:t>
            </a:r>
            <a:r>
              <a:rPr lang="ru-RU" sz="2800" b="1" dirty="0" err="1"/>
              <a:t>+</a:t>
            </a:r>
            <a:r>
              <a:rPr lang="ru-RU" sz="2800" b="1" dirty="0"/>
              <a:t> 3)</a:t>
            </a:r>
            <a:r>
              <a:rPr lang="ru-RU" sz="2800" b="1" baseline="30000" dirty="0"/>
              <a:t>2</a:t>
            </a:r>
            <a:r>
              <a:rPr lang="ru-RU" sz="2800" b="1" dirty="0"/>
              <a:t> ≥ 0,</a:t>
            </a:r>
          </a:p>
          <a:p>
            <a:pPr algn="ctr"/>
            <a:r>
              <a:rPr lang="ru-RU" sz="2800" b="1" i="1" dirty="0" err="1"/>
              <a:t>х</a:t>
            </a:r>
            <a:r>
              <a:rPr lang="ru-RU" sz="2800" b="1" i="1" dirty="0"/>
              <a:t> </a:t>
            </a:r>
            <a:r>
              <a:rPr lang="ru-RU" sz="2800" b="1" dirty="0"/>
              <a:t>+ 3 ≥ 0,</a:t>
            </a:r>
          </a:p>
          <a:p>
            <a:pPr algn="ctr"/>
            <a:r>
              <a:rPr lang="ru-RU" sz="2800" b="1" i="1" dirty="0" err="1"/>
              <a:t>х</a:t>
            </a:r>
            <a:r>
              <a:rPr lang="ru-RU" sz="2800" b="1" dirty="0"/>
              <a:t> ≥ –3.</a:t>
            </a:r>
          </a:p>
          <a:p>
            <a:pPr algn="ctr"/>
            <a:r>
              <a:rPr lang="ru-RU" sz="2800" b="1" dirty="0"/>
              <a:t>Ответ: [–3; +∞)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235743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/>
              <a:t>Неравенство (</a:t>
            </a:r>
            <a:r>
              <a:rPr lang="ru-RU" sz="2800" b="1" i="1" dirty="0" err="1"/>
              <a:t>х</a:t>
            </a:r>
            <a:r>
              <a:rPr lang="ru-RU" sz="2800" b="1" i="1" dirty="0"/>
              <a:t> </a:t>
            </a:r>
            <a:r>
              <a:rPr lang="ru-RU" sz="2800" b="1" dirty="0"/>
              <a:t>+ 3)</a:t>
            </a:r>
            <a:r>
              <a:rPr lang="ru-RU" sz="2800" b="1" baseline="30000" dirty="0"/>
              <a:t>2</a:t>
            </a:r>
            <a:r>
              <a:rPr lang="ru-RU" sz="2800" b="1" dirty="0"/>
              <a:t> ≥ 0 выполняется для всех значений </a:t>
            </a:r>
            <a:r>
              <a:rPr lang="ru-RU" sz="2800" b="1" i="1" dirty="0" err="1"/>
              <a:t>х</a:t>
            </a:r>
            <a:r>
              <a:rPr lang="ru-RU" sz="2800" b="1" dirty="0"/>
              <a:t>, значит </a:t>
            </a:r>
            <a:r>
              <a:rPr lang="ru-RU" sz="2800" b="1" i="1" dirty="0" err="1"/>
              <a:t>х</a:t>
            </a:r>
            <a:r>
              <a:rPr lang="ru-RU" sz="2800" b="1" dirty="0"/>
              <a:t> – любое число.</a:t>
            </a:r>
          </a:p>
          <a:p>
            <a:pPr algn="ctr"/>
            <a:r>
              <a:rPr lang="ru-RU" sz="2800" b="1" dirty="0"/>
              <a:t> Ответ: (–∞; +∞)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1785926"/>
            <a:ext cx="2257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Неправильно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00760" y="1785926"/>
            <a:ext cx="1893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Правильно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3" grpId="0"/>
      <p:bldP spid="4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ая прямоугольная выноска 4"/>
          <p:cNvSpPr/>
          <p:nvPr/>
        </p:nvSpPr>
        <p:spPr>
          <a:xfrm>
            <a:off x="214282" y="2428868"/>
            <a:ext cx="4214842" cy="2357454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4714876" y="2428868"/>
            <a:ext cx="4214842" cy="2357454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786050" y="214290"/>
            <a:ext cx="35023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 </a:t>
            </a:r>
            <a:r>
              <a:rPr lang="ru-RU" sz="3600" b="1" i="1" dirty="0"/>
              <a:t>х</a:t>
            </a:r>
            <a:r>
              <a:rPr lang="ru-RU" sz="3600" b="1" baseline="30000" dirty="0"/>
              <a:t>2</a:t>
            </a:r>
            <a:r>
              <a:rPr lang="ru-RU" sz="3600" b="1" dirty="0"/>
              <a:t> + 10</a:t>
            </a:r>
            <a:r>
              <a:rPr lang="en-US" sz="3600" b="1" i="1" dirty="0"/>
              <a:t>x </a:t>
            </a:r>
            <a:r>
              <a:rPr lang="en-US" sz="3600" b="1" dirty="0"/>
              <a:t>+ 25 ≤ 0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714620"/>
            <a:ext cx="42862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(</a:t>
            </a:r>
            <a:r>
              <a:rPr lang="ru-RU" sz="2800" b="1" i="1" dirty="0" err="1"/>
              <a:t>х</a:t>
            </a:r>
            <a:r>
              <a:rPr lang="ru-RU" sz="2800" b="1" i="1" dirty="0"/>
              <a:t> </a:t>
            </a:r>
            <a:r>
              <a:rPr lang="ru-RU" sz="2800" b="1" dirty="0"/>
              <a:t>+ 5)</a:t>
            </a:r>
            <a:r>
              <a:rPr lang="ru-RU" sz="2800" b="1" baseline="30000" dirty="0"/>
              <a:t>2</a:t>
            </a:r>
            <a:r>
              <a:rPr lang="ru-RU" sz="2800" b="1" dirty="0"/>
              <a:t> ≤ 0 – решений нет.</a:t>
            </a:r>
          </a:p>
          <a:p>
            <a:pPr algn="ctr"/>
            <a:r>
              <a:rPr lang="ru-RU" sz="2800" b="1" dirty="0"/>
              <a:t>Ответ: 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2500306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/>
              <a:t>Неравенство (</a:t>
            </a:r>
            <a:r>
              <a:rPr lang="ru-RU" sz="2800" b="1" i="1" dirty="0" err="1"/>
              <a:t>х</a:t>
            </a:r>
            <a:r>
              <a:rPr lang="ru-RU" sz="2800" b="1" i="1" dirty="0"/>
              <a:t> </a:t>
            </a:r>
            <a:r>
              <a:rPr lang="ru-RU" sz="2800" b="1" dirty="0"/>
              <a:t>+ 5)</a:t>
            </a:r>
            <a:r>
              <a:rPr lang="ru-RU" sz="2800" b="1" baseline="30000" dirty="0"/>
              <a:t>2</a:t>
            </a:r>
            <a:r>
              <a:rPr lang="ru-RU" sz="2800" b="1" dirty="0"/>
              <a:t> ≤ 0  выполняется при единственном значении </a:t>
            </a:r>
            <a:r>
              <a:rPr lang="ru-RU" sz="2800" b="1" i="1" dirty="0" err="1"/>
              <a:t>х</a:t>
            </a:r>
            <a:r>
              <a:rPr lang="ru-RU" sz="2800" b="1" dirty="0"/>
              <a:t> = –5.</a:t>
            </a:r>
          </a:p>
          <a:p>
            <a:pPr algn="ctr"/>
            <a:r>
              <a:rPr lang="ru-RU" sz="2800" b="1" dirty="0"/>
              <a:t>Ответ: –5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14414" y="1928802"/>
            <a:ext cx="2257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Неправильно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1928802"/>
            <a:ext cx="1893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Правильно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/>
      <p:bldP spid="4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ая прямоугольная выноска 4"/>
          <p:cNvSpPr/>
          <p:nvPr/>
        </p:nvSpPr>
        <p:spPr>
          <a:xfrm>
            <a:off x="214282" y="2428868"/>
            <a:ext cx="4214842" cy="2357454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4643438" y="2428868"/>
            <a:ext cx="4214842" cy="2357454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571868" y="285728"/>
            <a:ext cx="20297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/>
              <a:t>х</a:t>
            </a:r>
            <a:r>
              <a:rPr lang="ru-RU" sz="3600" b="1" baseline="30000" dirty="0"/>
              <a:t>2</a:t>
            </a:r>
            <a:r>
              <a:rPr lang="ru-RU" sz="3600" b="1" dirty="0"/>
              <a:t> – 9 ≤ 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643182"/>
            <a:ext cx="36433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/>
              <a:t>х</a:t>
            </a:r>
            <a:r>
              <a:rPr lang="ru-RU" sz="2800" b="1" baseline="30000" dirty="0"/>
              <a:t>2</a:t>
            </a:r>
            <a:r>
              <a:rPr lang="ru-RU" sz="2800" b="1" dirty="0"/>
              <a:t> ≤ 9,</a:t>
            </a:r>
          </a:p>
          <a:p>
            <a:pPr algn="ctr"/>
            <a:r>
              <a:rPr lang="ru-RU" sz="2800" b="1" i="1" dirty="0" err="1"/>
              <a:t>х</a:t>
            </a:r>
            <a:r>
              <a:rPr lang="ru-RU" sz="2800" b="1" dirty="0"/>
              <a:t> ≤ 3.</a:t>
            </a:r>
          </a:p>
          <a:p>
            <a:pPr algn="ctr"/>
            <a:r>
              <a:rPr lang="ru-RU" sz="2800" b="1" dirty="0"/>
              <a:t>Ответ: (–∞; 3]</a:t>
            </a: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715008" y="2571744"/>
            <a:ext cx="238398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Times New Roman" pitchFamily="18" charset="0"/>
              </a:rPr>
              <a:t>х</a:t>
            </a:r>
            <a:r>
              <a:rPr kumimoji="0" lang="ru-RU" sz="2800" b="1" i="0" u="none" strike="noStrike" cap="none" normalizeH="0" baseline="3000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Times New Roman" pitchFamily="18" charset="0"/>
              </a:rPr>
              <a:t>2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Times New Roman" pitchFamily="18" charset="0"/>
              </a:rPr>
              <a:t> ≤ 9,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Times New Roman" pitchFamily="18" charset="0"/>
              </a:rPr>
              <a:t>|х|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Times New Roman" pitchFamily="18" charset="0"/>
              </a:rPr>
              <a:t> ≤ 3,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Arial" pitchFamily="34" charset="0"/>
              </a:rPr>
              <a:t>{x≥−3,x≤+3.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Arial" pitchFamily="34" charset="0"/>
              </a:rPr>
              <a:t>Ответ: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Times New Roman" pitchFamily="18" charset="0"/>
              </a:rPr>
              <a:t>[–3; 3]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14414" y="1857364"/>
            <a:ext cx="2257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Неправильно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00760" y="1857364"/>
            <a:ext cx="1893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Правильно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/>
      <p:bldP spid="5121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Скругленная прямоугольная выноска 31"/>
          <p:cNvSpPr/>
          <p:nvPr/>
        </p:nvSpPr>
        <p:spPr>
          <a:xfrm>
            <a:off x="0" y="2714620"/>
            <a:ext cx="4214842" cy="2357454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ая прямоугольная выноска 32"/>
          <p:cNvSpPr/>
          <p:nvPr/>
        </p:nvSpPr>
        <p:spPr>
          <a:xfrm>
            <a:off x="4500562" y="2714620"/>
            <a:ext cx="4214842" cy="2357454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14678" y="214290"/>
            <a:ext cx="15716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x+6x</a:t>
            </a:r>
            <a:endParaRPr lang="ru-RU" sz="3600" b="1" dirty="0"/>
          </a:p>
          <a:p>
            <a:endParaRPr lang="ru-RU" sz="3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571868" y="78579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x</a:t>
            </a:r>
            <a:endParaRPr lang="ru-RU" sz="3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00562" y="428604"/>
            <a:ext cx="7056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&gt;0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1472" y="2928934"/>
            <a:ext cx="128588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x+6&gt;0,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x&gt;0</a:t>
            </a:r>
            <a:r>
              <a:rPr lang="en-US" sz="2800" b="1" dirty="0"/>
              <a:t>;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29190" y="2714620"/>
            <a:ext cx="192882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x+6&gt;0,</a:t>
            </a:r>
          </a:p>
          <a:p>
            <a:r>
              <a:rPr lang="en-US" sz="2800" b="1" dirty="0" smtClean="0"/>
              <a:t> x&gt;0</a:t>
            </a:r>
          </a:p>
          <a:p>
            <a:r>
              <a:rPr lang="en-US" sz="2800" b="1" dirty="0" smtClean="0"/>
              <a:t>x+6&lt;0;</a:t>
            </a:r>
          </a:p>
          <a:p>
            <a:r>
              <a:rPr lang="en-US" sz="2800" b="1" dirty="0" smtClean="0"/>
              <a:t>x&lt;0</a:t>
            </a:r>
            <a:r>
              <a:rPr lang="en-US" sz="2800" b="1" dirty="0"/>
              <a:t>;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357950" y="2714620"/>
            <a:ext cx="1928826" cy="2441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x</a:t>
            </a:r>
            <a:r>
              <a:rPr lang="en-US" sz="2800" b="1" dirty="0"/>
              <a:t>&gt;−6</a:t>
            </a:r>
            <a:r>
              <a:rPr lang="en-US" sz="2800" b="1" dirty="0" smtClean="0"/>
              <a:t>,</a:t>
            </a:r>
          </a:p>
          <a:p>
            <a:r>
              <a:rPr lang="en-US" sz="2800" b="1" dirty="0" smtClean="0"/>
              <a:t>x&gt;0,</a:t>
            </a:r>
          </a:p>
          <a:p>
            <a:r>
              <a:rPr lang="en-US" sz="2800" b="1" dirty="0" smtClean="0"/>
              <a:t>x</a:t>
            </a:r>
            <a:r>
              <a:rPr lang="en-US" sz="2800" b="1" dirty="0"/>
              <a:t>&lt;−6</a:t>
            </a:r>
            <a:r>
              <a:rPr lang="en-US" sz="2800" b="1" dirty="0" smtClean="0"/>
              <a:t>,</a:t>
            </a:r>
          </a:p>
          <a:p>
            <a:r>
              <a:rPr lang="en-US" sz="2800" b="1" dirty="0" smtClean="0"/>
              <a:t>x&lt;0</a:t>
            </a:r>
            <a:r>
              <a:rPr lang="en-US" sz="2800" b="1" dirty="0"/>
              <a:t>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572364" y="3000372"/>
            <a:ext cx="157163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x&gt;0</a:t>
            </a:r>
            <a:r>
              <a:rPr lang="en-US" sz="2800" b="1" dirty="0" smtClean="0"/>
              <a:t>,</a:t>
            </a:r>
          </a:p>
          <a:p>
            <a:r>
              <a:rPr lang="en-US" sz="2800" b="1" dirty="0" smtClean="0"/>
              <a:t>x</a:t>
            </a:r>
            <a:r>
              <a:rPr lang="en-US" sz="2800" b="1" dirty="0"/>
              <a:t>&lt;−6.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429124" y="4572008"/>
            <a:ext cx="42915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Ответ: (–∞; –6)∪(0; +∞).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000232" y="2928934"/>
            <a:ext cx="11430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x&gt;−6</a:t>
            </a:r>
            <a:r>
              <a:rPr lang="en-US" sz="2800" b="1" dirty="0" smtClean="0"/>
              <a:t>,</a:t>
            </a:r>
          </a:p>
          <a:p>
            <a:r>
              <a:rPr lang="en-US" sz="2800" b="1" dirty="0" smtClean="0"/>
              <a:t>x&gt;0</a:t>
            </a:r>
            <a:r>
              <a:rPr lang="en-US" sz="2800" b="1" dirty="0"/>
              <a:t>;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ru-RU" sz="28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000364" y="3071810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x&gt;0</a:t>
            </a:r>
            <a:endParaRPr lang="ru-RU" sz="28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71472" y="4143380"/>
            <a:ext cx="2614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Ответ: (0; +∞)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57158" y="2928934"/>
            <a:ext cx="4347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/>
              <a:t>{</a:t>
            </a:r>
            <a:endParaRPr lang="ru-RU" sz="5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785918" y="2928934"/>
            <a:ext cx="4347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/>
              <a:t>{</a:t>
            </a:r>
            <a:endParaRPr lang="ru-RU" sz="5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714876" y="2714620"/>
            <a:ext cx="4347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/>
              <a:t>{</a:t>
            </a:r>
            <a:endParaRPr lang="ru-RU" sz="5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714876" y="3571876"/>
            <a:ext cx="4347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/>
              <a:t>{</a:t>
            </a:r>
            <a:endParaRPr lang="ru-RU" sz="5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143636" y="2714620"/>
            <a:ext cx="4347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/>
              <a:t>{</a:t>
            </a:r>
            <a:endParaRPr lang="ru-RU" sz="5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143636" y="3571876"/>
            <a:ext cx="4347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/>
              <a:t>{</a:t>
            </a:r>
            <a:endParaRPr lang="ru-RU" sz="54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358082" y="3000372"/>
            <a:ext cx="4347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/>
              <a:t>{</a:t>
            </a:r>
            <a:endParaRPr lang="ru-RU" sz="54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142976" y="2143116"/>
            <a:ext cx="2257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Неправильно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715008" y="2143116"/>
            <a:ext cx="1893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Правильно</a:t>
            </a:r>
            <a:endParaRPr lang="ru-RU" sz="2400" b="1" dirty="0">
              <a:solidFill>
                <a:srgbClr val="00B050"/>
              </a:solidFill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3214678" y="857232"/>
            <a:ext cx="1285884" cy="1588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2049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ая прямоугольная выноска 8"/>
          <p:cNvSpPr/>
          <p:nvPr/>
        </p:nvSpPr>
        <p:spPr>
          <a:xfrm>
            <a:off x="285720" y="2643182"/>
            <a:ext cx="4214842" cy="2357454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4643438" y="2643182"/>
            <a:ext cx="4214842" cy="2357454"/>
          </a:xfrm>
          <a:prstGeom prst="wedgeRoundRectCallou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428992" y="214290"/>
            <a:ext cx="126829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x²+81</a:t>
            </a:r>
            <a:endParaRPr lang="ru-RU" sz="3600" b="1" dirty="0" smtClean="0"/>
          </a:p>
          <a:p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0430" y="785794"/>
            <a:ext cx="10951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4−x²</a:t>
            </a:r>
            <a:endParaRPr lang="ru-RU" sz="3600" b="1" dirty="0"/>
          </a:p>
        </p:txBody>
      </p:sp>
      <p:cxnSp>
        <p:nvCxnSpPr>
          <p:cNvPr id="5" name="Прямая соединительная линия 4"/>
          <p:cNvCxnSpPr>
            <a:stCxn id="2" idx="1"/>
            <a:endCxn id="2" idx="3"/>
          </p:cNvCxnSpPr>
          <p:nvPr/>
        </p:nvCxnSpPr>
        <p:spPr>
          <a:xfrm rot="10800000" flipH="1">
            <a:off x="3428992" y="814455"/>
            <a:ext cx="1268296" cy="1588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857752" y="500042"/>
            <a:ext cx="7056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&gt;0</a:t>
            </a:r>
            <a:endParaRPr lang="ru-RU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857496"/>
            <a:ext cx="42862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/>
              <a:t>х</a:t>
            </a:r>
            <a:r>
              <a:rPr lang="ru-RU" sz="2800" b="1" baseline="30000" dirty="0" smtClean="0"/>
              <a:t>2</a:t>
            </a:r>
            <a:r>
              <a:rPr lang="ru-RU" sz="2800" b="1" dirty="0" smtClean="0"/>
              <a:t> + 81 &gt; 0  при  </a:t>
            </a:r>
            <a:r>
              <a:rPr lang="ru-RU" sz="2800" b="1" i="1" dirty="0" err="1" smtClean="0"/>
              <a:t>х</a:t>
            </a:r>
            <a:r>
              <a:rPr lang="ru-RU" sz="2800" b="1" dirty="0" smtClean="0"/>
              <a:t> ≠ ±2.</a:t>
            </a:r>
          </a:p>
          <a:p>
            <a:pPr algn="ctr"/>
            <a:r>
              <a:rPr lang="ru-RU" sz="2800" b="1" dirty="0" smtClean="0"/>
              <a:t>Ответ: </a:t>
            </a:r>
          </a:p>
          <a:p>
            <a:pPr algn="ctr"/>
            <a:r>
              <a:rPr lang="ru-RU" sz="2800" b="1" dirty="0" smtClean="0"/>
              <a:t>(–∞; –2)∪(–2;2)∪(2; +∞).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2714620"/>
            <a:ext cx="25717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4 –</a:t>
            </a:r>
            <a:r>
              <a:rPr lang="ru-RU" sz="2800" b="1" i="1" dirty="0" smtClean="0"/>
              <a:t>х</a:t>
            </a:r>
            <a:r>
              <a:rPr lang="ru-RU" sz="2800" b="1" baseline="30000" dirty="0" smtClean="0"/>
              <a:t>2</a:t>
            </a:r>
            <a:r>
              <a:rPr lang="ru-RU" sz="2800" b="1" dirty="0" smtClean="0"/>
              <a:t> &gt; 0,</a:t>
            </a:r>
          </a:p>
          <a:p>
            <a:pPr algn="ctr"/>
            <a:r>
              <a:rPr lang="ru-RU" sz="2800" b="1" i="1" dirty="0" smtClean="0"/>
              <a:t>х</a:t>
            </a:r>
            <a:r>
              <a:rPr lang="ru-RU" sz="2800" b="1" baseline="30000" dirty="0" smtClean="0"/>
              <a:t>2</a:t>
            </a:r>
            <a:r>
              <a:rPr lang="ru-RU" sz="2800" b="1" dirty="0" smtClean="0"/>
              <a:t> &lt; 4,</a:t>
            </a:r>
          </a:p>
          <a:p>
            <a:pPr algn="ctr"/>
            <a:r>
              <a:rPr lang="ru-RU" sz="2800" b="1" dirty="0" smtClean="0"/>
              <a:t>–2 &lt; </a:t>
            </a:r>
            <a:r>
              <a:rPr lang="ru-RU" sz="2800" b="1" i="1" dirty="0" err="1" smtClean="0"/>
              <a:t>x</a:t>
            </a:r>
            <a:r>
              <a:rPr lang="ru-RU" sz="2800" b="1" dirty="0" smtClean="0"/>
              <a:t> &lt; 2.</a:t>
            </a:r>
          </a:p>
          <a:p>
            <a:pPr algn="ctr"/>
            <a:r>
              <a:rPr lang="ru-RU" sz="2800" b="1" dirty="0" smtClean="0"/>
              <a:t>Ответ: (–2; 2).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85852" y="2143116"/>
            <a:ext cx="2257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Неправильно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929322" y="2143116"/>
            <a:ext cx="1893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Правильно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7" grpId="0"/>
      <p:bldP spid="8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4546" y="285728"/>
            <a:ext cx="4070345" cy="646331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ru-RU" sz="3600" b="1" dirty="0" smtClean="0"/>
              <a:t> </a:t>
            </a:r>
            <a:r>
              <a:rPr lang="ru-RU" sz="3600" b="1" i="1" dirty="0" err="1" smtClean="0"/>
              <a:t>х</a:t>
            </a:r>
            <a:r>
              <a:rPr lang="ru-RU" sz="3600" b="1" dirty="0" smtClean="0"/>
              <a:t> (</a:t>
            </a:r>
            <a:r>
              <a:rPr lang="ru-RU" sz="3600" b="1" i="1" dirty="0" err="1" smtClean="0"/>
              <a:t>х</a:t>
            </a:r>
            <a:r>
              <a:rPr lang="ru-RU" sz="3600" b="1" dirty="0" smtClean="0"/>
              <a:t> – 6) (</a:t>
            </a:r>
            <a:r>
              <a:rPr lang="ru-RU" sz="3600" b="1" i="1" dirty="0" err="1" smtClean="0"/>
              <a:t>х</a:t>
            </a:r>
            <a:r>
              <a:rPr lang="ru-RU" sz="3600" b="1" dirty="0" smtClean="0"/>
              <a:t> + 1) ≥ 0</a:t>
            </a:r>
            <a:endParaRPr lang="ru-RU" sz="3600" b="1" dirty="0"/>
          </a:p>
        </p:txBody>
      </p:sp>
      <p:pic>
        <p:nvPicPr>
          <p:cNvPr id="1026" name="Picture 2" descr="Метод интервалов. х ∈ (–∞; –1]∪[6; +∞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4214842" cy="1008680"/>
          </a:xfrm>
          <a:prstGeom prst="rect">
            <a:avLst/>
          </a:prstGeom>
          <a:noFill/>
        </p:spPr>
      </p:pic>
      <p:pic>
        <p:nvPicPr>
          <p:cNvPr id="1028" name="Picture 4" descr="Метод интервалов. х ∈ [–1; 0]∪[6; +∞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000240"/>
            <a:ext cx="4071966" cy="95128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44" y="3286124"/>
            <a:ext cx="46810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700" b="1" dirty="0" smtClean="0"/>
              <a:t>Ответ: </a:t>
            </a:r>
            <a:r>
              <a:rPr lang="ru-RU" sz="2700" b="1" i="1" dirty="0" err="1" smtClean="0"/>
              <a:t>х</a:t>
            </a:r>
            <a:r>
              <a:rPr lang="ru-RU" sz="2700" b="1" dirty="0" smtClean="0"/>
              <a:t> ∈ (–∞; –1]∪[6; +∞)</a:t>
            </a:r>
            <a:endParaRPr lang="ru-RU" sz="27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68709" y="3286124"/>
            <a:ext cx="45752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700" b="1" dirty="0" smtClean="0"/>
              <a:t> Ответ: </a:t>
            </a:r>
            <a:r>
              <a:rPr lang="ru-RU" sz="2700" b="1" i="1" dirty="0" err="1" smtClean="0"/>
              <a:t>х</a:t>
            </a:r>
            <a:r>
              <a:rPr lang="ru-RU" sz="2700" b="1" dirty="0" smtClean="0"/>
              <a:t> ∈ [–1; 0]∪[6; +∞).</a:t>
            </a:r>
            <a:endParaRPr lang="ru-RU" sz="27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57290" y="1500174"/>
            <a:ext cx="2257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Неправильно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1500174"/>
            <a:ext cx="1893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Правильно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285728"/>
            <a:ext cx="44759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(</a:t>
            </a:r>
            <a:r>
              <a:rPr lang="ru-RU" sz="3200" b="1" i="1" dirty="0" err="1" smtClean="0"/>
              <a:t>х</a:t>
            </a:r>
            <a:r>
              <a:rPr lang="ru-RU" sz="3200" b="1" dirty="0" smtClean="0"/>
              <a:t>– 5) (</a:t>
            </a:r>
            <a:r>
              <a:rPr lang="ru-RU" sz="3200" b="1" i="1" dirty="0" err="1" smtClean="0"/>
              <a:t>х</a:t>
            </a:r>
            <a:r>
              <a:rPr lang="ru-RU" sz="3200" b="1" dirty="0" smtClean="0"/>
              <a:t> + 3) (2 – </a:t>
            </a:r>
            <a:r>
              <a:rPr lang="ru-RU" sz="3200" b="1" i="1" dirty="0" err="1" smtClean="0"/>
              <a:t>х</a:t>
            </a:r>
            <a:r>
              <a:rPr lang="ru-RU" sz="3200" b="1" dirty="0" smtClean="0"/>
              <a:t>) ≥ 0</a:t>
            </a:r>
            <a:endParaRPr lang="ru-RU" sz="3200" b="1" dirty="0"/>
          </a:p>
        </p:txBody>
      </p:sp>
      <p:pic>
        <p:nvPicPr>
          <p:cNvPr id="25602" name="Picture 2" descr="Метод интервалов: х ∈ [–3; 2]∪[5; +∞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857364"/>
            <a:ext cx="4281048" cy="1000132"/>
          </a:xfrm>
          <a:prstGeom prst="rect">
            <a:avLst/>
          </a:prstGeom>
          <a:noFill/>
        </p:spPr>
      </p:pic>
      <p:pic>
        <p:nvPicPr>
          <p:cNvPr id="25604" name="Picture 4" descr="Метод интервалов: х ∈ (–∞; –3]∪[2; 5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7" y="1857364"/>
            <a:ext cx="4331351" cy="101188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3143248"/>
            <a:ext cx="4357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700" b="1" dirty="0" smtClean="0"/>
              <a:t>Ответ: </a:t>
            </a:r>
            <a:r>
              <a:rPr lang="ru-RU" sz="2700" b="1" i="1" dirty="0" err="1" smtClean="0"/>
              <a:t>х</a:t>
            </a:r>
            <a:r>
              <a:rPr lang="ru-RU" sz="2700" b="1" dirty="0" smtClean="0"/>
              <a:t> ∈ [–3; 2]∪[5; +∞)</a:t>
            </a:r>
            <a:endParaRPr lang="ru-RU" sz="27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14876" y="3143248"/>
            <a:ext cx="4338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700" b="1" dirty="0" smtClean="0"/>
              <a:t>Ответ: </a:t>
            </a:r>
            <a:r>
              <a:rPr lang="ru-RU" sz="2700" b="1" i="1" dirty="0" err="1" smtClean="0"/>
              <a:t>х</a:t>
            </a:r>
            <a:r>
              <a:rPr lang="ru-RU" sz="2700" b="1" dirty="0" smtClean="0"/>
              <a:t> ∈ (–∞; –3]∪[2; 5]</a:t>
            </a:r>
            <a:endParaRPr lang="ru-RU" sz="27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1357298"/>
            <a:ext cx="2257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Неправильно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5008" y="1357298"/>
            <a:ext cx="18935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Правильно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3f242fd55cd22157cd3f0974765ed7b6b7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173</Words>
  <Application>Microsoft Office PowerPoint</Application>
  <PresentationFormat>Экран (4:3)</PresentationFormat>
  <Paragraphs>113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Трудности в решении квадратных уравнений и неравенств.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>Кукушкина</Manager>
  <Company>Наукоград СМИ;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Трудности в решении квадратных уравнений и неравенств</dc:title>
  <dc:subject>Педагогическое творчество</dc:subject>
  <dc:creator>Наукоград СМИ</dc:creator>
  <cp:keywords>Трудности в решении квадратных уравнений и неравенств</cp:keywords>
  <cp:lastModifiedBy>User</cp:lastModifiedBy>
  <cp:revision>15</cp:revision>
  <dcterms:created xsi:type="dcterms:W3CDTF">2020-01-18T05:00:50Z</dcterms:created>
  <dcterms:modified xsi:type="dcterms:W3CDTF">2020-08-10T19:22:12Z</dcterms:modified>
</cp:coreProperties>
</file>