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9B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3" autoAdjust="0"/>
  </p:normalViewPr>
  <p:slideViewPr>
    <p:cSldViewPr>
      <p:cViewPr>
        <p:scale>
          <a:sx n="110" d="100"/>
          <a:sy n="110" d="100"/>
        </p:scale>
        <p:origin x="-92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ACBE-D862-4B9D-8940-ED609F5C5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82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8F4B5-786D-4551-8EE0-2B53EEED5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7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C9CD2-7825-4E45-938C-4E497D396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85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D4F13-40B8-4FCA-BC7C-02829210D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8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7A6E6-3F35-4785-BF86-AB0844B43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8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8C456-1B23-43DF-BB79-74FE13FF9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85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88299-A900-4931-92C5-9F5B68EA0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01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2F2F-19D0-4A3D-9D3B-C38D1EA9A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3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0558-66E4-45FE-9267-DC8E27759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0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42AFA-CF27-4F60-B668-5CC0B970C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2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2D72E-62E1-4549-8624-AA1E21771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74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BFF9B"/>
            </a:gs>
            <a:gs pos="50000">
              <a:schemeClr val="bg1"/>
            </a:gs>
            <a:gs pos="100000">
              <a:srgbClr val="9BFF9B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F7DB94-0C61-42C6-AAD5-FEF8362B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501" y="2708920"/>
            <a:ext cx="8229600" cy="1143000"/>
          </a:xfrm>
        </p:spPr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Методы построения сечения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 следов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412776"/>
            <a:ext cx="59766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Малафеева Оксана Юрьевна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Михаил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средняя общеобразовательная школа №138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имени Святого благоверного князя Александра Невского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Калининского района Санкт-Петербурга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7873016" cy="4063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67744" y="5799259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Всероссийский фестиваль методических идей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"Чему и как учить в 21 веке"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14800" cy="6178550"/>
          </a:xfrm>
        </p:spPr>
        <p:txBody>
          <a:bodyPr/>
          <a:lstStyle/>
          <a:p>
            <a:pPr algn="l" eaLnBrk="1" hangingPunct="1"/>
            <a:r>
              <a:rPr lang="ru-RU" sz="2000" b="1" smtClean="0"/>
              <a:t>Суть метода</a:t>
            </a:r>
            <a:r>
              <a:rPr lang="ru-RU" sz="2000" smtClean="0"/>
              <a:t> заключается в построении вспомогательной прямой, являющейся изображением линии пересечения секущей плоскости с плоскостью какой-либо грани фигуры. Удобнее всего строить изображение линии пересечения секущей плоскости с плоскостью нижнего основания. Эту линию называют следом секущей плоскости. Используя след, легко построить изображения точек секущей плоскости, находящихся на боковых ребрах или гранях фигуры .</a:t>
            </a:r>
          </a:p>
        </p:txBody>
      </p:sp>
      <p:sp>
        <p:nvSpPr>
          <p:cNvPr id="3075" name="Line 7"/>
          <p:cNvSpPr>
            <a:spLocks noChangeShapeType="1"/>
          </p:cNvSpPr>
          <p:nvPr/>
        </p:nvSpPr>
        <p:spPr bwMode="auto">
          <a:xfrm>
            <a:off x="5148263" y="3429000"/>
            <a:ext cx="1728787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 flipV="1">
            <a:off x="6877050" y="2997200"/>
            <a:ext cx="1366838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V="1">
            <a:off x="5148263" y="2997200"/>
            <a:ext cx="3095625" cy="431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 flipV="1">
            <a:off x="5148263" y="908050"/>
            <a:ext cx="1008062" cy="2520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Line 12"/>
          <p:cNvSpPr>
            <a:spLocks noChangeShapeType="1"/>
          </p:cNvSpPr>
          <p:nvPr/>
        </p:nvSpPr>
        <p:spPr bwMode="auto">
          <a:xfrm>
            <a:off x="6156325" y="908050"/>
            <a:ext cx="720725" cy="3673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>
            <a:off x="6156325" y="908050"/>
            <a:ext cx="2087563" cy="2089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5795963" y="1773238"/>
            <a:ext cx="792162" cy="13684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Line 15"/>
          <p:cNvSpPr>
            <a:spLocks noChangeShapeType="1"/>
          </p:cNvSpPr>
          <p:nvPr/>
        </p:nvSpPr>
        <p:spPr bwMode="auto">
          <a:xfrm flipV="1">
            <a:off x="6588125" y="2708275"/>
            <a:ext cx="1368425" cy="504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>
            <a:off x="5795963" y="1773238"/>
            <a:ext cx="2160587" cy="935037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4" name="Line 17"/>
          <p:cNvSpPr>
            <a:spLocks noChangeShapeType="1"/>
          </p:cNvSpPr>
          <p:nvPr/>
        </p:nvSpPr>
        <p:spPr bwMode="auto">
          <a:xfrm flipV="1">
            <a:off x="8243888" y="2924175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5" name="Line 18"/>
          <p:cNvSpPr>
            <a:spLocks noChangeShapeType="1"/>
          </p:cNvSpPr>
          <p:nvPr/>
        </p:nvSpPr>
        <p:spPr bwMode="auto">
          <a:xfrm flipV="1">
            <a:off x="7524750" y="1916113"/>
            <a:ext cx="1295400" cy="424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>
            <a:off x="6588125" y="3141663"/>
            <a:ext cx="1223963" cy="2087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7" name="Line 20"/>
          <p:cNvSpPr>
            <a:spLocks noChangeShapeType="1"/>
          </p:cNvSpPr>
          <p:nvPr/>
        </p:nvSpPr>
        <p:spPr bwMode="auto">
          <a:xfrm flipV="1">
            <a:off x="7956550" y="2420938"/>
            <a:ext cx="719138" cy="287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8" name="Line 21"/>
          <p:cNvSpPr>
            <a:spLocks noChangeShapeType="1"/>
          </p:cNvSpPr>
          <p:nvPr/>
        </p:nvSpPr>
        <p:spPr bwMode="auto">
          <a:xfrm>
            <a:off x="7956550" y="2708275"/>
            <a:ext cx="576263" cy="2159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>
            <a:off x="5940425" y="1844675"/>
            <a:ext cx="0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0" name="Line 23"/>
          <p:cNvSpPr>
            <a:spLocks noChangeShapeType="1"/>
          </p:cNvSpPr>
          <p:nvPr/>
        </p:nvSpPr>
        <p:spPr bwMode="auto">
          <a:xfrm>
            <a:off x="6084888" y="1916113"/>
            <a:ext cx="0" cy="3603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1" name="Line 24"/>
          <p:cNvSpPr>
            <a:spLocks noChangeShapeType="1"/>
          </p:cNvSpPr>
          <p:nvPr/>
        </p:nvSpPr>
        <p:spPr bwMode="auto">
          <a:xfrm>
            <a:off x="6227763" y="1989138"/>
            <a:ext cx="0" cy="5032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" name="Line 25"/>
          <p:cNvSpPr>
            <a:spLocks noChangeShapeType="1"/>
          </p:cNvSpPr>
          <p:nvPr/>
        </p:nvSpPr>
        <p:spPr bwMode="auto">
          <a:xfrm>
            <a:off x="6372225" y="2060575"/>
            <a:ext cx="0" cy="6477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3" name="Line 26"/>
          <p:cNvSpPr>
            <a:spLocks noChangeShapeType="1"/>
          </p:cNvSpPr>
          <p:nvPr/>
        </p:nvSpPr>
        <p:spPr bwMode="auto">
          <a:xfrm>
            <a:off x="6516688" y="2133600"/>
            <a:ext cx="0" cy="863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4" name="Line 27"/>
          <p:cNvSpPr>
            <a:spLocks noChangeShapeType="1"/>
          </p:cNvSpPr>
          <p:nvPr/>
        </p:nvSpPr>
        <p:spPr bwMode="auto">
          <a:xfrm>
            <a:off x="6659563" y="2133600"/>
            <a:ext cx="0" cy="1008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5" name="Line 29"/>
          <p:cNvSpPr>
            <a:spLocks noChangeShapeType="1"/>
          </p:cNvSpPr>
          <p:nvPr/>
        </p:nvSpPr>
        <p:spPr bwMode="auto">
          <a:xfrm>
            <a:off x="6804025" y="2205038"/>
            <a:ext cx="0" cy="9366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6" name="Line 30"/>
          <p:cNvSpPr>
            <a:spLocks noChangeShapeType="1"/>
          </p:cNvSpPr>
          <p:nvPr/>
        </p:nvSpPr>
        <p:spPr bwMode="auto">
          <a:xfrm>
            <a:off x="6948488" y="2276475"/>
            <a:ext cx="0" cy="7921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7" name="Line 31"/>
          <p:cNvSpPr>
            <a:spLocks noChangeShapeType="1"/>
          </p:cNvSpPr>
          <p:nvPr/>
        </p:nvSpPr>
        <p:spPr bwMode="auto">
          <a:xfrm>
            <a:off x="7092950" y="2349500"/>
            <a:ext cx="0" cy="6477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8" name="Line 32"/>
          <p:cNvSpPr>
            <a:spLocks noChangeShapeType="1"/>
          </p:cNvSpPr>
          <p:nvPr/>
        </p:nvSpPr>
        <p:spPr bwMode="auto">
          <a:xfrm>
            <a:off x="7235825" y="2420938"/>
            <a:ext cx="0" cy="5032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9" name="Line 33"/>
          <p:cNvSpPr>
            <a:spLocks noChangeShapeType="1"/>
          </p:cNvSpPr>
          <p:nvPr/>
        </p:nvSpPr>
        <p:spPr bwMode="auto">
          <a:xfrm>
            <a:off x="7380288" y="2492375"/>
            <a:ext cx="0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0" name="Line 34"/>
          <p:cNvSpPr>
            <a:spLocks noChangeShapeType="1"/>
          </p:cNvSpPr>
          <p:nvPr/>
        </p:nvSpPr>
        <p:spPr bwMode="auto">
          <a:xfrm>
            <a:off x="7524750" y="2565400"/>
            <a:ext cx="0" cy="2873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1" name="Line 35"/>
          <p:cNvSpPr>
            <a:spLocks noChangeShapeType="1"/>
          </p:cNvSpPr>
          <p:nvPr/>
        </p:nvSpPr>
        <p:spPr bwMode="auto">
          <a:xfrm>
            <a:off x="7667625" y="2565400"/>
            <a:ext cx="0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" name="Line 36"/>
          <p:cNvSpPr>
            <a:spLocks noChangeShapeType="1"/>
          </p:cNvSpPr>
          <p:nvPr/>
        </p:nvSpPr>
        <p:spPr bwMode="auto">
          <a:xfrm>
            <a:off x="6877050" y="4581525"/>
            <a:ext cx="935038" cy="6477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Line 37"/>
          <p:cNvSpPr>
            <a:spLocks noChangeShapeType="1"/>
          </p:cNvSpPr>
          <p:nvPr/>
        </p:nvSpPr>
        <p:spPr bwMode="auto">
          <a:xfrm flipV="1">
            <a:off x="8243888" y="2420938"/>
            <a:ext cx="431800" cy="5762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4" name="Text Box 38"/>
          <p:cNvSpPr txBox="1">
            <a:spLocks noChangeArrowheads="1"/>
          </p:cNvSpPr>
          <p:nvPr/>
        </p:nvSpPr>
        <p:spPr bwMode="auto">
          <a:xfrm>
            <a:off x="5867400" y="5949950"/>
            <a:ext cx="1368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400"/>
              <a:t>След сечения</a:t>
            </a:r>
          </a:p>
        </p:txBody>
      </p:sp>
      <p:sp>
        <p:nvSpPr>
          <p:cNvPr id="3105" name="Line 39"/>
          <p:cNvSpPr>
            <a:spLocks noChangeShapeType="1"/>
          </p:cNvSpPr>
          <p:nvPr/>
        </p:nvSpPr>
        <p:spPr bwMode="auto">
          <a:xfrm flipV="1">
            <a:off x="7092950" y="5805488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6" name="Line 40"/>
          <p:cNvSpPr>
            <a:spLocks noChangeShapeType="1"/>
          </p:cNvSpPr>
          <p:nvPr/>
        </p:nvSpPr>
        <p:spPr bwMode="auto">
          <a:xfrm flipH="1">
            <a:off x="5940425" y="62372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258888" y="1341438"/>
            <a:ext cx="0" cy="1439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763713" y="2924175"/>
            <a:ext cx="0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700338" y="2997200"/>
            <a:ext cx="0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492500" y="2060575"/>
            <a:ext cx="0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258888" y="2781300"/>
            <a:ext cx="504825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258888" y="1341438"/>
            <a:ext cx="504825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763713" y="4365625"/>
            <a:ext cx="936625" cy="71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763713" y="2924175"/>
            <a:ext cx="936625" cy="71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2700338" y="3500438"/>
            <a:ext cx="792162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2700338" y="2060575"/>
            <a:ext cx="792162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258888" y="1341438"/>
            <a:ext cx="2233612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258888" y="2781300"/>
            <a:ext cx="2233612" cy="7191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1763713" y="3716338"/>
            <a:ext cx="936625" cy="504825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258888" y="1700213"/>
            <a:ext cx="504825" cy="2016125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763713" y="4365625"/>
            <a:ext cx="431800" cy="10795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700338" y="44370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1187450" y="2781300"/>
            <a:ext cx="3240088" cy="3887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1258888" y="1700213"/>
            <a:ext cx="2233612" cy="1657350"/>
          </a:xfrm>
          <a:prstGeom prst="line">
            <a:avLst/>
          </a:prstGeom>
          <a:noFill/>
          <a:ln w="31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3492500" y="3357563"/>
            <a:ext cx="287338" cy="2159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V="1">
            <a:off x="2700338" y="3357563"/>
            <a:ext cx="792162" cy="863600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492500" y="3500438"/>
            <a:ext cx="287338" cy="730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>
            <a:off x="827088" y="4437063"/>
            <a:ext cx="1873250" cy="2087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V="1">
            <a:off x="3492500" y="2492375"/>
            <a:ext cx="792163" cy="10080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1403350" y="2420938"/>
            <a:ext cx="71438" cy="714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195513" y="3933825"/>
            <a:ext cx="71437" cy="714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042988" y="2636838"/>
            <a:ext cx="2873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A</a:t>
            </a:r>
            <a:endParaRPr lang="ru-RU" sz="1000"/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116013" y="1125538"/>
            <a:ext cx="360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A</a:t>
            </a:r>
            <a:r>
              <a:rPr lang="en-US" sz="1000" baseline="-25000"/>
              <a:t>1</a:t>
            </a:r>
            <a:endParaRPr lang="ru-RU" sz="1000" baseline="-25000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48038" y="1844675"/>
            <a:ext cx="360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B</a:t>
            </a:r>
            <a:r>
              <a:rPr lang="en-US" sz="1000" baseline="-25000"/>
              <a:t>1</a:t>
            </a:r>
            <a:endParaRPr lang="ru-RU" sz="1000" baseline="-25000"/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419475" y="3500438"/>
            <a:ext cx="2873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B</a:t>
            </a:r>
            <a:endParaRPr lang="ru-RU" sz="1000"/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627313" y="44370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C</a:t>
            </a:r>
            <a:endParaRPr lang="ru-RU" sz="1000"/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2627313" y="2924175"/>
            <a:ext cx="360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C</a:t>
            </a:r>
            <a:r>
              <a:rPr lang="en-US" sz="1000" baseline="-25000"/>
              <a:t>1</a:t>
            </a:r>
            <a:endParaRPr lang="ru-RU" sz="1000" baseline="-25000"/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1692275" y="2708275"/>
            <a:ext cx="3603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D</a:t>
            </a:r>
            <a:r>
              <a:rPr lang="en-US" sz="1000" baseline="-25000"/>
              <a:t>1</a:t>
            </a:r>
            <a:endParaRPr lang="ru-RU" sz="1000" baseline="-25000"/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1547813" y="42211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D</a:t>
            </a:r>
            <a:endParaRPr lang="ru-RU" sz="1000"/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1403350" y="227647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F</a:t>
            </a:r>
            <a:endParaRPr lang="ru-RU" sz="1000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1692275" y="35004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E</a:t>
            </a:r>
            <a:endParaRPr lang="ru-RU" sz="1000"/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2124075" y="3716338"/>
            <a:ext cx="2873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G</a:t>
            </a:r>
            <a:endParaRPr lang="ru-RU" sz="1000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971550" y="1557338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F</a:t>
            </a:r>
            <a:r>
              <a:rPr lang="en-US" sz="1000" baseline="-25000"/>
              <a:t>1</a:t>
            </a:r>
            <a:endParaRPr lang="ru-RU" sz="1000" baseline="-25000"/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2411413" y="4149725"/>
            <a:ext cx="43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G</a:t>
            </a:r>
            <a:r>
              <a:rPr lang="en-US" sz="1000" baseline="-25000"/>
              <a:t>1</a:t>
            </a:r>
            <a:endParaRPr lang="ru-RU" sz="1000" baseline="-25000"/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3419475" y="31416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H</a:t>
            </a:r>
            <a:endParaRPr lang="ru-RU" sz="1000"/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2124075" y="537368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X</a:t>
            </a:r>
            <a:endParaRPr lang="ru-RU" sz="1000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2987675" y="4365625"/>
            <a:ext cx="2365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Y</a:t>
            </a:r>
            <a:endParaRPr lang="ru-RU" sz="1000"/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3708400" y="3500438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Z</a:t>
            </a:r>
            <a:endParaRPr lang="ru-RU" sz="1000"/>
          </a:p>
        </p:txBody>
      </p:sp>
      <p:sp>
        <p:nvSpPr>
          <p:cNvPr id="4140" name="Text Box 59"/>
          <p:cNvSpPr txBox="1">
            <a:spLocks noChangeArrowheads="1"/>
          </p:cNvSpPr>
          <p:nvPr/>
        </p:nvSpPr>
        <p:spPr bwMode="auto">
          <a:xfrm>
            <a:off x="468313" y="260350"/>
            <a:ext cx="42481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Пример</a:t>
            </a:r>
            <a:r>
              <a:rPr lang="en-US" sz="1600"/>
              <a:t> 1:</a:t>
            </a:r>
            <a:r>
              <a:rPr lang="ru-RU" sz="1600"/>
              <a:t> Построить сечения </a:t>
            </a:r>
            <a:r>
              <a:rPr lang="en-US" sz="1600"/>
              <a:t>ABCDA</a:t>
            </a:r>
            <a:r>
              <a:rPr lang="en-US" sz="1600" baseline="-25000"/>
              <a:t>1</a:t>
            </a:r>
            <a:r>
              <a:rPr lang="en-US" sz="1600"/>
              <a:t>B</a:t>
            </a:r>
            <a:r>
              <a:rPr lang="en-US" sz="1600" baseline="-25000"/>
              <a:t>1</a:t>
            </a:r>
            <a:r>
              <a:rPr lang="en-US" sz="1600"/>
              <a:t>C</a:t>
            </a:r>
            <a:r>
              <a:rPr lang="en-US" sz="1600" baseline="-25000"/>
              <a:t>1</a:t>
            </a:r>
            <a:r>
              <a:rPr lang="en-US" sz="1600"/>
              <a:t>D</a:t>
            </a:r>
            <a:r>
              <a:rPr lang="en-US" sz="1600" baseline="-25000"/>
              <a:t>1</a:t>
            </a:r>
            <a:r>
              <a:rPr lang="en-US" sz="1600"/>
              <a:t> </a:t>
            </a:r>
            <a:r>
              <a:rPr lang="ru-RU" sz="1600"/>
              <a:t>проходящие через точки </a:t>
            </a:r>
            <a:r>
              <a:rPr lang="en-US" sz="1600"/>
              <a:t>F; E; G</a:t>
            </a:r>
            <a:endParaRPr lang="ru-RU" sz="1600"/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5148263" y="404813"/>
            <a:ext cx="3995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1)</a:t>
            </a:r>
            <a:r>
              <a:rPr lang="ru-RU" sz="1600"/>
              <a:t> Проводим прямые </a:t>
            </a:r>
            <a:r>
              <a:rPr lang="en-US" sz="1600"/>
              <a:t>FE </a:t>
            </a:r>
            <a:r>
              <a:rPr lang="ru-RU" sz="1600"/>
              <a:t>и </a:t>
            </a:r>
            <a:r>
              <a:rPr lang="en-US" sz="1600"/>
              <a:t>EG.</a:t>
            </a:r>
            <a:r>
              <a:rPr lang="ru-RU" sz="1400"/>
              <a:t> 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5148263" y="908050"/>
            <a:ext cx="3995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2)</a:t>
            </a:r>
            <a:r>
              <a:rPr lang="ru-RU" sz="1600"/>
              <a:t> Продлеваем стороны </a:t>
            </a:r>
            <a:r>
              <a:rPr lang="en-US" sz="1600"/>
              <a:t>AD</a:t>
            </a:r>
            <a:r>
              <a:rPr lang="ru-RU" sz="1600"/>
              <a:t> и </a:t>
            </a:r>
            <a:r>
              <a:rPr lang="en-US" sz="1600"/>
              <a:t>DC</a:t>
            </a:r>
            <a:r>
              <a:rPr lang="ru-RU" sz="1600"/>
              <a:t> до пересечения с прямыми </a:t>
            </a:r>
            <a:r>
              <a:rPr lang="en-US" sz="1600"/>
              <a:t>FE</a:t>
            </a:r>
            <a:r>
              <a:rPr lang="ru-RU" sz="1600"/>
              <a:t> и </a:t>
            </a:r>
            <a:r>
              <a:rPr lang="en-US" sz="1600"/>
              <a:t>EG. </a:t>
            </a:r>
            <a:endParaRPr lang="ru-RU" sz="1600"/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5148263" y="1700213"/>
            <a:ext cx="3995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3) </a:t>
            </a:r>
            <a:r>
              <a:rPr lang="ru-RU" sz="1600"/>
              <a:t>Проводим прямую через точки </a:t>
            </a:r>
            <a:r>
              <a:rPr lang="en-US" sz="1600"/>
              <a:t>X </a:t>
            </a:r>
            <a:r>
              <a:rPr lang="ru-RU" sz="1600"/>
              <a:t>и </a:t>
            </a:r>
            <a:r>
              <a:rPr lang="en-US" sz="1600"/>
              <a:t>Y</a:t>
            </a:r>
            <a:r>
              <a:rPr lang="ru-RU" sz="1600"/>
              <a:t>. Это и есть след нашего сечения.</a:t>
            </a: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5148263" y="2420938"/>
            <a:ext cx="3995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4) Продлеваем стороны </a:t>
            </a:r>
            <a:r>
              <a:rPr lang="en-US" sz="1600"/>
              <a:t>CB</a:t>
            </a:r>
            <a:r>
              <a:rPr lang="ru-RU" sz="1600"/>
              <a:t> и</a:t>
            </a:r>
            <a:r>
              <a:rPr lang="en-US" sz="1600"/>
              <a:t> AB </a:t>
            </a:r>
            <a:r>
              <a:rPr lang="ru-RU" sz="1600"/>
              <a:t>до пересечения со следом сечения.</a:t>
            </a: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5148263" y="3141663"/>
            <a:ext cx="39957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5) Соединяем точку</a:t>
            </a:r>
            <a:r>
              <a:rPr lang="en-US" sz="1600"/>
              <a:t> F</a:t>
            </a:r>
            <a:r>
              <a:rPr lang="en-US" sz="1600" baseline="-25000"/>
              <a:t>1</a:t>
            </a:r>
            <a:r>
              <a:rPr lang="ru-RU" sz="1600"/>
              <a:t> с точкой пересечения плоскости</a:t>
            </a:r>
            <a:r>
              <a:rPr lang="en-US" sz="1600"/>
              <a:t> AA</a:t>
            </a:r>
            <a:r>
              <a:rPr lang="en-US" sz="1600" baseline="-25000"/>
              <a:t>1</a:t>
            </a:r>
            <a:r>
              <a:rPr lang="en-US" sz="1600"/>
              <a:t>B</a:t>
            </a:r>
            <a:r>
              <a:rPr lang="en-US" sz="1600" baseline="-25000"/>
              <a:t>1</a:t>
            </a:r>
            <a:r>
              <a:rPr lang="en-US" sz="1600"/>
              <a:t>B</a:t>
            </a:r>
            <a:r>
              <a:rPr lang="ru-RU" sz="1600"/>
              <a:t> и следом сечения.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5148263" y="4149725"/>
            <a:ext cx="399573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6) Так как точек пересечения стороны </a:t>
            </a:r>
            <a:r>
              <a:rPr lang="en-US" sz="1600"/>
              <a:t>CB</a:t>
            </a:r>
            <a:r>
              <a:rPr lang="ru-RU" sz="1600"/>
              <a:t> и следа нету значит линия сечения на стороне </a:t>
            </a:r>
            <a:r>
              <a:rPr lang="en-US" sz="1600"/>
              <a:t>CC</a:t>
            </a:r>
            <a:r>
              <a:rPr lang="en-US" sz="1600" baseline="-25000"/>
              <a:t>1</a:t>
            </a:r>
            <a:r>
              <a:rPr lang="en-US" sz="1600"/>
              <a:t>B</a:t>
            </a:r>
            <a:r>
              <a:rPr lang="en-US" sz="1600" baseline="-25000"/>
              <a:t>1</a:t>
            </a:r>
            <a:r>
              <a:rPr lang="en-US" sz="1600"/>
              <a:t>B</a:t>
            </a:r>
            <a:r>
              <a:rPr lang="ru-RU" sz="1600"/>
              <a:t> будет параллельна следу.</a:t>
            </a: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5183188" y="5373688"/>
            <a:ext cx="39608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7) Заштриховываем получившиеся сечение </a:t>
            </a:r>
            <a:r>
              <a:rPr lang="en-US" sz="1600"/>
              <a:t>F</a:t>
            </a:r>
            <a:r>
              <a:rPr lang="en-US" sz="1600" baseline="-25000"/>
              <a:t>1</a:t>
            </a:r>
            <a:r>
              <a:rPr lang="en-US" sz="1600"/>
              <a:t>HG</a:t>
            </a:r>
            <a:r>
              <a:rPr lang="en-US" sz="1600" baseline="-25000"/>
              <a:t>1</a:t>
            </a:r>
            <a:r>
              <a:rPr lang="en-US" sz="1600"/>
              <a:t>E.</a:t>
            </a:r>
            <a:endParaRPr lang="ru-RU" sz="1600"/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>
            <a:off x="1403350" y="1844675"/>
            <a:ext cx="0" cy="360363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>
            <a:off x="1547813" y="1916113"/>
            <a:ext cx="0" cy="865187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>
            <a:off x="1692275" y="2060575"/>
            <a:ext cx="0" cy="1296988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>
            <a:off x="1835150" y="2133600"/>
            <a:ext cx="0" cy="1655763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1979613" y="2276475"/>
            <a:ext cx="0" cy="1584325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>
            <a:off x="2124075" y="2349500"/>
            <a:ext cx="0" cy="1584325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2339975" y="2492375"/>
            <a:ext cx="0" cy="1512888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2484438" y="2636838"/>
            <a:ext cx="0" cy="1439862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2627313" y="2708275"/>
            <a:ext cx="0" cy="1441450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2771775" y="3141663"/>
            <a:ext cx="0" cy="935037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>
            <a:off x="2916238" y="2924175"/>
            <a:ext cx="0" cy="1081088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>
            <a:off x="3059113" y="2997200"/>
            <a:ext cx="0" cy="792163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15" name="Line 79"/>
          <p:cNvSpPr>
            <a:spLocks noChangeShapeType="1"/>
          </p:cNvSpPr>
          <p:nvPr/>
        </p:nvSpPr>
        <p:spPr bwMode="auto">
          <a:xfrm>
            <a:off x="3203575" y="3141663"/>
            <a:ext cx="0" cy="574675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>
            <a:off x="2700338" y="4221163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19" name="Line 83"/>
          <p:cNvSpPr>
            <a:spLocks noChangeShapeType="1"/>
          </p:cNvSpPr>
          <p:nvPr/>
        </p:nvSpPr>
        <p:spPr bwMode="auto">
          <a:xfrm>
            <a:off x="1763713" y="3716338"/>
            <a:ext cx="43180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20" name="Oval 84"/>
          <p:cNvSpPr>
            <a:spLocks noChangeArrowheads="1"/>
          </p:cNvSpPr>
          <p:nvPr/>
        </p:nvSpPr>
        <p:spPr bwMode="auto">
          <a:xfrm>
            <a:off x="1763713" y="3716338"/>
            <a:ext cx="71437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50" grpId="0" animBg="1"/>
      <p:bldP spid="14351" grpId="0" animBg="1"/>
      <p:bldP spid="14352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1" grpId="0" animBg="1"/>
      <p:bldP spid="14362" grpId="0" animBg="1"/>
      <p:bldP spid="14365" grpId="0" animBg="1"/>
      <p:bldP spid="14360" grpId="0" animBg="1"/>
      <p:bldP spid="14363" grpId="0" animBg="1"/>
      <p:bldP spid="14367" grpId="0" animBg="1"/>
      <p:bldP spid="14379" grpId="0" animBg="1"/>
      <p:bldP spid="14380" grpId="0" animBg="1"/>
      <p:bldP spid="14371" grpId="0"/>
      <p:bldP spid="14372" grpId="0"/>
      <p:bldP spid="14373" grpId="0"/>
      <p:bldP spid="14374" grpId="0"/>
      <p:bldP spid="14375" grpId="0"/>
      <p:bldP spid="14376" grpId="0"/>
      <p:bldP spid="14377" grpId="0"/>
      <p:bldP spid="14378" grpId="0"/>
      <p:bldP spid="14382" grpId="0"/>
      <p:bldP spid="14383" grpId="0"/>
      <p:bldP spid="14384" grpId="0"/>
      <p:bldP spid="14385" grpId="0"/>
      <p:bldP spid="14386" grpId="0"/>
      <p:bldP spid="14387" grpId="0"/>
      <p:bldP spid="14388" grpId="0"/>
      <p:bldP spid="14389" grpId="0"/>
      <p:bldP spid="14390" grpId="0"/>
      <p:bldP spid="14396" grpId="0"/>
      <p:bldP spid="14397" grpId="0"/>
      <p:bldP spid="14398" grpId="0"/>
      <p:bldP spid="14399" grpId="0"/>
      <p:bldP spid="14400" grpId="0"/>
      <p:bldP spid="14401" grpId="0"/>
      <p:bldP spid="14402" grpId="0"/>
      <p:bldP spid="14403" grpId="0" animBg="1"/>
      <p:bldP spid="14404" grpId="0" animBg="1"/>
      <p:bldP spid="14405" grpId="0" animBg="1"/>
      <p:bldP spid="14406" grpId="0" animBg="1"/>
      <p:bldP spid="14407" grpId="0" animBg="1"/>
      <p:bldP spid="14408" grpId="0" animBg="1"/>
      <p:bldP spid="14409" grpId="0" animBg="1"/>
      <p:bldP spid="14410" grpId="0" animBg="1"/>
      <p:bldP spid="14411" grpId="0" animBg="1"/>
      <p:bldP spid="14412" grpId="0" animBg="1"/>
      <p:bldP spid="14413" grpId="0" animBg="1"/>
      <p:bldP spid="14414" grpId="0" animBg="1"/>
      <p:bldP spid="14415" grpId="0" animBg="1"/>
      <p:bldP spid="14418" grpId="0" animBg="1"/>
      <p:bldP spid="14419" grpId="0" animBg="1"/>
      <p:bldP spid="144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250825" y="2060575"/>
            <a:ext cx="1655763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250825" y="3068638"/>
            <a:ext cx="2735263" cy="18002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908175" y="2060575"/>
            <a:ext cx="107950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908175" y="2060575"/>
            <a:ext cx="647700" cy="3529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50825" y="4868863"/>
            <a:ext cx="2303463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2555875" y="3068638"/>
            <a:ext cx="431800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2339975" y="1989138"/>
            <a:ext cx="1944688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555875" y="5589588"/>
            <a:ext cx="2159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2987675" y="2205038"/>
            <a:ext cx="12239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755650" y="3933825"/>
            <a:ext cx="71438" cy="714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827088" y="4005263"/>
            <a:ext cx="1728787" cy="14398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827088" y="2924175"/>
            <a:ext cx="2016125" cy="100965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2843213" y="2205038"/>
            <a:ext cx="13684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2555875" y="544512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2339975" y="5589588"/>
            <a:ext cx="2159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2484438" y="2924175"/>
            <a:ext cx="358775" cy="25209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2339975" y="5373688"/>
            <a:ext cx="144463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763713" y="1773238"/>
            <a:ext cx="2873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D</a:t>
            </a:r>
            <a:endParaRPr lang="ru-RU" sz="1200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0" y="4797425"/>
            <a:ext cx="323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A</a:t>
            </a:r>
            <a:endParaRPr lang="ru-RU" sz="1200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2916238" y="2997200"/>
            <a:ext cx="2873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B</a:t>
            </a:r>
            <a:endParaRPr lang="ru-RU" sz="1200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2484438" y="5589588"/>
            <a:ext cx="2873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C</a:t>
            </a:r>
            <a:endParaRPr lang="ru-RU" sz="1200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39750" y="3716338"/>
            <a:ext cx="28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E</a:t>
            </a:r>
            <a:endParaRPr lang="ru-RU" sz="1200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2268538" y="6583363"/>
            <a:ext cx="2873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X</a:t>
            </a:r>
            <a:endParaRPr lang="ru-RU" sz="1200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2700338" y="5589588"/>
            <a:ext cx="2873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Y</a:t>
            </a:r>
            <a:endParaRPr lang="ru-RU" sz="1200"/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140200" y="2133600"/>
            <a:ext cx="2873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Z</a:t>
            </a:r>
            <a:endParaRPr lang="ru-RU" sz="1200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700338" y="2636838"/>
            <a:ext cx="2873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F</a:t>
            </a:r>
            <a:endParaRPr lang="ru-RU" sz="1200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195513" y="5300663"/>
            <a:ext cx="3603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G</a:t>
            </a:r>
            <a:endParaRPr lang="ru-RU" sz="1200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971550" y="3860800"/>
            <a:ext cx="0" cy="2889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1116013" y="3789363"/>
            <a:ext cx="0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1258888" y="3716338"/>
            <a:ext cx="0" cy="6492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1403350" y="3644900"/>
            <a:ext cx="0" cy="7921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1547813" y="3573463"/>
            <a:ext cx="0" cy="10080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1692275" y="3500438"/>
            <a:ext cx="0" cy="12239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1835150" y="3429000"/>
            <a:ext cx="0" cy="14398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1979613" y="3357563"/>
            <a:ext cx="0" cy="15843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2124075" y="3284538"/>
            <a:ext cx="0" cy="18002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2268538" y="3213100"/>
            <a:ext cx="0" cy="19446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2411413" y="3141663"/>
            <a:ext cx="0" cy="2159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2555875" y="3068638"/>
            <a:ext cx="0" cy="18002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2700338" y="2997200"/>
            <a:ext cx="0" cy="863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2" name="Text Box 45"/>
          <p:cNvSpPr txBox="1">
            <a:spLocks noChangeArrowheads="1"/>
          </p:cNvSpPr>
          <p:nvPr/>
        </p:nvSpPr>
        <p:spPr bwMode="auto">
          <a:xfrm>
            <a:off x="395288" y="404813"/>
            <a:ext cx="42481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Пример 2</a:t>
            </a:r>
            <a:r>
              <a:rPr lang="en-US" sz="1600"/>
              <a:t>:</a:t>
            </a:r>
            <a:r>
              <a:rPr lang="ru-RU" sz="1600"/>
              <a:t> Построить сечение тетраэдра </a:t>
            </a:r>
            <a:r>
              <a:rPr lang="en-US" sz="1600"/>
              <a:t>DABC</a:t>
            </a:r>
            <a:r>
              <a:rPr lang="ru-RU" sz="1600"/>
              <a:t> по точкам следа сечения </a:t>
            </a:r>
            <a:r>
              <a:rPr lang="en-US" sz="1600"/>
              <a:t>IJ</a:t>
            </a:r>
            <a:r>
              <a:rPr lang="ru-RU" sz="1600"/>
              <a:t> и точке </a:t>
            </a:r>
            <a:r>
              <a:rPr lang="en-US" sz="1600"/>
              <a:t>E </a:t>
            </a:r>
            <a:r>
              <a:rPr lang="ru-RU" sz="1600"/>
              <a:t>принадлежащий тетраэдру.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5435600" y="1700213"/>
            <a:ext cx="3708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1) Продлеваем стороны </a:t>
            </a:r>
            <a:r>
              <a:rPr lang="en-US" sz="1600"/>
              <a:t>AC, AB</a:t>
            </a:r>
            <a:r>
              <a:rPr lang="ru-RU" sz="1600"/>
              <a:t> и </a:t>
            </a:r>
            <a:r>
              <a:rPr lang="en-US" sz="1600"/>
              <a:t>BC</a:t>
            </a:r>
            <a:r>
              <a:rPr lang="ru-RU" sz="1600"/>
              <a:t> до пересечения с </a:t>
            </a:r>
            <a:r>
              <a:rPr lang="en-US" sz="1600"/>
              <a:t>XY.</a:t>
            </a:r>
            <a:r>
              <a:rPr lang="ru-RU" sz="1600"/>
              <a:t> 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5508625" y="2492375"/>
            <a:ext cx="36353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2) Проводим из точки Е линии до пересечения сторон тетраэдра со следом сечения.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5508625" y="3500438"/>
            <a:ext cx="36353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3) Проводим через получившиеся точки </a:t>
            </a:r>
            <a:r>
              <a:rPr lang="en-US" sz="1600"/>
              <a:t>F</a:t>
            </a:r>
            <a:r>
              <a:rPr lang="ru-RU" sz="1600"/>
              <a:t> и</a:t>
            </a:r>
            <a:r>
              <a:rPr lang="en-US" sz="1600"/>
              <a:t> G</a:t>
            </a:r>
            <a:r>
              <a:rPr lang="ru-RU" sz="1600"/>
              <a:t>  последнею сторону сечения.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5508625" y="4652963"/>
            <a:ext cx="3635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4) Штрихуем сечение.</a:t>
            </a:r>
          </a:p>
        </p:txBody>
      </p:sp>
      <p:sp>
        <p:nvSpPr>
          <p:cNvPr id="15411" name="Oval 51"/>
          <p:cNvSpPr>
            <a:spLocks noChangeArrowheads="1"/>
          </p:cNvSpPr>
          <p:nvPr/>
        </p:nvSpPr>
        <p:spPr bwMode="auto">
          <a:xfrm>
            <a:off x="3851275" y="2924175"/>
            <a:ext cx="73025" cy="714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2" name="Oval 52"/>
          <p:cNvSpPr>
            <a:spLocks noChangeArrowheads="1"/>
          </p:cNvSpPr>
          <p:nvPr/>
        </p:nvSpPr>
        <p:spPr bwMode="auto">
          <a:xfrm>
            <a:off x="3059113" y="4797425"/>
            <a:ext cx="73025" cy="714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3851275" y="2924175"/>
            <a:ext cx="360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I</a:t>
            </a:r>
            <a:endParaRPr lang="ru-RU" sz="1200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3059113" y="4797425"/>
            <a:ext cx="3603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J</a:t>
            </a:r>
            <a:endParaRPr lang="ru-RU" sz="1200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435600" y="765175"/>
            <a:ext cx="3708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1)</a:t>
            </a:r>
            <a:r>
              <a:rPr lang="ru-RU" sz="1600"/>
              <a:t> Проводим след сечения через его точки</a:t>
            </a:r>
            <a:r>
              <a:rPr lang="en-US" sz="1600"/>
              <a:t> IJ</a:t>
            </a:r>
            <a:r>
              <a:rPr lang="ru-RU" sz="1600"/>
              <a:t> данные нам.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/>
      <p:bldP spid="15383" grpId="0"/>
      <p:bldP spid="15384" grpId="0"/>
      <p:bldP spid="15385" grpId="0"/>
      <p:bldP spid="15386" grpId="0"/>
      <p:bldP spid="15387" grpId="0"/>
      <p:bldP spid="15388" grpId="0"/>
      <p:bldP spid="15389" grpId="0"/>
      <p:bldP spid="15390" grpId="0"/>
      <p:bldP spid="15391" grpId="0"/>
      <p:bldP spid="15392" grpId="0" animBg="1"/>
      <p:bldP spid="15393" grpId="0" animBg="1"/>
      <p:bldP spid="15394" grpId="0" animBg="1"/>
      <p:bldP spid="15395" grpId="0" animBg="1"/>
      <p:bldP spid="15396" grpId="0" animBg="1"/>
      <p:bldP spid="15397" grpId="0" animBg="1"/>
      <p:bldP spid="15398" grpId="0" animBg="1"/>
      <p:bldP spid="15399" grpId="0" animBg="1"/>
      <p:bldP spid="15400" grpId="0" animBg="1"/>
      <p:bldP spid="15401" grpId="0" animBg="1"/>
      <p:bldP spid="15402" grpId="0" animBg="1"/>
      <p:bldP spid="15403" grpId="0" animBg="1"/>
      <p:bldP spid="15404" grpId="0" animBg="1"/>
      <p:bldP spid="15406" grpId="0"/>
      <p:bldP spid="15407" grpId="0"/>
      <p:bldP spid="15408" grpId="0"/>
      <p:bldP spid="15410" grpId="0"/>
      <p:bldP spid="15411" grpId="0" animBg="1"/>
      <p:bldP spid="15412" grpId="0" animBg="1"/>
      <p:bldP spid="15413" grpId="0"/>
      <p:bldP spid="15414" grpId="0"/>
      <p:bldP spid="154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042988" y="3357563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763713" y="2636838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627313" y="3357563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348038" y="2636838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1042988" y="5300663"/>
            <a:ext cx="15843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1042988" y="3357563"/>
            <a:ext cx="15843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1763713" y="4581525"/>
            <a:ext cx="1584325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763713" y="2636838"/>
            <a:ext cx="15843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1042988" y="2636838"/>
            <a:ext cx="7207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1042988" y="4581525"/>
            <a:ext cx="720725" cy="720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2627313" y="4581525"/>
            <a:ext cx="7207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2627313" y="2636838"/>
            <a:ext cx="7207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2339975" y="4365625"/>
            <a:ext cx="71438" cy="714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5148263" y="4941888"/>
            <a:ext cx="71437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1331913" y="3789363"/>
            <a:ext cx="73025" cy="714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627313" y="5300663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H="1">
            <a:off x="2195513" y="5300663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3348038" y="4581525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flipH="1">
            <a:off x="0" y="5300663"/>
            <a:ext cx="10429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1042988" y="3644900"/>
            <a:ext cx="1584325" cy="9366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H="1">
            <a:off x="0" y="4508500"/>
            <a:ext cx="70199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 flipV="1">
            <a:off x="0" y="3644900"/>
            <a:ext cx="1042988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V="1">
            <a:off x="2195513" y="4581525"/>
            <a:ext cx="4318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H="1" flipV="1">
            <a:off x="3348038" y="2781300"/>
            <a:ext cx="338455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V="1">
            <a:off x="1042988" y="3141663"/>
            <a:ext cx="215900" cy="5032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2627313" y="4581525"/>
            <a:ext cx="12969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 flipV="1">
            <a:off x="2627313" y="2781300"/>
            <a:ext cx="720725" cy="18002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 flipH="1" flipV="1">
            <a:off x="3059113" y="2636838"/>
            <a:ext cx="288925" cy="1444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8" name="Line 50"/>
          <p:cNvSpPr>
            <a:spLocks noChangeShapeType="1"/>
          </p:cNvSpPr>
          <p:nvPr/>
        </p:nvSpPr>
        <p:spPr bwMode="auto">
          <a:xfrm>
            <a:off x="1116013" y="3429000"/>
            <a:ext cx="0" cy="2873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>
            <a:off x="1258888" y="3141663"/>
            <a:ext cx="0" cy="6477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1403350" y="3141663"/>
            <a:ext cx="0" cy="7191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1" name="Line 53"/>
          <p:cNvSpPr>
            <a:spLocks noChangeShapeType="1"/>
          </p:cNvSpPr>
          <p:nvPr/>
        </p:nvSpPr>
        <p:spPr bwMode="auto">
          <a:xfrm>
            <a:off x="1547813" y="3068638"/>
            <a:ext cx="0" cy="8651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2" name="Line 54"/>
          <p:cNvSpPr>
            <a:spLocks noChangeShapeType="1"/>
          </p:cNvSpPr>
          <p:nvPr/>
        </p:nvSpPr>
        <p:spPr bwMode="auto">
          <a:xfrm>
            <a:off x="1692275" y="2997200"/>
            <a:ext cx="0" cy="1008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3" name="Line 55"/>
          <p:cNvSpPr>
            <a:spLocks noChangeShapeType="1"/>
          </p:cNvSpPr>
          <p:nvPr/>
        </p:nvSpPr>
        <p:spPr bwMode="auto">
          <a:xfrm>
            <a:off x="1835150" y="2997200"/>
            <a:ext cx="0" cy="10795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>
            <a:off x="1979613" y="2924175"/>
            <a:ext cx="0" cy="12969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5" name="Line 57"/>
          <p:cNvSpPr>
            <a:spLocks noChangeShapeType="1"/>
          </p:cNvSpPr>
          <p:nvPr/>
        </p:nvSpPr>
        <p:spPr bwMode="auto">
          <a:xfrm>
            <a:off x="2124075" y="2924175"/>
            <a:ext cx="0" cy="13684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6" name="Line 58"/>
          <p:cNvSpPr>
            <a:spLocks noChangeShapeType="1"/>
          </p:cNvSpPr>
          <p:nvPr/>
        </p:nvSpPr>
        <p:spPr bwMode="auto">
          <a:xfrm>
            <a:off x="2268538" y="2852738"/>
            <a:ext cx="0" cy="1512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7" name="Line 59"/>
          <p:cNvSpPr>
            <a:spLocks noChangeShapeType="1"/>
          </p:cNvSpPr>
          <p:nvPr/>
        </p:nvSpPr>
        <p:spPr bwMode="auto">
          <a:xfrm>
            <a:off x="2411413" y="2852738"/>
            <a:ext cx="0" cy="15843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8" name="Line 60"/>
          <p:cNvSpPr>
            <a:spLocks noChangeShapeType="1"/>
          </p:cNvSpPr>
          <p:nvPr/>
        </p:nvSpPr>
        <p:spPr bwMode="auto">
          <a:xfrm>
            <a:off x="2555875" y="3357563"/>
            <a:ext cx="0" cy="11509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2700338" y="2781300"/>
            <a:ext cx="0" cy="15843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2843213" y="2708275"/>
            <a:ext cx="0" cy="13684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>
            <a:off x="2987675" y="2636838"/>
            <a:ext cx="0" cy="10795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>
            <a:off x="3132138" y="2708275"/>
            <a:ext cx="0" cy="6492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73" name="Text Box 65"/>
          <p:cNvSpPr txBox="1">
            <a:spLocks noChangeArrowheads="1"/>
          </p:cNvSpPr>
          <p:nvPr/>
        </p:nvSpPr>
        <p:spPr bwMode="auto">
          <a:xfrm>
            <a:off x="827088" y="5084763"/>
            <a:ext cx="28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A</a:t>
            </a:r>
            <a:endParaRPr lang="ru-RU" sz="1200"/>
          </a:p>
        </p:txBody>
      </p:sp>
      <p:sp>
        <p:nvSpPr>
          <p:cNvPr id="17474" name="Text Box 66"/>
          <p:cNvSpPr txBox="1">
            <a:spLocks noChangeArrowheads="1"/>
          </p:cNvSpPr>
          <p:nvPr/>
        </p:nvSpPr>
        <p:spPr bwMode="auto">
          <a:xfrm>
            <a:off x="1547813" y="4365625"/>
            <a:ext cx="2873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B</a:t>
            </a:r>
            <a:endParaRPr lang="ru-RU" sz="1200"/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3348038" y="4292600"/>
            <a:ext cx="2873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C</a:t>
            </a:r>
            <a:endParaRPr lang="ru-RU" sz="1200"/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2484438" y="5300663"/>
            <a:ext cx="2873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D</a:t>
            </a:r>
            <a:endParaRPr lang="ru-RU" sz="1200"/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755650" y="306863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A</a:t>
            </a:r>
            <a:r>
              <a:rPr lang="en-US" sz="1200" baseline="-25000"/>
              <a:t>1</a:t>
            </a:r>
            <a:endParaRPr lang="ru-RU" sz="1200" baseline="-25000"/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1547813" y="2349500"/>
            <a:ext cx="504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B</a:t>
            </a:r>
            <a:r>
              <a:rPr lang="en-US" sz="1200" baseline="-25000"/>
              <a:t>1</a:t>
            </a:r>
            <a:endParaRPr lang="ru-RU" sz="1200" baseline="-25000"/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3276600" y="242093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1</a:t>
            </a:r>
            <a:endParaRPr lang="ru-RU" sz="1200" baseline="-25000"/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2411413" y="306863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D1</a:t>
            </a:r>
            <a:endParaRPr lang="ru-RU" sz="1200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>
            <a:off x="2555875" y="2781300"/>
            <a:ext cx="0" cy="3603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1187450" y="3789363"/>
            <a:ext cx="28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F</a:t>
            </a:r>
            <a:endParaRPr lang="ru-RU" sz="1200"/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2124075" y="4292600"/>
            <a:ext cx="288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E</a:t>
            </a:r>
            <a:endParaRPr lang="ru-RU" sz="1200"/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5076825" y="4941888"/>
            <a:ext cx="2873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G</a:t>
            </a:r>
            <a:endParaRPr lang="ru-RU" sz="1200"/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684213" y="350043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F</a:t>
            </a:r>
            <a:r>
              <a:rPr lang="en-US" sz="1200" baseline="-25000"/>
              <a:t>1</a:t>
            </a:r>
            <a:endParaRPr lang="ru-RU" sz="1200" baseline="-25000"/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0" y="6308725"/>
            <a:ext cx="250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X</a:t>
            </a:r>
            <a:endParaRPr lang="ru-RU" sz="1200"/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2124075" y="5734050"/>
            <a:ext cx="2873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Y</a:t>
            </a:r>
            <a:endParaRPr lang="ru-RU" sz="1200"/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3779838" y="5300663"/>
            <a:ext cx="2873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Z</a:t>
            </a:r>
            <a:endParaRPr lang="ru-RU" sz="1200"/>
          </a:p>
        </p:txBody>
      </p:sp>
      <p:sp>
        <p:nvSpPr>
          <p:cNvPr id="17491" name="Text Box 83"/>
          <p:cNvSpPr txBox="1">
            <a:spLocks noChangeArrowheads="1"/>
          </p:cNvSpPr>
          <p:nvPr/>
        </p:nvSpPr>
        <p:spPr bwMode="auto">
          <a:xfrm>
            <a:off x="2555875" y="4581525"/>
            <a:ext cx="4333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E</a:t>
            </a:r>
            <a:r>
              <a:rPr lang="en-US" sz="1200" baseline="-25000"/>
              <a:t>1</a:t>
            </a:r>
            <a:endParaRPr lang="ru-RU" sz="1200" baseline="-25000"/>
          </a:p>
        </p:txBody>
      </p:sp>
      <p:sp>
        <p:nvSpPr>
          <p:cNvPr id="17492" name="Text Box 84"/>
          <p:cNvSpPr txBox="1">
            <a:spLocks noChangeArrowheads="1"/>
          </p:cNvSpPr>
          <p:nvPr/>
        </p:nvSpPr>
        <p:spPr bwMode="auto">
          <a:xfrm>
            <a:off x="2916238" y="2349500"/>
            <a:ext cx="2873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H</a:t>
            </a:r>
            <a:endParaRPr lang="ru-RU" sz="1200"/>
          </a:p>
        </p:txBody>
      </p:sp>
      <p:sp>
        <p:nvSpPr>
          <p:cNvPr id="17493" name="Text Box 85"/>
          <p:cNvSpPr txBox="1">
            <a:spLocks noChangeArrowheads="1"/>
          </p:cNvSpPr>
          <p:nvPr/>
        </p:nvSpPr>
        <p:spPr bwMode="auto">
          <a:xfrm>
            <a:off x="6659563" y="4581525"/>
            <a:ext cx="2873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W</a:t>
            </a:r>
            <a:endParaRPr lang="ru-RU" sz="1200"/>
          </a:p>
        </p:txBody>
      </p:sp>
      <p:sp>
        <p:nvSpPr>
          <p:cNvPr id="17494" name="Text Box 86"/>
          <p:cNvSpPr txBox="1">
            <a:spLocks noChangeArrowheads="1"/>
          </p:cNvSpPr>
          <p:nvPr/>
        </p:nvSpPr>
        <p:spPr bwMode="auto">
          <a:xfrm>
            <a:off x="3348038" y="2852738"/>
            <a:ext cx="2873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J</a:t>
            </a:r>
            <a:endParaRPr lang="ru-RU" sz="1200"/>
          </a:p>
        </p:txBody>
      </p:sp>
      <p:sp>
        <p:nvSpPr>
          <p:cNvPr id="17495" name="Text Box 87"/>
          <p:cNvSpPr txBox="1">
            <a:spLocks noChangeArrowheads="1"/>
          </p:cNvSpPr>
          <p:nvPr/>
        </p:nvSpPr>
        <p:spPr bwMode="auto">
          <a:xfrm>
            <a:off x="1116013" y="2852738"/>
            <a:ext cx="215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I</a:t>
            </a:r>
            <a:endParaRPr lang="ru-RU" sz="1200"/>
          </a:p>
        </p:txBody>
      </p:sp>
      <p:sp>
        <p:nvSpPr>
          <p:cNvPr id="6210" name="Text Box 88"/>
          <p:cNvSpPr txBox="1">
            <a:spLocks noChangeArrowheads="1"/>
          </p:cNvSpPr>
          <p:nvPr/>
        </p:nvSpPr>
        <p:spPr bwMode="auto">
          <a:xfrm>
            <a:off x="250825" y="260350"/>
            <a:ext cx="41767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Построить сечение </a:t>
            </a:r>
            <a:r>
              <a:rPr lang="en-US"/>
              <a:t>ABCDA</a:t>
            </a:r>
            <a:r>
              <a:rPr lang="en-US" baseline="-25000"/>
              <a:t>1</a:t>
            </a:r>
            <a:r>
              <a:rPr lang="en-US"/>
              <a:t>B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D</a:t>
            </a:r>
            <a:r>
              <a:rPr lang="en-US" baseline="-25000"/>
              <a:t>1</a:t>
            </a:r>
            <a:r>
              <a:rPr lang="ru-RU"/>
              <a:t> через точки </a:t>
            </a:r>
            <a:r>
              <a:rPr lang="en-US"/>
              <a:t>F</a:t>
            </a:r>
            <a:r>
              <a:rPr lang="ru-RU"/>
              <a:t> и </a:t>
            </a:r>
            <a:r>
              <a:rPr lang="en-US"/>
              <a:t>E</a:t>
            </a:r>
            <a:r>
              <a:rPr lang="ru-RU"/>
              <a:t> принадлежащие фигуре и точку </a:t>
            </a:r>
            <a:r>
              <a:rPr lang="en-US"/>
              <a:t>G</a:t>
            </a:r>
            <a:r>
              <a:rPr lang="ru-RU"/>
              <a:t> принадлежащею следу сечения.</a:t>
            </a:r>
          </a:p>
        </p:txBody>
      </p:sp>
      <p:sp>
        <p:nvSpPr>
          <p:cNvPr id="17497" name="Text Box 89"/>
          <p:cNvSpPr txBox="1">
            <a:spLocks noChangeArrowheads="1"/>
          </p:cNvSpPr>
          <p:nvPr/>
        </p:nvSpPr>
        <p:spPr bwMode="auto">
          <a:xfrm>
            <a:off x="4716463" y="333375"/>
            <a:ext cx="4427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1) Проводим прямую через точки </a:t>
            </a:r>
            <a:r>
              <a:rPr lang="en-US"/>
              <a:t>F</a:t>
            </a:r>
            <a:r>
              <a:rPr lang="ru-RU"/>
              <a:t> и </a:t>
            </a:r>
            <a:r>
              <a:rPr lang="en-US"/>
              <a:t>E</a:t>
            </a:r>
            <a:r>
              <a:rPr lang="ru-RU"/>
              <a:t>.</a:t>
            </a:r>
          </a:p>
        </p:txBody>
      </p:sp>
      <p:sp>
        <p:nvSpPr>
          <p:cNvPr id="17498" name="Text Box 90"/>
          <p:cNvSpPr txBox="1">
            <a:spLocks noChangeArrowheads="1"/>
          </p:cNvSpPr>
          <p:nvPr/>
        </p:nvSpPr>
        <p:spPr bwMode="auto">
          <a:xfrm>
            <a:off x="4716463" y="692150"/>
            <a:ext cx="4427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2)</a:t>
            </a:r>
            <a:r>
              <a:rPr lang="ru-RU"/>
              <a:t> Продлеваем сторону </a:t>
            </a:r>
            <a:r>
              <a:rPr lang="en-US"/>
              <a:t>AD</a:t>
            </a:r>
            <a:r>
              <a:rPr lang="ru-RU"/>
              <a:t> до пересечения с прямой </a:t>
            </a:r>
            <a:r>
              <a:rPr lang="en-US"/>
              <a:t>FE.</a:t>
            </a:r>
            <a:endParaRPr lang="ru-RU"/>
          </a:p>
        </p:txBody>
      </p:sp>
      <p:sp>
        <p:nvSpPr>
          <p:cNvPr id="17499" name="Text Box 91"/>
          <p:cNvSpPr txBox="1">
            <a:spLocks noChangeArrowheads="1"/>
          </p:cNvSpPr>
          <p:nvPr/>
        </p:nvSpPr>
        <p:spPr bwMode="auto">
          <a:xfrm>
            <a:off x="4716463" y="1268413"/>
            <a:ext cx="4427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3) Проводим след сечения через точки </a:t>
            </a:r>
            <a:r>
              <a:rPr lang="en-US"/>
              <a:t>Z</a:t>
            </a:r>
            <a:r>
              <a:rPr lang="ru-RU"/>
              <a:t> и </a:t>
            </a:r>
            <a:r>
              <a:rPr lang="en-US"/>
              <a:t>G</a:t>
            </a:r>
            <a:r>
              <a:rPr lang="ru-RU"/>
              <a:t>.</a:t>
            </a:r>
          </a:p>
        </p:txBody>
      </p:sp>
      <p:sp>
        <p:nvSpPr>
          <p:cNvPr id="17500" name="Text Box 92"/>
          <p:cNvSpPr txBox="1">
            <a:spLocks noChangeArrowheads="1"/>
          </p:cNvSpPr>
          <p:nvPr/>
        </p:nvSpPr>
        <p:spPr bwMode="auto">
          <a:xfrm>
            <a:off x="4716463" y="1773238"/>
            <a:ext cx="4427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4</a:t>
            </a:r>
            <a:r>
              <a:rPr lang="ru-RU"/>
              <a:t>) Продлеваем стороны </a:t>
            </a:r>
            <a:r>
              <a:rPr lang="en-US"/>
              <a:t>AB, BC, CD</a:t>
            </a:r>
            <a:r>
              <a:rPr lang="ru-RU"/>
              <a:t> до пересечения со следом.</a:t>
            </a:r>
          </a:p>
        </p:txBody>
      </p:sp>
      <p:sp>
        <p:nvSpPr>
          <p:cNvPr id="17501" name="Text Box 93"/>
          <p:cNvSpPr txBox="1">
            <a:spLocks noChangeArrowheads="1"/>
          </p:cNvSpPr>
          <p:nvPr/>
        </p:nvSpPr>
        <p:spPr bwMode="auto">
          <a:xfrm>
            <a:off x="4716463" y="2276475"/>
            <a:ext cx="4427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5) Проводим прямые </a:t>
            </a:r>
            <a:r>
              <a:rPr lang="en-US"/>
              <a:t>XF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ru-RU"/>
              <a:t>и </a:t>
            </a:r>
            <a:r>
              <a:rPr lang="en-US"/>
              <a:t>YE</a:t>
            </a:r>
            <a:r>
              <a:rPr lang="en-US" baseline="-25000"/>
              <a:t>1</a:t>
            </a:r>
            <a:r>
              <a:rPr lang="en-US"/>
              <a:t>.</a:t>
            </a:r>
            <a:endParaRPr lang="ru-RU"/>
          </a:p>
        </p:txBody>
      </p:sp>
      <p:sp>
        <p:nvSpPr>
          <p:cNvPr id="17502" name="Text Box 94"/>
          <p:cNvSpPr txBox="1">
            <a:spLocks noChangeArrowheads="1"/>
          </p:cNvSpPr>
          <p:nvPr/>
        </p:nvSpPr>
        <p:spPr bwMode="auto">
          <a:xfrm>
            <a:off x="4716463" y="2565400"/>
            <a:ext cx="4427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6) Проводим прямую </a:t>
            </a:r>
            <a:r>
              <a:rPr lang="en-US"/>
              <a:t>WJ.</a:t>
            </a:r>
            <a:r>
              <a:rPr lang="ru-RU"/>
              <a:t> </a:t>
            </a:r>
          </a:p>
        </p:txBody>
      </p:sp>
      <p:sp>
        <p:nvSpPr>
          <p:cNvPr id="17503" name="Text Box 95"/>
          <p:cNvSpPr txBox="1">
            <a:spLocks noChangeArrowheads="1"/>
          </p:cNvSpPr>
          <p:nvPr/>
        </p:nvSpPr>
        <p:spPr bwMode="auto">
          <a:xfrm>
            <a:off x="4716463" y="3213100"/>
            <a:ext cx="4427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8) Штрихуем сечение.</a:t>
            </a:r>
          </a:p>
        </p:txBody>
      </p:sp>
      <p:sp>
        <p:nvSpPr>
          <p:cNvPr id="17504" name="Line 96"/>
          <p:cNvSpPr>
            <a:spLocks noChangeShapeType="1"/>
          </p:cNvSpPr>
          <p:nvPr/>
        </p:nvSpPr>
        <p:spPr bwMode="auto">
          <a:xfrm flipV="1">
            <a:off x="1258888" y="2636838"/>
            <a:ext cx="1800225" cy="504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4716463" y="2924175"/>
            <a:ext cx="4427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7) Соединяем точки </a:t>
            </a:r>
            <a:r>
              <a:rPr lang="en-US"/>
              <a:t>I</a:t>
            </a:r>
            <a:r>
              <a:rPr lang="ru-RU"/>
              <a:t> и </a:t>
            </a:r>
            <a:r>
              <a:rPr lang="en-US"/>
              <a:t>H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33" grpId="0" animBg="1"/>
      <p:bldP spid="17437" grpId="0" animBg="1"/>
      <p:bldP spid="17441" grpId="0" animBg="1"/>
      <p:bldP spid="17444" grpId="0" animBg="1"/>
      <p:bldP spid="17446" grpId="0" animBg="1"/>
      <p:bldP spid="17447" grpId="0" animBg="1"/>
      <p:bldP spid="17448" grpId="0" animBg="1"/>
      <p:bldP spid="17450" grpId="0" animBg="1"/>
      <p:bldP spid="17451" grpId="0" animBg="1"/>
      <p:bldP spid="17452" grpId="0" animBg="1"/>
      <p:bldP spid="17453" grpId="0" animBg="1"/>
      <p:bldP spid="17454" grpId="0" animBg="1"/>
      <p:bldP spid="17455" grpId="0" animBg="1"/>
      <p:bldP spid="17458" grpId="0" animBg="1"/>
      <p:bldP spid="17459" grpId="0" animBg="1"/>
      <p:bldP spid="17460" grpId="0" animBg="1"/>
      <p:bldP spid="17461" grpId="0" animBg="1"/>
      <p:bldP spid="17462" grpId="0" animBg="1"/>
      <p:bldP spid="17463" grpId="0" animBg="1"/>
      <p:bldP spid="17464" grpId="0" animBg="1"/>
      <p:bldP spid="17465" grpId="0" animBg="1"/>
      <p:bldP spid="17466" grpId="0" animBg="1"/>
      <p:bldP spid="17467" grpId="0" animBg="1"/>
      <p:bldP spid="17468" grpId="0" animBg="1"/>
      <p:bldP spid="17469" grpId="0" animBg="1"/>
      <p:bldP spid="17470" grpId="0" animBg="1"/>
      <p:bldP spid="17471" grpId="0" animBg="1"/>
      <p:bldP spid="17472" grpId="0" animBg="1"/>
      <p:bldP spid="17474" grpId="0"/>
      <p:bldP spid="17475" grpId="0"/>
      <p:bldP spid="17476" grpId="0"/>
      <p:bldP spid="17478" grpId="0"/>
      <p:bldP spid="17479" grpId="0"/>
      <p:bldP spid="17480" grpId="0"/>
      <p:bldP spid="17481" grpId="0"/>
      <p:bldP spid="17482" grpId="0" animBg="1"/>
      <p:bldP spid="17483" grpId="0"/>
      <p:bldP spid="17484" grpId="0"/>
      <p:bldP spid="17486" grpId="0"/>
      <p:bldP spid="17487" grpId="0"/>
      <p:bldP spid="17488" grpId="0"/>
      <p:bldP spid="17489" grpId="0"/>
      <p:bldP spid="17490" grpId="0"/>
      <p:bldP spid="17491" grpId="0"/>
      <p:bldP spid="17492" grpId="0"/>
      <p:bldP spid="17493" grpId="0"/>
      <p:bldP spid="17494" grpId="0"/>
      <p:bldP spid="17495" grpId="0"/>
      <p:bldP spid="17497" grpId="0"/>
      <p:bldP spid="17498" grpId="0"/>
      <p:bldP spid="17499" grpId="0"/>
      <p:bldP spid="17500" grpId="0"/>
      <p:bldP spid="17501" grpId="0"/>
      <p:bldP spid="17502" grpId="0"/>
      <p:bldP spid="17503" grpId="0"/>
      <p:bldP spid="17504" grpId="0" animBg="1"/>
      <p:bldP spid="175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064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Вывод</a:t>
            </a:r>
            <a:r>
              <a:rPr lang="en-US"/>
              <a:t>:</a:t>
            </a:r>
            <a:r>
              <a:rPr lang="ru-RU"/>
              <a:t> Используя метод следов можно построить сечение любого многогранника имея изначально минимум 3 точки не лежащие в одной плоскости.</a:t>
            </a:r>
          </a:p>
        </p:txBody>
      </p:sp>
      <p:pic>
        <p:nvPicPr>
          <p:cNvPr id="7171" name="Picture 5" descr="a855aa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3471863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932d68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25538"/>
            <a:ext cx="3148013" cy="341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c37597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860800"/>
            <a:ext cx="432117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58524e393d4ae072fe23fce91622b5edf1a14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448</Words>
  <Application>Microsoft Office PowerPoint</Application>
  <PresentationFormat>Экран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Оформление по умолчанию</vt:lpstr>
      <vt:lpstr>Методы построения сечения Метод следов</vt:lpstr>
      <vt:lpstr>Суть метода заключается в построении вспомогательной прямой, являющейся изображением линии пересечения секущей плоскости с плоскостью какой-либо грани фигуры. Удобнее всего строить изображение линии пересечения секущей плоскости с плоскостью нижнего основания. Эту линию называют следом секущей плоскости. Используя след, легко построить изображения точек секущей плоскости, находящихся на боковых ребрах или гранях фигуры 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Кукушкина</Manager>
  <Company>Наукоград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построения сечения. Метод следов.</dc:title>
  <dc:subject>Чему и как учить в 21 веке</dc:subject>
  <dc:creator>Наукоград СМИ</dc:creator>
  <cp:keywords>Методы построения сечения. Метод следов.</cp:keywords>
  <cp:lastModifiedBy>User</cp:lastModifiedBy>
  <cp:revision>19</cp:revision>
  <dcterms:created xsi:type="dcterms:W3CDTF">2014-11-23T13:19:27Z</dcterms:created>
  <dcterms:modified xsi:type="dcterms:W3CDTF">2019-11-11T19:30:48Z</dcterms:modified>
</cp:coreProperties>
</file>