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9BFF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3" autoAdjust="0"/>
  </p:normalViewPr>
  <p:slideViewPr>
    <p:cSldViewPr>
      <p:cViewPr>
        <p:scale>
          <a:sx n="110" d="100"/>
          <a:sy n="110" d="100"/>
        </p:scale>
        <p:origin x="-924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3ACBE-D862-4B9D-8940-ED609F5C54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823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8F4B5-786D-4551-8EE0-2B53EEED5D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773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C9CD2-7825-4E45-938C-4E497D396B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856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D4F13-40B8-4FCA-BC7C-02829210D0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9881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7A6E6-3F35-4785-BF86-AB0844B431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387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8C456-1B23-43DF-BB79-74FE13FF9A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859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88299-A900-4931-92C5-9F5B68EA0E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013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12F2F-19D0-4A3D-9D3B-C38D1EA9A8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030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90558-66E4-45FE-9267-DC8E27759C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804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42AFA-CF27-4F60-B668-5CC0B970C3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520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2D72E-62E1-4549-8624-AA1E217713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745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BFF9B"/>
            </a:gs>
            <a:gs pos="50000">
              <a:schemeClr val="bg1"/>
            </a:gs>
            <a:gs pos="100000">
              <a:srgbClr val="9BFF9B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4F7DB94-0C61-42C6-AAD5-FEF8362B91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502501" y="2708920"/>
            <a:ext cx="8229600" cy="1143000"/>
          </a:xfrm>
        </p:spPr>
        <p:txBody>
          <a:bodyPr/>
          <a:lstStyle/>
          <a:p>
            <a:pPr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Методы построения сечения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Метод следов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412776"/>
            <a:ext cx="59766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Малафеева Оксана Юрьевна</a:t>
            </a:r>
          </a:p>
          <a:p>
            <a:pPr marL="0" indent="0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Михаил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Государственное бюджетное общеобразовательное учреждение</a:t>
            </a:r>
          </a:p>
          <a:p>
            <a:pPr marL="0" indent="0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средняя общеобразовательная школа №138</a:t>
            </a:r>
          </a:p>
          <a:p>
            <a:pPr marL="0" indent="0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имени Святого благоверного князя Александра Невского</a:t>
            </a:r>
          </a:p>
          <a:p>
            <a:pPr marL="0" indent="0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Калининского района Санкт-Петербурга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20688"/>
            <a:ext cx="7873016" cy="40634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267744" y="5799259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Всероссийский фестиваль методических идей</a:t>
            </a:r>
            <a:endParaRPr lang="ru-RU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"Чему и как учить в 21 веке"</a:t>
            </a:r>
            <a:endParaRPr lang="ru-RU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2019 год</a:t>
            </a:r>
            <a:endParaRPr lang="ru-RU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4114800" cy="6178550"/>
          </a:xfrm>
        </p:spPr>
        <p:txBody>
          <a:bodyPr/>
          <a:lstStyle/>
          <a:p>
            <a:pPr algn="l" eaLnBrk="1" hangingPunct="1"/>
            <a:r>
              <a:rPr lang="ru-RU" sz="2000" b="1" smtClean="0"/>
              <a:t>Суть метода</a:t>
            </a:r>
            <a:r>
              <a:rPr lang="ru-RU" sz="2000" smtClean="0"/>
              <a:t> заключается в построении вспомогательной прямой, являющейся изображением линии пересечения секущей плоскости с плоскостью какой-либо грани фигуры. Удобнее всего строить изображение линии пересечения секущей плоскости с плоскостью нижнего основания. Эту линию называют следом секущей плоскости. Используя след, легко построить изображения точек секущей плоскости, находящихся на боковых ребрах или гранях фигуры .</a:t>
            </a:r>
          </a:p>
        </p:txBody>
      </p:sp>
      <p:sp>
        <p:nvSpPr>
          <p:cNvPr id="3075" name="Line 7"/>
          <p:cNvSpPr>
            <a:spLocks noChangeShapeType="1"/>
          </p:cNvSpPr>
          <p:nvPr/>
        </p:nvSpPr>
        <p:spPr bwMode="auto">
          <a:xfrm>
            <a:off x="5148263" y="3429000"/>
            <a:ext cx="1728787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6" name="Line 9"/>
          <p:cNvSpPr>
            <a:spLocks noChangeShapeType="1"/>
          </p:cNvSpPr>
          <p:nvPr/>
        </p:nvSpPr>
        <p:spPr bwMode="auto">
          <a:xfrm flipV="1">
            <a:off x="6877050" y="2997200"/>
            <a:ext cx="1366838" cy="1584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7" name="Line 10"/>
          <p:cNvSpPr>
            <a:spLocks noChangeShapeType="1"/>
          </p:cNvSpPr>
          <p:nvPr/>
        </p:nvSpPr>
        <p:spPr bwMode="auto">
          <a:xfrm flipV="1">
            <a:off x="5148263" y="2997200"/>
            <a:ext cx="3095625" cy="4318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8" name="Line 11"/>
          <p:cNvSpPr>
            <a:spLocks noChangeShapeType="1"/>
          </p:cNvSpPr>
          <p:nvPr/>
        </p:nvSpPr>
        <p:spPr bwMode="auto">
          <a:xfrm flipV="1">
            <a:off x="5148263" y="908050"/>
            <a:ext cx="1008062" cy="2520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9" name="Line 12"/>
          <p:cNvSpPr>
            <a:spLocks noChangeShapeType="1"/>
          </p:cNvSpPr>
          <p:nvPr/>
        </p:nvSpPr>
        <p:spPr bwMode="auto">
          <a:xfrm>
            <a:off x="6156325" y="908050"/>
            <a:ext cx="720725" cy="36734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0" name="Line 13"/>
          <p:cNvSpPr>
            <a:spLocks noChangeShapeType="1"/>
          </p:cNvSpPr>
          <p:nvPr/>
        </p:nvSpPr>
        <p:spPr bwMode="auto">
          <a:xfrm>
            <a:off x="6156325" y="908050"/>
            <a:ext cx="2087563" cy="2089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1" name="Line 14"/>
          <p:cNvSpPr>
            <a:spLocks noChangeShapeType="1"/>
          </p:cNvSpPr>
          <p:nvPr/>
        </p:nvSpPr>
        <p:spPr bwMode="auto">
          <a:xfrm>
            <a:off x="5795963" y="1773238"/>
            <a:ext cx="792162" cy="136842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2" name="Line 15"/>
          <p:cNvSpPr>
            <a:spLocks noChangeShapeType="1"/>
          </p:cNvSpPr>
          <p:nvPr/>
        </p:nvSpPr>
        <p:spPr bwMode="auto">
          <a:xfrm flipV="1">
            <a:off x="6588125" y="2708275"/>
            <a:ext cx="1368425" cy="50482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3" name="Line 16"/>
          <p:cNvSpPr>
            <a:spLocks noChangeShapeType="1"/>
          </p:cNvSpPr>
          <p:nvPr/>
        </p:nvSpPr>
        <p:spPr bwMode="auto">
          <a:xfrm>
            <a:off x="5795963" y="1773238"/>
            <a:ext cx="2160587" cy="935037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4" name="Line 17"/>
          <p:cNvSpPr>
            <a:spLocks noChangeShapeType="1"/>
          </p:cNvSpPr>
          <p:nvPr/>
        </p:nvSpPr>
        <p:spPr bwMode="auto">
          <a:xfrm flipV="1">
            <a:off x="8243888" y="2924175"/>
            <a:ext cx="288925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5" name="Line 18"/>
          <p:cNvSpPr>
            <a:spLocks noChangeShapeType="1"/>
          </p:cNvSpPr>
          <p:nvPr/>
        </p:nvSpPr>
        <p:spPr bwMode="auto">
          <a:xfrm flipV="1">
            <a:off x="7524750" y="1916113"/>
            <a:ext cx="1295400" cy="4249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6" name="Line 19"/>
          <p:cNvSpPr>
            <a:spLocks noChangeShapeType="1"/>
          </p:cNvSpPr>
          <p:nvPr/>
        </p:nvSpPr>
        <p:spPr bwMode="auto">
          <a:xfrm>
            <a:off x="6588125" y="3141663"/>
            <a:ext cx="1223963" cy="2087562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7" name="Line 20"/>
          <p:cNvSpPr>
            <a:spLocks noChangeShapeType="1"/>
          </p:cNvSpPr>
          <p:nvPr/>
        </p:nvSpPr>
        <p:spPr bwMode="auto">
          <a:xfrm flipV="1">
            <a:off x="7956550" y="2420938"/>
            <a:ext cx="719138" cy="287337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8" name="Line 21"/>
          <p:cNvSpPr>
            <a:spLocks noChangeShapeType="1"/>
          </p:cNvSpPr>
          <p:nvPr/>
        </p:nvSpPr>
        <p:spPr bwMode="auto">
          <a:xfrm>
            <a:off x="7956550" y="2708275"/>
            <a:ext cx="576263" cy="2159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9" name="Line 22"/>
          <p:cNvSpPr>
            <a:spLocks noChangeShapeType="1"/>
          </p:cNvSpPr>
          <p:nvPr/>
        </p:nvSpPr>
        <p:spPr bwMode="auto">
          <a:xfrm>
            <a:off x="5940425" y="1844675"/>
            <a:ext cx="0" cy="2159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0" name="Line 23"/>
          <p:cNvSpPr>
            <a:spLocks noChangeShapeType="1"/>
          </p:cNvSpPr>
          <p:nvPr/>
        </p:nvSpPr>
        <p:spPr bwMode="auto">
          <a:xfrm>
            <a:off x="6084888" y="1916113"/>
            <a:ext cx="0" cy="360362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1" name="Line 24"/>
          <p:cNvSpPr>
            <a:spLocks noChangeShapeType="1"/>
          </p:cNvSpPr>
          <p:nvPr/>
        </p:nvSpPr>
        <p:spPr bwMode="auto">
          <a:xfrm>
            <a:off x="6227763" y="1989138"/>
            <a:ext cx="0" cy="50323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2" name="Line 25"/>
          <p:cNvSpPr>
            <a:spLocks noChangeShapeType="1"/>
          </p:cNvSpPr>
          <p:nvPr/>
        </p:nvSpPr>
        <p:spPr bwMode="auto">
          <a:xfrm>
            <a:off x="6372225" y="2060575"/>
            <a:ext cx="0" cy="6477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3" name="Line 26"/>
          <p:cNvSpPr>
            <a:spLocks noChangeShapeType="1"/>
          </p:cNvSpPr>
          <p:nvPr/>
        </p:nvSpPr>
        <p:spPr bwMode="auto">
          <a:xfrm>
            <a:off x="6516688" y="2133600"/>
            <a:ext cx="0" cy="863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4" name="Line 27"/>
          <p:cNvSpPr>
            <a:spLocks noChangeShapeType="1"/>
          </p:cNvSpPr>
          <p:nvPr/>
        </p:nvSpPr>
        <p:spPr bwMode="auto">
          <a:xfrm>
            <a:off x="6659563" y="2133600"/>
            <a:ext cx="0" cy="1008063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5" name="Line 29"/>
          <p:cNvSpPr>
            <a:spLocks noChangeShapeType="1"/>
          </p:cNvSpPr>
          <p:nvPr/>
        </p:nvSpPr>
        <p:spPr bwMode="auto">
          <a:xfrm>
            <a:off x="6804025" y="2205038"/>
            <a:ext cx="0" cy="93662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6" name="Line 30"/>
          <p:cNvSpPr>
            <a:spLocks noChangeShapeType="1"/>
          </p:cNvSpPr>
          <p:nvPr/>
        </p:nvSpPr>
        <p:spPr bwMode="auto">
          <a:xfrm>
            <a:off x="6948488" y="2276475"/>
            <a:ext cx="0" cy="792163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7" name="Line 31"/>
          <p:cNvSpPr>
            <a:spLocks noChangeShapeType="1"/>
          </p:cNvSpPr>
          <p:nvPr/>
        </p:nvSpPr>
        <p:spPr bwMode="auto">
          <a:xfrm>
            <a:off x="7092950" y="2349500"/>
            <a:ext cx="0" cy="6477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8" name="Line 32"/>
          <p:cNvSpPr>
            <a:spLocks noChangeShapeType="1"/>
          </p:cNvSpPr>
          <p:nvPr/>
        </p:nvSpPr>
        <p:spPr bwMode="auto">
          <a:xfrm>
            <a:off x="7235825" y="2420938"/>
            <a:ext cx="0" cy="50323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9" name="Line 33"/>
          <p:cNvSpPr>
            <a:spLocks noChangeShapeType="1"/>
          </p:cNvSpPr>
          <p:nvPr/>
        </p:nvSpPr>
        <p:spPr bwMode="auto">
          <a:xfrm>
            <a:off x="7380288" y="2492375"/>
            <a:ext cx="0" cy="431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0" name="Line 34"/>
          <p:cNvSpPr>
            <a:spLocks noChangeShapeType="1"/>
          </p:cNvSpPr>
          <p:nvPr/>
        </p:nvSpPr>
        <p:spPr bwMode="auto">
          <a:xfrm>
            <a:off x="7524750" y="2565400"/>
            <a:ext cx="0" cy="28733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1" name="Line 35"/>
          <p:cNvSpPr>
            <a:spLocks noChangeShapeType="1"/>
          </p:cNvSpPr>
          <p:nvPr/>
        </p:nvSpPr>
        <p:spPr bwMode="auto">
          <a:xfrm>
            <a:off x="7667625" y="2565400"/>
            <a:ext cx="0" cy="2159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2" name="Line 36"/>
          <p:cNvSpPr>
            <a:spLocks noChangeShapeType="1"/>
          </p:cNvSpPr>
          <p:nvPr/>
        </p:nvSpPr>
        <p:spPr bwMode="auto">
          <a:xfrm>
            <a:off x="6877050" y="4581525"/>
            <a:ext cx="935038" cy="6477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3" name="Line 37"/>
          <p:cNvSpPr>
            <a:spLocks noChangeShapeType="1"/>
          </p:cNvSpPr>
          <p:nvPr/>
        </p:nvSpPr>
        <p:spPr bwMode="auto">
          <a:xfrm flipV="1">
            <a:off x="8243888" y="2420938"/>
            <a:ext cx="431800" cy="576262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4" name="Text Box 38"/>
          <p:cNvSpPr txBox="1">
            <a:spLocks noChangeArrowheads="1"/>
          </p:cNvSpPr>
          <p:nvPr/>
        </p:nvSpPr>
        <p:spPr bwMode="auto">
          <a:xfrm>
            <a:off x="5867400" y="5949950"/>
            <a:ext cx="1368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400"/>
              <a:t>След сечения</a:t>
            </a:r>
          </a:p>
        </p:txBody>
      </p:sp>
      <p:sp>
        <p:nvSpPr>
          <p:cNvPr id="3105" name="Line 39"/>
          <p:cNvSpPr>
            <a:spLocks noChangeShapeType="1"/>
          </p:cNvSpPr>
          <p:nvPr/>
        </p:nvSpPr>
        <p:spPr bwMode="auto">
          <a:xfrm flipV="1">
            <a:off x="7092950" y="5805488"/>
            <a:ext cx="5032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6" name="Line 40"/>
          <p:cNvSpPr>
            <a:spLocks noChangeShapeType="1"/>
          </p:cNvSpPr>
          <p:nvPr/>
        </p:nvSpPr>
        <p:spPr bwMode="auto">
          <a:xfrm flipH="1">
            <a:off x="5940425" y="623728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1258888" y="1341438"/>
            <a:ext cx="0" cy="14398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1763713" y="2924175"/>
            <a:ext cx="0" cy="1439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2700338" y="2997200"/>
            <a:ext cx="0" cy="1439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3492500" y="2060575"/>
            <a:ext cx="0" cy="1439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1258888" y="2781300"/>
            <a:ext cx="504825" cy="1584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1258888" y="1341438"/>
            <a:ext cx="504825" cy="1584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1763713" y="4365625"/>
            <a:ext cx="936625" cy="714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1763713" y="2924175"/>
            <a:ext cx="936625" cy="714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 flipV="1">
            <a:off x="2700338" y="3500438"/>
            <a:ext cx="792162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 flipV="1">
            <a:off x="2700338" y="2060575"/>
            <a:ext cx="792162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1258888" y="1341438"/>
            <a:ext cx="2233612" cy="719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>
            <a:off x="1258888" y="2781300"/>
            <a:ext cx="2233612" cy="71913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1763713" y="3716338"/>
            <a:ext cx="936625" cy="504825"/>
          </a:xfrm>
          <a:prstGeom prst="line">
            <a:avLst/>
          </a:prstGeom>
          <a:noFill/>
          <a:ln w="31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1258888" y="1700213"/>
            <a:ext cx="504825" cy="2016125"/>
          </a:xfrm>
          <a:prstGeom prst="line">
            <a:avLst/>
          </a:prstGeom>
          <a:noFill/>
          <a:ln w="31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7" name="Line 21"/>
          <p:cNvSpPr>
            <a:spLocks noChangeShapeType="1"/>
          </p:cNvSpPr>
          <p:nvPr/>
        </p:nvSpPr>
        <p:spPr bwMode="auto">
          <a:xfrm>
            <a:off x="1763713" y="4365625"/>
            <a:ext cx="431800" cy="10795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8" name="Line 22"/>
          <p:cNvSpPr>
            <a:spLocks noChangeShapeType="1"/>
          </p:cNvSpPr>
          <p:nvPr/>
        </p:nvSpPr>
        <p:spPr bwMode="auto">
          <a:xfrm>
            <a:off x="2700338" y="4437063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 flipV="1">
            <a:off x="1187450" y="2781300"/>
            <a:ext cx="3240088" cy="38877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1" name="Line 25"/>
          <p:cNvSpPr>
            <a:spLocks noChangeShapeType="1"/>
          </p:cNvSpPr>
          <p:nvPr/>
        </p:nvSpPr>
        <p:spPr bwMode="auto">
          <a:xfrm>
            <a:off x="1258888" y="1700213"/>
            <a:ext cx="2233612" cy="1657350"/>
          </a:xfrm>
          <a:prstGeom prst="line">
            <a:avLst/>
          </a:prstGeom>
          <a:noFill/>
          <a:ln w="317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>
            <a:off x="3492500" y="3357563"/>
            <a:ext cx="287338" cy="2159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5" name="Line 29"/>
          <p:cNvSpPr>
            <a:spLocks noChangeShapeType="1"/>
          </p:cNvSpPr>
          <p:nvPr/>
        </p:nvSpPr>
        <p:spPr bwMode="auto">
          <a:xfrm flipV="1">
            <a:off x="2700338" y="3357563"/>
            <a:ext cx="792162" cy="863600"/>
          </a:xfrm>
          <a:prstGeom prst="line">
            <a:avLst/>
          </a:prstGeom>
          <a:noFill/>
          <a:ln w="31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>
            <a:off x="3492500" y="3500438"/>
            <a:ext cx="287338" cy="730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3" name="Line 27"/>
          <p:cNvSpPr>
            <a:spLocks noChangeShapeType="1"/>
          </p:cNvSpPr>
          <p:nvPr/>
        </p:nvSpPr>
        <p:spPr bwMode="auto">
          <a:xfrm flipH="1">
            <a:off x="827088" y="4437063"/>
            <a:ext cx="1873250" cy="2087562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7" name="Line 31"/>
          <p:cNvSpPr>
            <a:spLocks noChangeShapeType="1"/>
          </p:cNvSpPr>
          <p:nvPr/>
        </p:nvSpPr>
        <p:spPr bwMode="auto">
          <a:xfrm flipV="1">
            <a:off x="3492500" y="2492375"/>
            <a:ext cx="792163" cy="1008063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1403350" y="2420938"/>
            <a:ext cx="71438" cy="71437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2195513" y="3933825"/>
            <a:ext cx="71437" cy="71438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1042988" y="2636838"/>
            <a:ext cx="2873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/>
              <a:t>A</a:t>
            </a:r>
            <a:endParaRPr lang="ru-RU" sz="1000"/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1116013" y="1125538"/>
            <a:ext cx="3603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/>
              <a:t>A</a:t>
            </a:r>
            <a:r>
              <a:rPr lang="en-US" sz="1000" baseline="-25000"/>
              <a:t>1</a:t>
            </a:r>
            <a:endParaRPr lang="ru-RU" sz="1000" baseline="-25000"/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48038" y="1844675"/>
            <a:ext cx="3603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/>
              <a:t>B</a:t>
            </a:r>
            <a:r>
              <a:rPr lang="en-US" sz="1000" baseline="-25000"/>
              <a:t>1</a:t>
            </a:r>
            <a:endParaRPr lang="ru-RU" sz="1000" baseline="-25000"/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419475" y="3500438"/>
            <a:ext cx="2873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/>
              <a:t>B</a:t>
            </a:r>
            <a:endParaRPr lang="ru-RU" sz="1000"/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627313" y="4437063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/>
              <a:t>C</a:t>
            </a:r>
            <a:endParaRPr lang="ru-RU" sz="1000"/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2627313" y="2924175"/>
            <a:ext cx="3603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/>
              <a:t>C</a:t>
            </a:r>
            <a:r>
              <a:rPr lang="en-US" sz="1000" baseline="-25000"/>
              <a:t>1</a:t>
            </a:r>
            <a:endParaRPr lang="ru-RU" sz="1000" baseline="-25000"/>
          </a:p>
        </p:txBody>
      </p:sp>
      <p:sp>
        <p:nvSpPr>
          <p:cNvPr id="14377" name="Text Box 41"/>
          <p:cNvSpPr txBox="1">
            <a:spLocks noChangeArrowheads="1"/>
          </p:cNvSpPr>
          <p:nvPr/>
        </p:nvSpPr>
        <p:spPr bwMode="auto">
          <a:xfrm>
            <a:off x="1692275" y="2708275"/>
            <a:ext cx="3603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/>
              <a:t>D</a:t>
            </a:r>
            <a:r>
              <a:rPr lang="en-US" sz="1000" baseline="-25000"/>
              <a:t>1</a:t>
            </a:r>
            <a:endParaRPr lang="ru-RU" sz="1000" baseline="-25000"/>
          </a:p>
        </p:txBody>
      </p:sp>
      <p:sp>
        <p:nvSpPr>
          <p:cNvPr id="14378" name="Text Box 42"/>
          <p:cNvSpPr txBox="1">
            <a:spLocks noChangeArrowheads="1"/>
          </p:cNvSpPr>
          <p:nvPr/>
        </p:nvSpPr>
        <p:spPr bwMode="auto">
          <a:xfrm>
            <a:off x="1547813" y="4221163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/>
              <a:t>D</a:t>
            </a:r>
            <a:endParaRPr lang="ru-RU" sz="1000"/>
          </a:p>
        </p:txBody>
      </p:sp>
      <p:sp>
        <p:nvSpPr>
          <p:cNvPr id="14382" name="Text Box 46"/>
          <p:cNvSpPr txBox="1">
            <a:spLocks noChangeArrowheads="1"/>
          </p:cNvSpPr>
          <p:nvPr/>
        </p:nvSpPr>
        <p:spPr bwMode="auto">
          <a:xfrm>
            <a:off x="1403350" y="2276475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/>
              <a:t>F</a:t>
            </a:r>
            <a:endParaRPr lang="ru-RU" sz="1000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1692275" y="3500438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/>
              <a:t>E</a:t>
            </a:r>
            <a:endParaRPr lang="ru-RU" sz="1000"/>
          </a:p>
        </p:txBody>
      </p:sp>
      <p:sp>
        <p:nvSpPr>
          <p:cNvPr id="14384" name="Text Box 48"/>
          <p:cNvSpPr txBox="1">
            <a:spLocks noChangeArrowheads="1"/>
          </p:cNvSpPr>
          <p:nvPr/>
        </p:nvSpPr>
        <p:spPr bwMode="auto">
          <a:xfrm>
            <a:off x="2124075" y="3716338"/>
            <a:ext cx="2873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/>
              <a:t>G</a:t>
            </a:r>
            <a:endParaRPr lang="ru-RU" sz="1000"/>
          </a:p>
        </p:txBody>
      </p:sp>
      <p:sp>
        <p:nvSpPr>
          <p:cNvPr id="14385" name="Text Box 49"/>
          <p:cNvSpPr txBox="1">
            <a:spLocks noChangeArrowheads="1"/>
          </p:cNvSpPr>
          <p:nvPr/>
        </p:nvSpPr>
        <p:spPr bwMode="auto">
          <a:xfrm>
            <a:off x="971550" y="1557338"/>
            <a:ext cx="381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/>
              <a:t>F</a:t>
            </a:r>
            <a:r>
              <a:rPr lang="en-US" sz="1000" baseline="-25000"/>
              <a:t>1</a:t>
            </a:r>
            <a:endParaRPr lang="ru-RU" sz="1000" baseline="-25000"/>
          </a:p>
        </p:txBody>
      </p:sp>
      <p:sp>
        <p:nvSpPr>
          <p:cNvPr id="14386" name="Text Box 50"/>
          <p:cNvSpPr txBox="1">
            <a:spLocks noChangeArrowheads="1"/>
          </p:cNvSpPr>
          <p:nvPr/>
        </p:nvSpPr>
        <p:spPr bwMode="auto">
          <a:xfrm>
            <a:off x="2411413" y="4149725"/>
            <a:ext cx="431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/>
              <a:t>G</a:t>
            </a:r>
            <a:r>
              <a:rPr lang="en-US" sz="1000" baseline="-25000"/>
              <a:t>1</a:t>
            </a:r>
            <a:endParaRPr lang="ru-RU" sz="1000" baseline="-25000"/>
          </a:p>
        </p:txBody>
      </p:sp>
      <p:sp>
        <p:nvSpPr>
          <p:cNvPr id="14387" name="Text Box 51"/>
          <p:cNvSpPr txBox="1">
            <a:spLocks noChangeArrowheads="1"/>
          </p:cNvSpPr>
          <p:nvPr/>
        </p:nvSpPr>
        <p:spPr bwMode="auto">
          <a:xfrm>
            <a:off x="3419475" y="3141663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/>
              <a:t>H</a:t>
            </a:r>
            <a:endParaRPr lang="ru-RU" sz="1000"/>
          </a:p>
        </p:txBody>
      </p:sp>
      <p:sp>
        <p:nvSpPr>
          <p:cNvPr id="14388" name="Text Box 52"/>
          <p:cNvSpPr txBox="1">
            <a:spLocks noChangeArrowheads="1"/>
          </p:cNvSpPr>
          <p:nvPr/>
        </p:nvSpPr>
        <p:spPr bwMode="auto">
          <a:xfrm>
            <a:off x="2124075" y="5373688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/>
              <a:t>X</a:t>
            </a:r>
            <a:endParaRPr lang="ru-RU" sz="1000"/>
          </a:p>
        </p:txBody>
      </p:sp>
      <p:sp>
        <p:nvSpPr>
          <p:cNvPr id="14389" name="Text Box 53"/>
          <p:cNvSpPr txBox="1">
            <a:spLocks noChangeArrowheads="1"/>
          </p:cNvSpPr>
          <p:nvPr/>
        </p:nvSpPr>
        <p:spPr bwMode="auto">
          <a:xfrm>
            <a:off x="2987675" y="4365625"/>
            <a:ext cx="2365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/>
              <a:t>Y</a:t>
            </a:r>
            <a:endParaRPr lang="ru-RU" sz="1000"/>
          </a:p>
        </p:txBody>
      </p:sp>
      <p:sp>
        <p:nvSpPr>
          <p:cNvPr id="14390" name="Text Box 54"/>
          <p:cNvSpPr txBox="1">
            <a:spLocks noChangeArrowheads="1"/>
          </p:cNvSpPr>
          <p:nvPr/>
        </p:nvSpPr>
        <p:spPr bwMode="auto">
          <a:xfrm>
            <a:off x="3708400" y="3500438"/>
            <a:ext cx="2889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/>
              <a:t>Z</a:t>
            </a:r>
            <a:endParaRPr lang="ru-RU" sz="1000"/>
          </a:p>
        </p:txBody>
      </p:sp>
      <p:sp>
        <p:nvSpPr>
          <p:cNvPr id="4140" name="Text Box 59"/>
          <p:cNvSpPr txBox="1">
            <a:spLocks noChangeArrowheads="1"/>
          </p:cNvSpPr>
          <p:nvPr/>
        </p:nvSpPr>
        <p:spPr bwMode="auto">
          <a:xfrm>
            <a:off x="468313" y="260350"/>
            <a:ext cx="424815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600"/>
              <a:t>Пример</a:t>
            </a:r>
            <a:r>
              <a:rPr lang="en-US" sz="1600"/>
              <a:t> 1:</a:t>
            </a:r>
            <a:r>
              <a:rPr lang="ru-RU" sz="1600"/>
              <a:t> Построить сечения </a:t>
            </a:r>
            <a:r>
              <a:rPr lang="en-US" sz="1600"/>
              <a:t>ABCDA</a:t>
            </a:r>
            <a:r>
              <a:rPr lang="en-US" sz="1600" baseline="-25000"/>
              <a:t>1</a:t>
            </a:r>
            <a:r>
              <a:rPr lang="en-US" sz="1600"/>
              <a:t>B</a:t>
            </a:r>
            <a:r>
              <a:rPr lang="en-US" sz="1600" baseline="-25000"/>
              <a:t>1</a:t>
            </a:r>
            <a:r>
              <a:rPr lang="en-US" sz="1600"/>
              <a:t>C</a:t>
            </a:r>
            <a:r>
              <a:rPr lang="en-US" sz="1600" baseline="-25000"/>
              <a:t>1</a:t>
            </a:r>
            <a:r>
              <a:rPr lang="en-US" sz="1600"/>
              <a:t>D</a:t>
            </a:r>
            <a:r>
              <a:rPr lang="en-US" sz="1600" baseline="-25000"/>
              <a:t>1</a:t>
            </a:r>
            <a:r>
              <a:rPr lang="en-US" sz="1600"/>
              <a:t> </a:t>
            </a:r>
            <a:r>
              <a:rPr lang="ru-RU" sz="1600"/>
              <a:t>проходящие через точки </a:t>
            </a:r>
            <a:r>
              <a:rPr lang="en-US" sz="1600"/>
              <a:t>F; E; G</a:t>
            </a:r>
            <a:endParaRPr lang="ru-RU" sz="1600"/>
          </a:p>
        </p:txBody>
      </p:sp>
      <p:sp>
        <p:nvSpPr>
          <p:cNvPr id="14396" name="Text Box 60"/>
          <p:cNvSpPr txBox="1">
            <a:spLocks noChangeArrowheads="1"/>
          </p:cNvSpPr>
          <p:nvPr/>
        </p:nvSpPr>
        <p:spPr bwMode="auto">
          <a:xfrm>
            <a:off x="5148263" y="404813"/>
            <a:ext cx="39957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/>
              <a:t>1)</a:t>
            </a:r>
            <a:r>
              <a:rPr lang="ru-RU" sz="1600"/>
              <a:t> Проводим прямые </a:t>
            </a:r>
            <a:r>
              <a:rPr lang="en-US" sz="1600"/>
              <a:t>FE </a:t>
            </a:r>
            <a:r>
              <a:rPr lang="ru-RU" sz="1600"/>
              <a:t>и </a:t>
            </a:r>
            <a:r>
              <a:rPr lang="en-US" sz="1600"/>
              <a:t>EG.</a:t>
            </a:r>
            <a:r>
              <a:rPr lang="ru-RU" sz="1400"/>
              <a:t> </a:t>
            </a:r>
          </a:p>
        </p:txBody>
      </p:sp>
      <p:sp>
        <p:nvSpPr>
          <p:cNvPr id="14397" name="Text Box 61"/>
          <p:cNvSpPr txBox="1">
            <a:spLocks noChangeArrowheads="1"/>
          </p:cNvSpPr>
          <p:nvPr/>
        </p:nvSpPr>
        <p:spPr bwMode="auto">
          <a:xfrm>
            <a:off x="5148263" y="908050"/>
            <a:ext cx="39957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/>
              <a:t>2)</a:t>
            </a:r>
            <a:r>
              <a:rPr lang="ru-RU" sz="1600"/>
              <a:t> Продлеваем стороны </a:t>
            </a:r>
            <a:r>
              <a:rPr lang="en-US" sz="1600"/>
              <a:t>AD</a:t>
            </a:r>
            <a:r>
              <a:rPr lang="ru-RU" sz="1600"/>
              <a:t> и </a:t>
            </a:r>
            <a:r>
              <a:rPr lang="en-US" sz="1600"/>
              <a:t>DC</a:t>
            </a:r>
            <a:r>
              <a:rPr lang="ru-RU" sz="1600"/>
              <a:t> до пересечения с прямыми </a:t>
            </a:r>
            <a:r>
              <a:rPr lang="en-US" sz="1600"/>
              <a:t>FE</a:t>
            </a:r>
            <a:r>
              <a:rPr lang="ru-RU" sz="1600"/>
              <a:t> и </a:t>
            </a:r>
            <a:r>
              <a:rPr lang="en-US" sz="1600"/>
              <a:t>EG. </a:t>
            </a:r>
            <a:endParaRPr lang="ru-RU" sz="1600"/>
          </a:p>
        </p:txBody>
      </p:sp>
      <p:sp>
        <p:nvSpPr>
          <p:cNvPr id="14398" name="Text Box 62"/>
          <p:cNvSpPr txBox="1">
            <a:spLocks noChangeArrowheads="1"/>
          </p:cNvSpPr>
          <p:nvPr/>
        </p:nvSpPr>
        <p:spPr bwMode="auto">
          <a:xfrm>
            <a:off x="5148263" y="1700213"/>
            <a:ext cx="39957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/>
              <a:t>3) </a:t>
            </a:r>
            <a:r>
              <a:rPr lang="ru-RU" sz="1600"/>
              <a:t>Проводим прямую через точки </a:t>
            </a:r>
            <a:r>
              <a:rPr lang="en-US" sz="1600"/>
              <a:t>X </a:t>
            </a:r>
            <a:r>
              <a:rPr lang="ru-RU" sz="1600"/>
              <a:t>и </a:t>
            </a:r>
            <a:r>
              <a:rPr lang="en-US" sz="1600"/>
              <a:t>Y</a:t>
            </a:r>
            <a:r>
              <a:rPr lang="ru-RU" sz="1600"/>
              <a:t>. Это и есть след нашего сечения.</a:t>
            </a:r>
          </a:p>
        </p:txBody>
      </p:sp>
      <p:sp>
        <p:nvSpPr>
          <p:cNvPr id="14399" name="Text Box 63"/>
          <p:cNvSpPr txBox="1">
            <a:spLocks noChangeArrowheads="1"/>
          </p:cNvSpPr>
          <p:nvPr/>
        </p:nvSpPr>
        <p:spPr bwMode="auto">
          <a:xfrm>
            <a:off x="5148263" y="2420938"/>
            <a:ext cx="39957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600"/>
              <a:t>4) Продлеваем стороны </a:t>
            </a:r>
            <a:r>
              <a:rPr lang="en-US" sz="1600"/>
              <a:t>CB</a:t>
            </a:r>
            <a:r>
              <a:rPr lang="ru-RU" sz="1600"/>
              <a:t> и</a:t>
            </a:r>
            <a:r>
              <a:rPr lang="en-US" sz="1600"/>
              <a:t> AB </a:t>
            </a:r>
            <a:r>
              <a:rPr lang="ru-RU" sz="1600"/>
              <a:t>до пересечения со следом сечения.</a:t>
            </a:r>
          </a:p>
        </p:txBody>
      </p:sp>
      <p:sp>
        <p:nvSpPr>
          <p:cNvPr id="14400" name="Text Box 64"/>
          <p:cNvSpPr txBox="1">
            <a:spLocks noChangeArrowheads="1"/>
          </p:cNvSpPr>
          <p:nvPr/>
        </p:nvSpPr>
        <p:spPr bwMode="auto">
          <a:xfrm>
            <a:off x="5148263" y="3141663"/>
            <a:ext cx="399573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600"/>
              <a:t>5) Соединяем точку</a:t>
            </a:r>
            <a:r>
              <a:rPr lang="en-US" sz="1600"/>
              <a:t> F</a:t>
            </a:r>
            <a:r>
              <a:rPr lang="en-US" sz="1600" baseline="-25000"/>
              <a:t>1</a:t>
            </a:r>
            <a:r>
              <a:rPr lang="ru-RU" sz="1600"/>
              <a:t> с точкой пересечения плоскости</a:t>
            </a:r>
            <a:r>
              <a:rPr lang="en-US" sz="1600"/>
              <a:t> AA</a:t>
            </a:r>
            <a:r>
              <a:rPr lang="en-US" sz="1600" baseline="-25000"/>
              <a:t>1</a:t>
            </a:r>
            <a:r>
              <a:rPr lang="en-US" sz="1600"/>
              <a:t>B</a:t>
            </a:r>
            <a:r>
              <a:rPr lang="en-US" sz="1600" baseline="-25000"/>
              <a:t>1</a:t>
            </a:r>
            <a:r>
              <a:rPr lang="en-US" sz="1600"/>
              <a:t>B</a:t>
            </a:r>
            <a:r>
              <a:rPr lang="ru-RU" sz="1600"/>
              <a:t> и следом сечения.</a:t>
            </a:r>
          </a:p>
        </p:txBody>
      </p:sp>
      <p:sp>
        <p:nvSpPr>
          <p:cNvPr id="14401" name="Text Box 65"/>
          <p:cNvSpPr txBox="1">
            <a:spLocks noChangeArrowheads="1"/>
          </p:cNvSpPr>
          <p:nvPr/>
        </p:nvSpPr>
        <p:spPr bwMode="auto">
          <a:xfrm>
            <a:off x="5148263" y="4149725"/>
            <a:ext cx="3995737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600"/>
              <a:t>6) Так как точек пересечения стороны </a:t>
            </a:r>
            <a:r>
              <a:rPr lang="en-US" sz="1600"/>
              <a:t>CB</a:t>
            </a:r>
            <a:r>
              <a:rPr lang="ru-RU" sz="1600"/>
              <a:t> и следа нету значит линия сечения на стороне </a:t>
            </a:r>
            <a:r>
              <a:rPr lang="en-US" sz="1600"/>
              <a:t>CC</a:t>
            </a:r>
            <a:r>
              <a:rPr lang="en-US" sz="1600" baseline="-25000"/>
              <a:t>1</a:t>
            </a:r>
            <a:r>
              <a:rPr lang="en-US" sz="1600"/>
              <a:t>B</a:t>
            </a:r>
            <a:r>
              <a:rPr lang="en-US" sz="1600" baseline="-25000"/>
              <a:t>1</a:t>
            </a:r>
            <a:r>
              <a:rPr lang="en-US" sz="1600"/>
              <a:t>B</a:t>
            </a:r>
            <a:r>
              <a:rPr lang="ru-RU" sz="1600"/>
              <a:t> будет параллельна следу.</a:t>
            </a:r>
          </a:p>
        </p:txBody>
      </p:sp>
      <p:sp>
        <p:nvSpPr>
          <p:cNvPr id="14402" name="Text Box 66"/>
          <p:cNvSpPr txBox="1">
            <a:spLocks noChangeArrowheads="1"/>
          </p:cNvSpPr>
          <p:nvPr/>
        </p:nvSpPr>
        <p:spPr bwMode="auto">
          <a:xfrm>
            <a:off x="5183188" y="5373688"/>
            <a:ext cx="396081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600"/>
              <a:t>7) Заштриховываем получившиеся сечение </a:t>
            </a:r>
            <a:r>
              <a:rPr lang="en-US" sz="1600"/>
              <a:t>F</a:t>
            </a:r>
            <a:r>
              <a:rPr lang="en-US" sz="1600" baseline="-25000"/>
              <a:t>1</a:t>
            </a:r>
            <a:r>
              <a:rPr lang="en-US" sz="1600"/>
              <a:t>HG</a:t>
            </a:r>
            <a:r>
              <a:rPr lang="en-US" sz="1600" baseline="-25000"/>
              <a:t>1</a:t>
            </a:r>
            <a:r>
              <a:rPr lang="en-US" sz="1600"/>
              <a:t>E.</a:t>
            </a:r>
            <a:endParaRPr lang="ru-RU" sz="1600"/>
          </a:p>
        </p:txBody>
      </p:sp>
      <p:sp>
        <p:nvSpPr>
          <p:cNvPr id="14403" name="Line 67"/>
          <p:cNvSpPr>
            <a:spLocks noChangeShapeType="1"/>
          </p:cNvSpPr>
          <p:nvPr/>
        </p:nvSpPr>
        <p:spPr bwMode="auto">
          <a:xfrm>
            <a:off x="1403350" y="1844675"/>
            <a:ext cx="0" cy="360363"/>
          </a:xfrm>
          <a:prstGeom prst="line">
            <a:avLst/>
          </a:prstGeom>
          <a:noFill/>
          <a:ln w="31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404" name="Line 68"/>
          <p:cNvSpPr>
            <a:spLocks noChangeShapeType="1"/>
          </p:cNvSpPr>
          <p:nvPr/>
        </p:nvSpPr>
        <p:spPr bwMode="auto">
          <a:xfrm>
            <a:off x="1547813" y="1916113"/>
            <a:ext cx="0" cy="865187"/>
          </a:xfrm>
          <a:prstGeom prst="line">
            <a:avLst/>
          </a:prstGeom>
          <a:noFill/>
          <a:ln w="31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405" name="Line 69"/>
          <p:cNvSpPr>
            <a:spLocks noChangeShapeType="1"/>
          </p:cNvSpPr>
          <p:nvPr/>
        </p:nvSpPr>
        <p:spPr bwMode="auto">
          <a:xfrm>
            <a:off x="1692275" y="2060575"/>
            <a:ext cx="0" cy="1296988"/>
          </a:xfrm>
          <a:prstGeom prst="line">
            <a:avLst/>
          </a:prstGeom>
          <a:noFill/>
          <a:ln w="31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406" name="Line 70"/>
          <p:cNvSpPr>
            <a:spLocks noChangeShapeType="1"/>
          </p:cNvSpPr>
          <p:nvPr/>
        </p:nvSpPr>
        <p:spPr bwMode="auto">
          <a:xfrm>
            <a:off x="1835150" y="2133600"/>
            <a:ext cx="0" cy="1655763"/>
          </a:xfrm>
          <a:prstGeom prst="line">
            <a:avLst/>
          </a:prstGeom>
          <a:noFill/>
          <a:ln w="31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407" name="Line 71"/>
          <p:cNvSpPr>
            <a:spLocks noChangeShapeType="1"/>
          </p:cNvSpPr>
          <p:nvPr/>
        </p:nvSpPr>
        <p:spPr bwMode="auto">
          <a:xfrm>
            <a:off x="1979613" y="2276475"/>
            <a:ext cx="0" cy="1584325"/>
          </a:xfrm>
          <a:prstGeom prst="line">
            <a:avLst/>
          </a:prstGeom>
          <a:noFill/>
          <a:ln w="31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408" name="Line 72"/>
          <p:cNvSpPr>
            <a:spLocks noChangeShapeType="1"/>
          </p:cNvSpPr>
          <p:nvPr/>
        </p:nvSpPr>
        <p:spPr bwMode="auto">
          <a:xfrm>
            <a:off x="2124075" y="2349500"/>
            <a:ext cx="0" cy="1584325"/>
          </a:xfrm>
          <a:prstGeom prst="line">
            <a:avLst/>
          </a:prstGeom>
          <a:noFill/>
          <a:ln w="31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409" name="Line 73"/>
          <p:cNvSpPr>
            <a:spLocks noChangeShapeType="1"/>
          </p:cNvSpPr>
          <p:nvPr/>
        </p:nvSpPr>
        <p:spPr bwMode="auto">
          <a:xfrm>
            <a:off x="2339975" y="2492375"/>
            <a:ext cx="0" cy="1512888"/>
          </a:xfrm>
          <a:prstGeom prst="line">
            <a:avLst/>
          </a:prstGeom>
          <a:noFill/>
          <a:ln w="31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410" name="Line 74"/>
          <p:cNvSpPr>
            <a:spLocks noChangeShapeType="1"/>
          </p:cNvSpPr>
          <p:nvPr/>
        </p:nvSpPr>
        <p:spPr bwMode="auto">
          <a:xfrm>
            <a:off x="2484438" y="2636838"/>
            <a:ext cx="0" cy="1439862"/>
          </a:xfrm>
          <a:prstGeom prst="line">
            <a:avLst/>
          </a:prstGeom>
          <a:noFill/>
          <a:ln w="31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411" name="Line 75"/>
          <p:cNvSpPr>
            <a:spLocks noChangeShapeType="1"/>
          </p:cNvSpPr>
          <p:nvPr/>
        </p:nvSpPr>
        <p:spPr bwMode="auto">
          <a:xfrm>
            <a:off x="2627313" y="2708275"/>
            <a:ext cx="0" cy="1441450"/>
          </a:xfrm>
          <a:prstGeom prst="line">
            <a:avLst/>
          </a:prstGeom>
          <a:noFill/>
          <a:ln w="31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412" name="Line 76"/>
          <p:cNvSpPr>
            <a:spLocks noChangeShapeType="1"/>
          </p:cNvSpPr>
          <p:nvPr/>
        </p:nvSpPr>
        <p:spPr bwMode="auto">
          <a:xfrm>
            <a:off x="2771775" y="3141663"/>
            <a:ext cx="0" cy="935037"/>
          </a:xfrm>
          <a:prstGeom prst="line">
            <a:avLst/>
          </a:prstGeom>
          <a:noFill/>
          <a:ln w="31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413" name="Line 77"/>
          <p:cNvSpPr>
            <a:spLocks noChangeShapeType="1"/>
          </p:cNvSpPr>
          <p:nvPr/>
        </p:nvSpPr>
        <p:spPr bwMode="auto">
          <a:xfrm>
            <a:off x="2916238" y="2924175"/>
            <a:ext cx="0" cy="1081088"/>
          </a:xfrm>
          <a:prstGeom prst="line">
            <a:avLst/>
          </a:prstGeom>
          <a:noFill/>
          <a:ln w="31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414" name="Line 78"/>
          <p:cNvSpPr>
            <a:spLocks noChangeShapeType="1"/>
          </p:cNvSpPr>
          <p:nvPr/>
        </p:nvSpPr>
        <p:spPr bwMode="auto">
          <a:xfrm>
            <a:off x="3059113" y="2997200"/>
            <a:ext cx="0" cy="792163"/>
          </a:xfrm>
          <a:prstGeom prst="line">
            <a:avLst/>
          </a:prstGeom>
          <a:noFill/>
          <a:ln w="31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415" name="Line 79"/>
          <p:cNvSpPr>
            <a:spLocks noChangeShapeType="1"/>
          </p:cNvSpPr>
          <p:nvPr/>
        </p:nvSpPr>
        <p:spPr bwMode="auto">
          <a:xfrm>
            <a:off x="3203575" y="3141663"/>
            <a:ext cx="0" cy="574675"/>
          </a:xfrm>
          <a:prstGeom prst="line">
            <a:avLst/>
          </a:prstGeom>
          <a:noFill/>
          <a:ln w="31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418" name="Line 82"/>
          <p:cNvSpPr>
            <a:spLocks noChangeShapeType="1"/>
          </p:cNvSpPr>
          <p:nvPr/>
        </p:nvSpPr>
        <p:spPr bwMode="auto">
          <a:xfrm>
            <a:off x="2700338" y="4221163"/>
            <a:ext cx="3587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419" name="Line 83"/>
          <p:cNvSpPr>
            <a:spLocks noChangeShapeType="1"/>
          </p:cNvSpPr>
          <p:nvPr/>
        </p:nvSpPr>
        <p:spPr bwMode="auto">
          <a:xfrm>
            <a:off x="1763713" y="3716338"/>
            <a:ext cx="431800" cy="172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420" name="Oval 84"/>
          <p:cNvSpPr>
            <a:spLocks noChangeArrowheads="1"/>
          </p:cNvSpPr>
          <p:nvPr/>
        </p:nvSpPr>
        <p:spPr bwMode="auto">
          <a:xfrm>
            <a:off x="1763713" y="3716338"/>
            <a:ext cx="71437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41" grpId="0" animBg="1"/>
      <p:bldP spid="14342" grpId="0" animBg="1"/>
      <p:bldP spid="14343" grpId="0" animBg="1"/>
      <p:bldP spid="14344" grpId="0" animBg="1"/>
      <p:bldP spid="14345" grpId="0" animBg="1"/>
      <p:bldP spid="14346" grpId="0" animBg="1"/>
      <p:bldP spid="14347" grpId="0" animBg="1"/>
      <p:bldP spid="14348" grpId="0" animBg="1"/>
      <p:bldP spid="14350" grpId="0" animBg="1"/>
      <p:bldP spid="14351" grpId="0" animBg="1"/>
      <p:bldP spid="14352" grpId="0" animBg="1"/>
      <p:bldP spid="14355" grpId="0" animBg="1"/>
      <p:bldP spid="14356" grpId="0" animBg="1"/>
      <p:bldP spid="14357" grpId="0" animBg="1"/>
      <p:bldP spid="14358" grpId="0" animBg="1"/>
      <p:bldP spid="14359" grpId="0" animBg="1"/>
      <p:bldP spid="14361" grpId="0" animBg="1"/>
      <p:bldP spid="14362" grpId="0" animBg="1"/>
      <p:bldP spid="14365" grpId="0" animBg="1"/>
      <p:bldP spid="14360" grpId="0" animBg="1"/>
      <p:bldP spid="14363" grpId="0" animBg="1"/>
      <p:bldP spid="14367" grpId="0" animBg="1"/>
      <p:bldP spid="14379" grpId="0" animBg="1"/>
      <p:bldP spid="14380" grpId="0" animBg="1"/>
      <p:bldP spid="14371" grpId="0"/>
      <p:bldP spid="14372" grpId="0"/>
      <p:bldP spid="14373" grpId="0"/>
      <p:bldP spid="14374" grpId="0"/>
      <p:bldP spid="14375" grpId="0"/>
      <p:bldP spid="14376" grpId="0"/>
      <p:bldP spid="14377" grpId="0"/>
      <p:bldP spid="14378" grpId="0"/>
      <p:bldP spid="14382" grpId="0"/>
      <p:bldP spid="14383" grpId="0"/>
      <p:bldP spid="14384" grpId="0"/>
      <p:bldP spid="14385" grpId="0"/>
      <p:bldP spid="14386" grpId="0"/>
      <p:bldP spid="14387" grpId="0"/>
      <p:bldP spid="14388" grpId="0"/>
      <p:bldP spid="14389" grpId="0"/>
      <p:bldP spid="14390" grpId="0"/>
      <p:bldP spid="14396" grpId="0"/>
      <p:bldP spid="14397" grpId="0"/>
      <p:bldP spid="14398" grpId="0"/>
      <p:bldP spid="14399" grpId="0"/>
      <p:bldP spid="14400" grpId="0"/>
      <p:bldP spid="14401" grpId="0"/>
      <p:bldP spid="14402" grpId="0"/>
      <p:bldP spid="14403" grpId="0" animBg="1"/>
      <p:bldP spid="14404" grpId="0" animBg="1"/>
      <p:bldP spid="14405" grpId="0" animBg="1"/>
      <p:bldP spid="14406" grpId="0" animBg="1"/>
      <p:bldP spid="14407" grpId="0" animBg="1"/>
      <p:bldP spid="14408" grpId="0" animBg="1"/>
      <p:bldP spid="14409" grpId="0" animBg="1"/>
      <p:bldP spid="14410" grpId="0" animBg="1"/>
      <p:bldP spid="14411" grpId="0" animBg="1"/>
      <p:bldP spid="14412" grpId="0" animBg="1"/>
      <p:bldP spid="14413" grpId="0" animBg="1"/>
      <p:bldP spid="14414" grpId="0" animBg="1"/>
      <p:bldP spid="14415" grpId="0" animBg="1"/>
      <p:bldP spid="14418" grpId="0" animBg="1"/>
      <p:bldP spid="14419" grpId="0" animBg="1"/>
      <p:bldP spid="144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Line 4"/>
          <p:cNvSpPr>
            <a:spLocks noChangeShapeType="1"/>
          </p:cNvSpPr>
          <p:nvPr/>
        </p:nvSpPr>
        <p:spPr bwMode="auto">
          <a:xfrm flipH="1">
            <a:off x="250825" y="2060575"/>
            <a:ext cx="1655763" cy="2808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V="1">
            <a:off x="250825" y="3068638"/>
            <a:ext cx="2735263" cy="180022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1908175" y="2060575"/>
            <a:ext cx="1079500" cy="1008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1908175" y="2060575"/>
            <a:ext cx="647700" cy="35290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250825" y="4868863"/>
            <a:ext cx="2303463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H="1">
            <a:off x="2555875" y="3068638"/>
            <a:ext cx="431800" cy="2520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 flipV="1">
            <a:off x="2339975" y="1989138"/>
            <a:ext cx="1944688" cy="4679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2555875" y="5589588"/>
            <a:ext cx="21590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V="1">
            <a:off x="2987675" y="2205038"/>
            <a:ext cx="1223963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4" name="Oval 14"/>
          <p:cNvSpPr>
            <a:spLocks noChangeArrowheads="1"/>
          </p:cNvSpPr>
          <p:nvPr/>
        </p:nvSpPr>
        <p:spPr bwMode="auto">
          <a:xfrm>
            <a:off x="755650" y="3933825"/>
            <a:ext cx="71438" cy="71438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827088" y="4005263"/>
            <a:ext cx="1728787" cy="1439862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flipV="1">
            <a:off x="827088" y="2924175"/>
            <a:ext cx="2016125" cy="1009650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 flipV="1">
            <a:off x="2843213" y="2205038"/>
            <a:ext cx="1368425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>
            <a:off x="2555875" y="5445125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 flipH="1">
            <a:off x="2339975" y="5589588"/>
            <a:ext cx="21590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 flipH="1">
            <a:off x="2484438" y="2924175"/>
            <a:ext cx="358775" cy="252095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 flipH="1">
            <a:off x="2339975" y="5373688"/>
            <a:ext cx="144463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1763713" y="1773238"/>
            <a:ext cx="28733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/>
              <a:t>D</a:t>
            </a:r>
            <a:endParaRPr lang="ru-RU" sz="1200"/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0" y="4797425"/>
            <a:ext cx="3238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/>
              <a:t>A</a:t>
            </a:r>
            <a:endParaRPr lang="ru-RU" sz="1200"/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2916238" y="2997200"/>
            <a:ext cx="2873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/>
              <a:t>B</a:t>
            </a:r>
            <a:endParaRPr lang="ru-RU" sz="1200"/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2484438" y="5589588"/>
            <a:ext cx="28733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/>
              <a:t>C</a:t>
            </a:r>
            <a:endParaRPr lang="ru-RU" sz="1200"/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539750" y="3716338"/>
            <a:ext cx="2889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/>
              <a:t>E</a:t>
            </a:r>
            <a:endParaRPr lang="ru-RU" sz="1200"/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2268538" y="6583363"/>
            <a:ext cx="28733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/>
              <a:t>X</a:t>
            </a:r>
            <a:endParaRPr lang="ru-RU" sz="1200"/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2700338" y="5589588"/>
            <a:ext cx="28733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/>
              <a:t>Y</a:t>
            </a:r>
            <a:endParaRPr lang="ru-RU" sz="1200"/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4140200" y="2133600"/>
            <a:ext cx="2873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/>
              <a:t>Z</a:t>
            </a:r>
            <a:endParaRPr lang="ru-RU" sz="1200"/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2700338" y="2636838"/>
            <a:ext cx="28733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/>
              <a:t>F</a:t>
            </a:r>
            <a:endParaRPr lang="ru-RU" sz="1200"/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2195513" y="5300663"/>
            <a:ext cx="3603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/>
              <a:t>G</a:t>
            </a:r>
            <a:endParaRPr lang="ru-RU" sz="1200"/>
          </a:p>
        </p:txBody>
      </p:sp>
      <p:sp>
        <p:nvSpPr>
          <p:cNvPr id="15392" name="Line 32"/>
          <p:cNvSpPr>
            <a:spLocks noChangeShapeType="1"/>
          </p:cNvSpPr>
          <p:nvPr/>
        </p:nvSpPr>
        <p:spPr bwMode="auto">
          <a:xfrm>
            <a:off x="971550" y="3860800"/>
            <a:ext cx="0" cy="28892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93" name="Line 33"/>
          <p:cNvSpPr>
            <a:spLocks noChangeShapeType="1"/>
          </p:cNvSpPr>
          <p:nvPr/>
        </p:nvSpPr>
        <p:spPr bwMode="auto">
          <a:xfrm>
            <a:off x="1116013" y="3789363"/>
            <a:ext cx="0" cy="431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94" name="Line 34"/>
          <p:cNvSpPr>
            <a:spLocks noChangeShapeType="1"/>
          </p:cNvSpPr>
          <p:nvPr/>
        </p:nvSpPr>
        <p:spPr bwMode="auto">
          <a:xfrm>
            <a:off x="1258888" y="3716338"/>
            <a:ext cx="0" cy="6492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95" name="Line 35"/>
          <p:cNvSpPr>
            <a:spLocks noChangeShapeType="1"/>
          </p:cNvSpPr>
          <p:nvPr/>
        </p:nvSpPr>
        <p:spPr bwMode="auto">
          <a:xfrm>
            <a:off x="1403350" y="3644900"/>
            <a:ext cx="0" cy="792163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96" name="Line 36"/>
          <p:cNvSpPr>
            <a:spLocks noChangeShapeType="1"/>
          </p:cNvSpPr>
          <p:nvPr/>
        </p:nvSpPr>
        <p:spPr bwMode="auto">
          <a:xfrm>
            <a:off x="1547813" y="3573463"/>
            <a:ext cx="0" cy="1008062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97" name="Line 37"/>
          <p:cNvSpPr>
            <a:spLocks noChangeShapeType="1"/>
          </p:cNvSpPr>
          <p:nvPr/>
        </p:nvSpPr>
        <p:spPr bwMode="auto">
          <a:xfrm>
            <a:off x="1692275" y="3500438"/>
            <a:ext cx="0" cy="1223962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98" name="Line 38"/>
          <p:cNvSpPr>
            <a:spLocks noChangeShapeType="1"/>
          </p:cNvSpPr>
          <p:nvPr/>
        </p:nvSpPr>
        <p:spPr bwMode="auto">
          <a:xfrm>
            <a:off x="1835150" y="3429000"/>
            <a:ext cx="0" cy="1439863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99" name="Line 39"/>
          <p:cNvSpPr>
            <a:spLocks noChangeShapeType="1"/>
          </p:cNvSpPr>
          <p:nvPr/>
        </p:nvSpPr>
        <p:spPr bwMode="auto">
          <a:xfrm>
            <a:off x="1979613" y="3357563"/>
            <a:ext cx="0" cy="158432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00" name="Line 40"/>
          <p:cNvSpPr>
            <a:spLocks noChangeShapeType="1"/>
          </p:cNvSpPr>
          <p:nvPr/>
        </p:nvSpPr>
        <p:spPr bwMode="auto">
          <a:xfrm>
            <a:off x="2124075" y="3284538"/>
            <a:ext cx="0" cy="180022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01" name="Line 41"/>
          <p:cNvSpPr>
            <a:spLocks noChangeShapeType="1"/>
          </p:cNvSpPr>
          <p:nvPr/>
        </p:nvSpPr>
        <p:spPr bwMode="auto">
          <a:xfrm>
            <a:off x="2268538" y="3213100"/>
            <a:ext cx="0" cy="194468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02" name="Line 42"/>
          <p:cNvSpPr>
            <a:spLocks noChangeShapeType="1"/>
          </p:cNvSpPr>
          <p:nvPr/>
        </p:nvSpPr>
        <p:spPr bwMode="auto">
          <a:xfrm>
            <a:off x="2411413" y="3141663"/>
            <a:ext cx="0" cy="2159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03" name="Line 43"/>
          <p:cNvSpPr>
            <a:spLocks noChangeShapeType="1"/>
          </p:cNvSpPr>
          <p:nvPr/>
        </p:nvSpPr>
        <p:spPr bwMode="auto">
          <a:xfrm>
            <a:off x="2555875" y="3068638"/>
            <a:ext cx="0" cy="180022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04" name="Line 44"/>
          <p:cNvSpPr>
            <a:spLocks noChangeShapeType="1"/>
          </p:cNvSpPr>
          <p:nvPr/>
        </p:nvSpPr>
        <p:spPr bwMode="auto">
          <a:xfrm>
            <a:off x="2700338" y="2997200"/>
            <a:ext cx="0" cy="863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62" name="Text Box 45"/>
          <p:cNvSpPr txBox="1">
            <a:spLocks noChangeArrowheads="1"/>
          </p:cNvSpPr>
          <p:nvPr/>
        </p:nvSpPr>
        <p:spPr bwMode="auto">
          <a:xfrm>
            <a:off x="395288" y="404813"/>
            <a:ext cx="424815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600"/>
              <a:t>Пример 2</a:t>
            </a:r>
            <a:r>
              <a:rPr lang="en-US" sz="1600"/>
              <a:t>:</a:t>
            </a:r>
            <a:r>
              <a:rPr lang="ru-RU" sz="1600"/>
              <a:t> Построить сечение тетраэдра </a:t>
            </a:r>
            <a:r>
              <a:rPr lang="en-US" sz="1600"/>
              <a:t>DABC</a:t>
            </a:r>
            <a:r>
              <a:rPr lang="ru-RU" sz="1600"/>
              <a:t> по точкам следа сечения </a:t>
            </a:r>
            <a:r>
              <a:rPr lang="en-US" sz="1600"/>
              <a:t>IJ</a:t>
            </a:r>
            <a:r>
              <a:rPr lang="ru-RU" sz="1600"/>
              <a:t> и точке </a:t>
            </a:r>
            <a:r>
              <a:rPr lang="en-US" sz="1600"/>
              <a:t>E </a:t>
            </a:r>
            <a:r>
              <a:rPr lang="ru-RU" sz="1600"/>
              <a:t>принадлежащий тетраэдру.</a:t>
            </a:r>
          </a:p>
        </p:txBody>
      </p:sp>
      <p:sp>
        <p:nvSpPr>
          <p:cNvPr id="15406" name="Text Box 46"/>
          <p:cNvSpPr txBox="1">
            <a:spLocks noChangeArrowheads="1"/>
          </p:cNvSpPr>
          <p:nvPr/>
        </p:nvSpPr>
        <p:spPr bwMode="auto">
          <a:xfrm>
            <a:off x="5435600" y="1700213"/>
            <a:ext cx="37084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600"/>
              <a:t>1) Продлеваем стороны </a:t>
            </a:r>
            <a:r>
              <a:rPr lang="en-US" sz="1600"/>
              <a:t>AC, AB</a:t>
            </a:r>
            <a:r>
              <a:rPr lang="ru-RU" sz="1600"/>
              <a:t> и </a:t>
            </a:r>
            <a:r>
              <a:rPr lang="en-US" sz="1600"/>
              <a:t>BC</a:t>
            </a:r>
            <a:r>
              <a:rPr lang="ru-RU" sz="1600"/>
              <a:t> до пересечения с </a:t>
            </a:r>
            <a:r>
              <a:rPr lang="en-US" sz="1600"/>
              <a:t>XY.</a:t>
            </a:r>
            <a:r>
              <a:rPr lang="ru-RU" sz="1600"/>
              <a:t> </a:t>
            </a:r>
          </a:p>
        </p:txBody>
      </p:sp>
      <p:sp>
        <p:nvSpPr>
          <p:cNvPr id="15407" name="Text Box 47"/>
          <p:cNvSpPr txBox="1">
            <a:spLocks noChangeArrowheads="1"/>
          </p:cNvSpPr>
          <p:nvPr/>
        </p:nvSpPr>
        <p:spPr bwMode="auto">
          <a:xfrm>
            <a:off x="5508625" y="2492375"/>
            <a:ext cx="36353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600"/>
              <a:t>2) Проводим из точки Е линии до пересечения сторон тетраэдра со следом сечения.</a:t>
            </a:r>
          </a:p>
        </p:txBody>
      </p:sp>
      <p:sp>
        <p:nvSpPr>
          <p:cNvPr id="15408" name="Text Box 48"/>
          <p:cNvSpPr txBox="1">
            <a:spLocks noChangeArrowheads="1"/>
          </p:cNvSpPr>
          <p:nvPr/>
        </p:nvSpPr>
        <p:spPr bwMode="auto">
          <a:xfrm>
            <a:off x="5508625" y="3500438"/>
            <a:ext cx="36353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600"/>
              <a:t>3) Проводим через получившиеся точки </a:t>
            </a:r>
            <a:r>
              <a:rPr lang="en-US" sz="1600"/>
              <a:t>F</a:t>
            </a:r>
            <a:r>
              <a:rPr lang="ru-RU" sz="1600"/>
              <a:t> и</a:t>
            </a:r>
            <a:r>
              <a:rPr lang="en-US" sz="1600"/>
              <a:t> G</a:t>
            </a:r>
            <a:r>
              <a:rPr lang="ru-RU" sz="1600"/>
              <a:t>  последнею сторону сечения.</a:t>
            </a:r>
          </a:p>
        </p:txBody>
      </p:sp>
      <p:sp>
        <p:nvSpPr>
          <p:cNvPr id="15410" name="Text Box 50"/>
          <p:cNvSpPr txBox="1">
            <a:spLocks noChangeArrowheads="1"/>
          </p:cNvSpPr>
          <p:nvPr/>
        </p:nvSpPr>
        <p:spPr bwMode="auto">
          <a:xfrm>
            <a:off x="5508625" y="4652963"/>
            <a:ext cx="3635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600"/>
              <a:t>4) Штрихуем сечение.</a:t>
            </a:r>
          </a:p>
        </p:txBody>
      </p:sp>
      <p:sp>
        <p:nvSpPr>
          <p:cNvPr id="15411" name="Oval 51"/>
          <p:cNvSpPr>
            <a:spLocks noChangeArrowheads="1"/>
          </p:cNvSpPr>
          <p:nvPr/>
        </p:nvSpPr>
        <p:spPr bwMode="auto">
          <a:xfrm>
            <a:off x="3851275" y="2924175"/>
            <a:ext cx="73025" cy="71438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412" name="Oval 52"/>
          <p:cNvSpPr>
            <a:spLocks noChangeArrowheads="1"/>
          </p:cNvSpPr>
          <p:nvPr/>
        </p:nvSpPr>
        <p:spPr bwMode="auto">
          <a:xfrm>
            <a:off x="3059113" y="4797425"/>
            <a:ext cx="73025" cy="71438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413" name="Text Box 53"/>
          <p:cNvSpPr txBox="1">
            <a:spLocks noChangeArrowheads="1"/>
          </p:cNvSpPr>
          <p:nvPr/>
        </p:nvSpPr>
        <p:spPr bwMode="auto">
          <a:xfrm>
            <a:off x="3851275" y="2924175"/>
            <a:ext cx="3603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/>
              <a:t>I</a:t>
            </a:r>
            <a:endParaRPr lang="ru-RU" sz="1200"/>
          </a:p>
        </p:txBody>
      </p:sp>
      <p:sp>
        <p:nvSpPr>
          <p:cNvPr id="15414" name="Text Box 54"/>
          <p:cNvSpPr txBox="1">
            <a:spLocks noChangeArrowheads="1"/>
          </p:cNvSpPr>
          <p:nvPr/>
        </p:nvSpPr>
        <p:spPr bwMode="auto">
          <a:xfrm>
            <a:off x="3059113" y="4797425"/>
            <a:ext cx="3603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/>
              <a:t>J</a:t>
            </a:r>
            <a:endParaRPr lang="ru-RU" sz="1200"/>
          </a:p>
        </p:txBody>
      </p:sp>
      <p:sp>
        <p:nvSpPr>
          <p:cNvPr id="15415" name="Text Box 55"/>
          <p:cNvSpPr txBox="1">
            <a:spLocks noChangeArrowheads="1"/>
          </p:cNvSpPr>
          <p:nvPr/>
        </p:nvSpPr>
        <p:spPr bwMode="auto">
          <a:xfrm>
            <a:off x="5435600" y="765175"/>
            <a:ext cx="37084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/>
              <a:t>1)</a:t>
            </a:r>
            <a:r>
              <a:rPr lang="ru-RU" sz="1600"/>
              <a:t> Проводим след сечения через его точки</a:t>
            </a:r>
            <a:r>
              <a:rPr lang="en-US" sz="1600"/>
              <a:t> IJ</a:t>
            </a:r>
            <a:r>
              <a:rPr lang="ru-RU" sz="1600"/>
              <a:t> данные нам.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  <p:bldP spid="15365" grpId="0" animBg="1"/>
      <p:bldP spid="15366" grpId="0" animBg="1"/>
      <p:bldP spid="15368" grpId="0" animBg="1"/>
      <p:bldP spid="15369" grpId="0" animBg="1"/>
      <p:bldP spid="15370" grpId="0" animBg="1"/>
      <p:bldP spid="15371" grpId="0" animBg="1"/>
      <p:bldP spid="15372" grpId="0" animBg="1"/>
      <p:bldP spid="15373" grpId="0" animBg="1"/>
      <p:bldP spid="15374" grpId="0" animBg="1"/>
      <p:bldP spid="15375" grpId="0" animBg="1"/>
      <p:bldP spid="15376" grpId="0" animBg="1"/>
      <p:bldP spid="15377" grpId="0" animBg="1"/>
      <p:bldP spid="15378" grpId="0" animBg="1"/>
      <p:bldP spid="15379" grpId="0" animBg="1"/>
      <p:bldP spid="15380" grpId="0" animBg="1"/>
      <p:bldP spid="15381" grpId="0" animBg="1"/>
      <p:bldP spid="15382" grpId="0"/>
      <p:bldP spid="15383" grpId="0"/>
      <p:bldP spid="15384" grpId="0"/>
      <p:bldP spid="15385" grpId="0"/>
      <p:bldP spid="15386" grpId="0"/>
      <p:bldP spid="15387" grpId="0"/>
      <p:bldP spid="15388" grpId="0"/>
      <p:bldP spid="15389" grpId="0"/>
      <p:bldP spid="15390" grpId="0"/>
      <p:bldP spid="15391" grpId="0"/>
      <p:bldP spid="15392" grpId="0" animBg="1"/>
      <p:bldP spid="15393" grpId="0" animBg="1"/>
      <p:bldP spid="15394" grpId="0" animBg="1"/>
      <p:bldP spid="15395" grpId="0" animBg="1"/>
      <p:bldP spid="15396" grpId="0" animBg="1"/>
      <p:bldP spid="15397" grpId="0" animBg="1"/>
      <p:bldP spid="15398" grpId="0" animBg="1"/>
      <p:bldP spid="15399" grpId="0" animBg="1"/>
      <p:bldP spid="15400" grpId="0" animBg="1"/>
      <p:bldP spid="15401" grpId="0" animBg="1"/>
      <p:bldP spid="15402" grpId="0" animBg="1"/>
      <p:bldP spid="15403" grpId="0" animBg="1"/>
      <p:bldP spid="15404" grpId="0" animBg="1"/>
      <p:bldP spid="15406" grpId="0"/>
      <p:bldP spid="15407" grpId="0"/>
      <p:bldP spid="15408" grpId="0"/>
      <p:bldP spid="15410" grpId="0"/>
      <p:bldP spid="15411" grpId="0" animBg="1"/>
      <p:bldP spid="15412" grpId="0" animBg="1"/>
      <p:bldP spid="15413" grpId="0"/>
      <p:bldP spid="15414" grpId="0"/>
      <p:bldP spid="154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1042988" y="3357563"/>
            <a:ext cx="0" cy="1944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1763713" y="2636838"/>
            <a:ext cx="0" cy="1944687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2627313" y="3357563"/>
            <a:ext cx="0" cy="1944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3348038" y="2636838"/>
            <a:ext cx="0" cy="1944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H="1">
            <a:off x="1042988" y="5300663"/>
            <a:ext cx="1584325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1042988" y="3357563"/>
            <a:ext cx="1584325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1763713" y="4581525"/>
            <a:ext cx="1584325" cy="158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1763713" y="2636838"/>
            <a:ext cx="1584325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V="1">
            <a:off x="1042988" y="2636838"/>
            <a:ext cx="720725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V="1">
            <a:off x="1042988" y="4581525"/>
            <a:ext cx="720725" cy="72072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V="1">
            <a:off x="2627313" y="4581525"/>
            <a:ext cx="720725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V="1">
            <a:off x="2627313" y="2636838"/>
            <a:ext cx="720725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5" name="Oval 17"/>
          <p:cNvSpPr>
            <a:spLocks noChangeArrowheads="1"/>
          </p:cNvSpPr>
          <p:nvPr/>
        </p:nvSpPr>
        <p:spPr bwMode="auto">
          <a:xfrm>
            <a:off x="2339975" y="4365625"/>
            <a:ext cx="71438" cy="71438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7426" name="Oval 18"/>
          <p:cNvSpPr>
            <a:spLocks noChangeArrowheads="1"/>
          </p:cNvSpPr>
          <p:nvPr/>
        </p:nvSpPr>
        <p:spPr bwMode="auto">
          <a:xfrm>
            <a:off x="5148263" y="4941888"/>
            <a:ext cx="71437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27" name="Oval 19"/>
          <p:cNvSpPr>
            <a:spLocks noChangeArrowheads="1"/>
          </p:cNvSpPr>
          <p:nvPr/>
        </p:nvSpPr>
        <p:spPr bwMode="auto">
          <a:xfrm>
            <a:off x="1331913" y="3789363"/>
            <a:ext cx="73025" cy="71437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>
            <a:off x="2627313" y="5300663"/>
            <a:ext cx="1296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 flipH="1">
            <a:off x="2195513" y="5300663"/>
            <a:ext cx="4318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41" name="Line 33"/>
          <p:cNvSpPr>
            <a:spLocks noChangeShapeType="1"/>
          </p:cNvSpPr>
          <p:nvPr/>
        </p:nvSpPr>
        <p:spPr bwMode="auto">
          <a:xfrm>
            <a:off x="3348038" y="4581525"/>
            <a:ext cx="3384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44" name="Line 36"/>
          <p:cNvSpPr>
            <a:spLocks noChangeShapeType="1"/>
          </p:cNvSpPr>
          <p:nvPr/>
        </p:nvSpPr>
        <p:spPr bwMode="auto">
          <a:xfrm flipH="1">
            <a:off x="0" y="5300663"/>
            <a:ext cx="10429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46" name="Line 38"/>
          <p:cNvSpPr>
            <a:spLocks noChangeShapeType="1"/>
          </p:cNvSpPr>
          <p:nvPr/>
        </p:nvSpPr>
        <p:spPr bwMode="auto">
          <a:xfrm>
            <a:off x="1042988" y="3644900"/>
            <a:ext cx="1584325" cy="93662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47" name="Line 39"/>
          <p:cNvSpPr>
            <a:spLocks noChangeShapeType="1"/>
          </p:cNvSpPr>
          <p:nvPr/>
        </p:nvSpPr>
        <p:spPr bwMode="auto">
          <a:xfrm flipH="1">
            <a:off x="0" y="4508500"/>
            <a:ext cx="7019925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48" name="Line 40"/>
          <p:cNvSpPr>
            <a:spLocks noChangeShapeType="1"/>
          </p:cNvSpPr>
          <p:nvPr/>
        </p:nvSpPr>
        <p:spPr bwMode="auto">
          <a:xfrm flipV="1">
            <a:off x="0" y="3644900"/>
            <a:ext cx="1042988" cy="266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50" name="Line 42"/>
          <p:cNvSpPr>
            <a:spLocks noChangeShapeType="1"/>
          </p:cNvSpPr>
          <p:nvPr/>
        </p:nvSpPr>
        <p:spPr bwMode="auto">
          <a:xfrm flipV="1">
            <a:off x="2195513" y="4581525"/>
            <a:ext cx="43180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51" name="Line 43"/>
          <p:cNvSpPr>
            <a:spLocks noChangeShapeType="1"/>
          </p:cNvSpPr>
          <p:nvPr/>
        </p:nvSpPr>
        <p:spPr bwMode="auto">
          <a:xfrm flipH="1" flipV="1">
            <a:off x="3348038" y="2781300"/>
            <a:ext cx="338455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52" name="Line 44"/>
          <p:cNvSpPr>
            <a:spLocks noChangeShapeType="1"/>
          </p:cNvSpPr>
          <p:nvPr/>
        </p:nvSpPr>
        <p:spPr bwMode="auto">
          <a:xfrm flipV="1">
            <a:off x="1042988" y="3141663"/>
            <a:ext cx="215900" cy="50323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53" name="Line 45"/>
          <p:cNvSpPr>
            <a:spLocks noChangeShapeType="1"/>
          </p:cNvSpPr>
          <p:nvPr/>
        </p:nvSpPr>
        <p:spPr bwMode="auto">
          <a:xfrm>
            <a:off x="2627313" y="4581525"/>
            <a:ext cx="1296987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54" name="Line 46"/>
          <p:cNvSpPr>
            <a:spLocks noChangeShapeType="1"/>
          </p:cNvSpPr>
          <p:nvPr/>
        </p:nvSpPr>
        <p:spPr bwMode="auto">
          <a:xfrm flipV="1">
            <a:off x="2627313" y="2781300"/>
            <a:ext cx="720725" cy="180022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55" name="Line 47"/>
          <p:cNvSpPr>
            <a:spLocks noChangeShapeType="1"/>
          </p:cNvSpPr>
          <p:nvPr/>
        </p:nvSpPr>
        <p:spPr bwMode="auto">
          <a:xfrm flipH="1" flipV="1">
            <a:off x="3059113" y="2636838"/>
            <a:ext cx="288925" cy="144462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58" name="Line 50"/>
          <p:cNvSpPr>
            <a:spLocks noChangeShapeType="1"/>
          </p:cNvSpPr>
          <p:nvPr/>
        </p:nvSpPr>
        <p:spPr bwMode="auto">
          <a:xfrm>
            <a:off x="1116013" y="3429000"/>
            <a:ext cx="0" cy="28733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59" name="Line 51"/>
          <p:cNvSpPr>
            <a:spLocks noChangeShapeType="1"/>
          </p:cNvSpPr>
          <p:nvPr/>
        </p:nvSpPr>
        <p:spPr bwMode="auto">
          <a:xfrm>
            <a:off x="1258888" y="3141663"/>
            <a:ext cx="0" cy="6477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60" name="Line 52"/>
          <p:cNvSpPr>
            <a:spLocks noChangeShapeType="1"/>
          </p:cNvSpPr>
          <p:nvPr/>
        </p:nvSpPr>
        <p:spPr bwMode="auto">
          <a:xfrm>
            <a:off x="1403350" y="3141663"/>
            <a:ext cx="0" cy="71913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61" name="Line 53"/>
          <p:cNvSpPr>
            <a:spLocks noChangeShapeType="1"/>
          </p:cNvSpPr>
          <p:nvPr/>
        </p:nvSpPr>
        <p:spPr bwMode="auto">
          <a:xfrm>
            <a:off x="1547813" y="3068638"/>
            <a:ext cx="0" cy="8651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62" name="Line 54"/>
          <p:cNvSpPr>
            <a:spLocks noChangeShapeType="1"/>
          </p:cNvSpPr>
          <p:nvPr/>
        </p:nvSpPr>
        <p:spPr bwMode="auto">
          <a:xfrm>
            <a:off x="1692275" y="2997200"/>
            <a:ext cx="0" cy="1008063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63" name="Line 55"/>
          <p:cNvSpPr>
            <a:spLocks noChangeShapeType="1"/>
          </p:cNvSpPr>
          <p:nvPr/>
        </p:nvSpPr>
        <p:spPr bwMode="auto">
          <a:xfrm>
            <a:off x="1835150" y="2997200"/>
            <a:ext cx="0" cy="10795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64" name="Line 56"/>
          <p:cNvSpPr>
            <a:spLocks noChangeShapeType="1"/>
          </p:cNvSpPr>
          <p:nvPr/>
        </p:nvSpPr>
        <p:spPr bwMode="auto">
          <a:xfrm>
            <a:off x="1979613" y="2924175"/>
            <a:ext cx="0" cy="129698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65" name="Line 57"/>
          <p:cNvSpPr>
            <a:spLocks noChangeShapeType="1"/>
          </p:cNvSpPr>
          <p:nvPr/>
        </p:nvSpPr>
        <p:spPr bwMode="auto">
          <a:xfrm>
            <a:off x="2124075" y="2924175"/>
            <a:ext cx="0" cy="136842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66" name="Line 58"/>
          <p:cNvSpPr>
            <a:spLocks noChangeShapeType="1"/>
          </p:cNvSpPr>
          <p:nvPr/>
        </p:nvSpPr>
        <p:spPr bwMode="auto">
          <a:xfrm>
            <a:off x="2268538" y="2852738"/>
            <a:ext cx="0" cy="15128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67" name="Line 59"/>
          <p:cNvSpPr>
            <a:spLocks noChangeShapeType="1"/>
          </p:cNvSpPr>
          <p:nvPr/>
        </p:nvSpPr>
        <p:spPr bwMode="auto">
          <a:xfrm>
            <a:off x="2411413" y="2852738"/>
            <a:ext cx="0" cy="158432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68" name="Line 60"/>
          <p:cNvSpPr>
            <a:spLocks noChangeShapeType="1"/>
          </p:cNvSpPr>
          <p:nvPr/>
        </p:nvSpPr>
        <p:spPr bwMode="auto">
          <a:xfrm>
            <a:off x="2555875" y="3357563"/>
            <a:ext cx="0" cy="115093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69" name="Line 61"/>
          <p:cNvSpPr>
            <a:spLocks noChangeShapeType="1"/>
          </p:cNvSpPr>
          <p:nvPr/>
        </p:nvSpPr>
        <p:spPr bwMode="auto">
          <a:xfrm>
            <a:off x="2700338" y="2781300"/>
            <a:ext cx="0" cy="158432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70" name="Line 62"/>
          <p:cNvSpPr>
            <a:spLocks noChangeShapeType="1"/>
          </p:cNvSpPr>
          <p:nvPr/>
        </p:nvSpPr>
        <p:spPr bwMode="auto">
          <a:xfrm>
            <a:off x="2843213" y="2708275"/>
            <a:ext cx="0" cy="136842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71" name="Line 63"/>
          <p:cNvSpPr>
            <a:spLocks noChangeShapeType="1"/>
          </p:cNvSpPr>
          <p:nvPr/>
        </p:nvSpPr>
        <p:spPr bwMode="auto">
          <a:xfrm>
            <a:off x="2987675" y="2636838"/>
            <a:ext cx="0" cy="10795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72" name="Line 64"/>
          <p:cNvSpPr>
            <a:spLocks noChangeShapeType="1"/>
          </p:cNvSpPr>
          <p:nvPr/>
        </p:nvSpPr>
        <p:spPr bwMode="auto">
          <a:xfrm>
            <a:off x="3132138" y="2708275"/>
            <a:ext cx="0" cy="64928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73" name="Text Box 65"/>
          <p:cNvSpPr txBox="1">
            <a:spLocks noChangeArrowheads="1"/>
          </p:cNvSpPr>
          <p:nvPr/>
        </p:nvSpPr>
        <p:spPr bwMode="auto">
          <a:xfrm>
            <a:off x="827088" y="5084763"/>
            <a:ext cx="2889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/>
              <a:t>A</a:t>
            </a:r>
            <a:endParaRPr lang="ru-RU" sz="1200"/>
          </a:p>
        </p:txBody>
      </p:sp>
      <p:sp>
        <p:nvSpPr>
          <p:cNvPr id="17474" name="Text Box 66"/>
          <p:cNvSpPr txBox="1">
            <a:spLocks noChangeArrowheads="1"/>
          </p:cNvSpPr>
          <p:nvPr/>
        </p:nvSpPr>
        <p:spPr bwMode="auto">
          <a:xfrm>
            <a:off x="1547813" y="4365625"/>
            <a:ext cx="2873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/>
              <a:t>B</a:t>
            </a:r>
            <a:endParaRPr lang="ru-RU" sz="1200"/>
          </a:p>
        </p:txBody>
      </p:sp>
      <p:sp>
        <p:nvSpPr>
          <p:cNvPr id="17475" name="Text Box 67"/>
          <p:cNvSpPr txBox="1">
            <a:spLocks noChangeArrowheads="1"/>
          </p:cNvSpPr>
          <p:nvPr/>
        </p:nvSpPr>
        <p:spPr bwMode="auto">
          <a:xfrm>
            <a:off x="3348038" y="4292600"/>
            <a:ext cx="2873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/>
              <a:t>C</a:t>
            </a:r>
            <a:endParaRPr lang="ru-RU" sz="1200"/>
          </a:p>
        </p:txBody>
      </p:sp>
      <p:sp>
        <p:nvSpPr>
          <p:cNvPr id="17476" name="Text Box 68"/>
          <p:cNvSpPr txBox="1">
            <a:spLocks noChangeArrowheads="1"/>
          </p:cNvSpPr>
          <p:nvPr/>
        </p:nvSpPr>
        <p:spPr bwMode="auto">
          <a:xfrm>
            <a:off x="2484438" y="5300663"/>
            <a:ext cx="28733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/>
              <a:t>D</a:t>
            </a:r>
            <a:endParaRPr lang="ru-RU" sz="1200"/>
          </a:p>
        </p:txBody>
      </p:sp>
      <p:sp>
        <p:nvSpPr>
          <p:cNvPr id="17478" name="Text Box 70"/>
          <p:cNvSpPr txBox="1">
            <a:spLocks noChangeArrowheads="1"/>
          </p:cNvSpPr>
          <p:nvPr/>
        </p:nvSpPr>
        <p:spPr bwMode="auto">
          <a:xfrm>
            <a:off x="755650" y="3068638"/>
            <a:ext cx="431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/>
              <a:t>A</a:t>
            </a:r>
            <a:r>
              <a:rPr lang="en-US" sz="1200" baseline="-25000"/>
              <a:t>1</a:t>
            </a:r>
            <a:endParaRPr lang="ru-RU" sz="1200" baseline="-25000"/>
          </a:p>
        </p:txBody>
      </p:sp>
      <p:sp>
        <p:nvSpPr>
          <p:cNvPr id="17479" name="Text Box 71"/>
          <p:cNvSpPr txBox="1">
            <a:spLocks noChangeArrowheads="1"/>
          </p:cNvSpPr>
          <p:nvPr/>
        </p:nvSpPr>
        <p:spPr bwMode="auto">
          <a:xfrm>
            <a:off x="1547813" y="2349500"/>
            <a:ext cx="5048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/>
              <a:t>B</a:t>
            </a:r>
            <a:r>
              <a:rPr lang="en-US" sz="1200" baseline="-25000"/>
              <a:t>1</a:t>
            </a:r>
            <a:endParaRPr lang="ru-RU" sz="1200" baseline="-25000"/>
          </a:p>
        </p:txBody>
      </p:sp>
      <p:sp>
        <p:nvSpPr>
          <p:cNvPr id="17480" name="Text Box 72"/>
          <p:cNvSpPr txBox="1">
            <a:spLocks noChangeArrowheads="1"/>
          </p:cNvSpPr>
          <p:nvPr/>
        </p:nvSpPr>
        <p:spPr bwMode="auto">
          <a:xfrm>
            <a:off x="3276600" y="2420938"/>
            <a:ext cx="431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/>
              <a:t>C</a:t>
            </a:r>
            <a:r>
              <a:rPr lang="en-US" sz="1200" baseline="-25000"/>
              <a:t>1</a:t>
            </a:r>
            <a:endParaRPr lang="ru-RU" sz="1200" baseline="-25000"/>
          </a:p>
        </p:txBody>
      </p:sp>
      <p:sp>
        <p:nvSpPr>
          <p:cNvPr id="17481" name="Text Box 73"/>
          <p:cNvSpPr txBox="1">
            <a:spLocks noChangeArrowheads="1"/>
          </p:cNvSpPr>
          <p:nvPr/>
        </p:nvSpPr>
        <p:spPr bwMode="auto">
          <a:xfrm>
            <a:off x="2411413" y="3068638"/>
            <a:ext cx="431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/>
              <a:t>D1</a:t>
            </a:r>
            <a:endParaRPr lang="ru-RU" sz="1200"/>
          </a:p>
        </p:txBody>
      </p:sp>
      <p:sp>
        <p:nvSpPr>
          <p:cNvPr id="17482" name="Line 74"/>
          <p:cNvSpPr>
            <a:spLocks noChangeShapeType="1"/>
          </p:cNvSpPr>
          <p:nvPr/>
        </p:nvSpPr>
        <p:spPr bwMode="auto">
          <a:xfrm>
            <a:off x="2555875" y="2781300"/>
            <a:ext cx="0" cy="360363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83" name="Text Box 75"/>
          <p:cNvSpPr txBox="1">
            <a:spLocks noChangeArrowheads="1"/>
          </p:cNvSpPr>
          <p:nvPr/>
        </p:nvSpPr>
        <p:spPr bwMode="auto">
          <a:xfrm>
            <a:off x="1187450" y="3789363"/>
            <a:ext cx="2889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/>
              <a:t>F</a:t>
            </a:r>
            <a:endParaRPr lang="ru-RU" sz="1200"/>
          </a:p>
        </p:txBody>
      </p:sp>
      <p:sp>
        <p:nvSpPr>
          <p:cNvPr id="17484" name="Text Box 76"/>
          <p:cNvSpPr txBox="1">
            <a:spLocks noChangeArrowheads="1"/>
          </p:cNvSpPr>
          <p:nvPr/>
        </p:nvSpPr>
        <p:spPr bwMode="auto">
          <a:xfrm>
            <a:off x="2124075" y="4292600"/>
            <a:ext cx="2889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/>
              <a:t>E</a:t>
            </a:r>
            <a:endParaRPr lang="ru-RU" sz="1200"/>
          </a:p>
        </p:txBody>
      </p:sp>
      <p:sp>
        <p:nvSpPr>
          <p:cNvPr id="17486" name="Text Box 78"/>
          <p:cNvSpPr txBox="1">
            <a:spLocks noChangeArrowheads="1"/>
          </p:cNvSpPr>
          <p:nvPr/>
        </p:nvSpPr>
        <p:spPr bwMode="auto">
          <a:xfrm>
            <a:off x="5076825" y="4941888"/>
            <a:ext cx="2873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/>
              <a:t>G</a:t>
            </a:r>
            <a:endParaRPr lang="ru-RU" sz="1200"/>
          </a:p>
        </p:txBody>
      </p:sp>
      <p:sp>
        <p:nvSpPr>
          <p:cNvPr id="17487" name="Text Box 79"/>
          <p:cNvSpPr txBox="1">
            <a:spLocks noChangeArrowheads="1"/>
          </p:cNvSpPr>
          <p:nvPr/>
        </p:nvSpPr>
        <p:spPr bwMode="auto">
          <a:xfrm>
            <a:off x="684213" y="3500438"/>
            <a:ext cx="431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/>
              <a:t>F</a:t>
            </a:r>
            <a:r>
              <a:rPr lang="en-US" sz="1200" baseline="-25000"/>
              <a:t>1</a:t>
            </a:r>
            <a:endParaRPr lang="ru-RU" sz="1200" baseline="-25000"/>
          </a:p>
        </p:txBody>
      </p:sp>
      <p:sp>
        <p:nvSpPr>
          <p:cNvPr id="17488" name="Text Box 80"/>
          <p:cNvSpPr txBox="1">
            <a:spLocks noChangeArrowheads="1"/>
          </p:cNvSpPr>
          <p:nvPr/>
        </p:nvSpPr>
        <p:spPr bwMode="auto">
          <a:xfrm>
            <a:off x="0" y="6308725"/>
            <a:ext cx="2508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/>
              <a:t>X</a:t>
            </a:r>
            <a:endParaRPr lang="ru-RU" sz="1200"/>
          </a:p>
        </p:txBody>
      </p:sp>
      <p:sp>
        <p:nvSpPr>
          <p:cNvPr id="17489" name="Text Box 81"/>
          <p:cNvSpPr txBox="1">
            <a:spLocks noChangeArrowheads="1"/>
          </p:cNvSpPr>
          <p:nvPr/>
        </p:nvSpPr>
        <p:spPr bwMode="auto">
          <a:xfrm>
            <a:off x="2124075" y="5734050"/>
            <a:ext cx="2873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/>
              <a:t>Y</a:t>
            </a:r>
            <a:endParaRPr lang="ru-RU" sz="1200"/>
          </a:p>
        </p:txBody>
      </p:sp>
      <p:sp>
        <p:nvSpPr>
          <p:cNvPr id="17490" name="Text Box 82"/>
          <p:cNvSpPr txBox="1">
            <a:spLocks noChangeArrowheads="1"/>
          </p:cNvSpPr>
          <p:nvPr/>
        </p:nvSpPr>
        <p:spPr bwMode="auto">
          <a:xfrm>
            <a:off x="3779838" y="5300663"/>
            <a:ext cx="28733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/>
              <a:t>Z</a:t>
            </a:r>
            <a:endParaRPr lang="ru-RU" sz="1200"/>
          </a:p>
        </p:txBody>
      </p:sp>
      <p:sp>
        <p:nvSpPr>
          <p:cNvPr id="17491" name="Text Box 83"/>
          <p:cNvSpPr txBox="1">
            <a:spLocks noChangeArrowheads="1"/>
          </p:cNvSpPr>
          <p:nvPr/>
        </p:nvSpPr>
        <p:spPr bwMode="auto">
          <a:xfrm>
            <a:off x="2555875" y="4581525"/>
            <a:ext cx="4333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/>
              <a:t>E</a:t>
            </a:r>
            <a:r>
              <a:rPr lang="en-US" sz="1200" baseline="-25000"/>
              <a:t>1</a:t>
            </a:r>
            <a:endParaRPr lang="ru-RU" sz="1200" baseline="-25000"/>
          </a:p>
        </p:txBody>
      </p:sp>
      <p:sp>
        <p:nvSpPr>
          <p:cNvPr id="17492" name="Text Box 84"/>
          <p:cNvSpPr txBox="1">
            <a:spLocks noChangeArrowheads="1"/>
          </p:cNvSpPr>
          <p:nvPr/>
        </p:nvSpPr>
        <p:spPr bwMode="auto">
          <a:xfrm>
            <a:off x="2916238" y="2349500"/>
            <a:ext cx="2873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/>
              <a:t>H</a:t>
            </a:r>
            <a:endParaRPr lang="ru-RU" sz="1200"/>
          </a:p>
        </p:txBody>
      </p:sp>
      <p:sp>
        <p:nvSpPr>
          <p:cNvPr id="17493" name="Text Box 85"/>
          <p:cNvSpPr txBox="1">
            <a:spLocks noChangeArrowheads="1"/>
          </p:cNvSpPr>
          <p:nvPr/>
        </p:nvSpPr>
        <p:spPr bwMode="auto">
          <a:xfrm>
            <a:off x="6659563" y="4581525"/>
            <a:ext cx="2873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/>
              <a:t>W</a:t>
            </a:r>
            <a:endParaRPr lang="ru-RU" sz="1200"/>
          </a:p>
        </p:txBody>
      </p:sp>
      <p:sp>
        <p:nvSpPr>
          <p:cNvPr id="17494" name="Text Box 86"/>
          <p:cNvSpPr txBox="1">
            <a:spLocks noChangeArrowheads="1"/>
          </p:cNvSpPr>
          <p:nvPr/>
        </p:nvSpPr>
        <p:spPr bwMode="auto">
          <a:xfrm>
            <a:off x="3348038" y="2852738"/>
            <a:ext cx="28733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/>
              <a:t>J</a:t>
            </a:r>
            <a:endParaRPr lang="ru-RU" sz="1200"/>
          </a:p>
        </p:txBody>
      </p:sp>
      <p:sp>
        <p:nvSpPr>
          <p:cNvPr id="17495" name="Text Box 87"/>
          <p:cNvSpPr txBox="1">
            <a:spLocks noChangeArrowheads="1"/>
          </p:cNvSpPr>
          <p:nvPr/>
        </p:nvSpPr>
        <p:spPr bwMode="auto">
          <a:xfrm>
            <a:off x="1116013" y="2852738"/>
            <a:ext cx="2159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/>
              <a:t>I</a:t>
            </a:r>
            <a:endParaRPr lang="ru-RU" sz="1200"/>
          </a:p>
        </p:txBody>
      </p:sp>
      <p:sp>
        <p:nvSpPr>
          <p:cNvPr id="6210" name="Text Box 88"/>
          <p:cNvSpPr txBox="1">
            <a:spLocks noChangeArrowheads="1"/>
          </p:cNvSpPr>
          <p:nvPr/>
        </p:nvSpPr>
        <p:spPr bwMode="auto">
          <a:xfrm>
            <a:off x="250825" y="260350"/>
            <a:ext cx="4176713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Построить сечение </a:t>
            </a:r>
            <a:r>
              <a:rPr lang="en-US"/>
              <a:t>ABCDA</a:t>
            </a:r>
            <a:r>
              <a:rPr lang="en-US" baseline="-25000"/>
              <a:t>1</a:t>
            </a:r>
            <a:r>
              <a:rPr lang="en-US"/>
              <a:t>B</a:t>
            </a:r>
            <a:r>
              <a:rPr lang="en-US" baseline="-25000"/>
              <a:t>1</a:t>
            </a:r>
            <a:r>
              <a:rPr lang="en-US"/>
              <a:t>C</a:t>
            </a:r>
            <a:r>
              <a:rPr lang="en-US" baseline="-25000"/>
              <a:t>1</a:t>
            </a:r>
            <a:r>
              <a:rPr lang="en-US"/>
              <a:t>D</a:t>
            </a:r>
            <a:r>
              <a:rPr lang="en-US" baseline="-25000"/>
              <a:t>1</a:t>
            </a:r>
            <a:r>
              <a:rPr lang="ru-RU"/>
              <a:t> через точки </a:t>
            </a:r>
            <a:r>
              <a:rPr lang="en-US"/>
              <a:t>F</a:t>
            </a:r>
            <a:r>
              <a:rPr lang="ru-RU"/>
              <a:t> и </a:t>
            </a:r>
            <a:r>
              <a:rPr lang="en-US"/>
              <a:t>E</a:t>
            </a:r>
            <a:r>
              <a:rPr lang="ru-RU"/>
              <a:t> принадлежащие фигуре и точку </a:t>
            </a:r>
            <a:r>
              <a:rPr lang="en-US"/>
              <a:t>G</a:t>
            </a:r>
            <a:r>
              <a:rPr lang="ru-RU"/>
              <a:t> принадлежащею следу сечения.</a:t>
            </a:r>
          </a:p>
        </p:txBody>
      </p:sp>
      <p:sp>
        <p:nvSpPr>
          <p:cNvPr id="17497" name="Text Box 89"/>
          <p:cNvSpPr txBox="1">
            <a:spLocks noChangeArrowheads="1"/>
          </p:cNvSpPr>
          <p:nvPr/>
        </p:nvSpPr>
        <p:spPr bwMode="auto">
          <a:xfrm>
            <a:off x="4716463" y="333375"/>
            <a:ext cx="44275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1) Проводим прямую через точки </a:t>
            </a:r>
            <a:r>
              <a:rPr lang="en-US"/>
              <a:t>F</a:t>
            </a:r>
            <a:r>
              <a:rPr lang="ru-RU"/>
              <a:t> и </a:t>
            </a:r>
            <a:r>
              <a:rPr lang="en-US"/>
              <a:t>E</a:t>
            </a:r>
            <a:r>
              <a:rPr lang="ru-RU"/>
              <a:t>.</a:t>
            </a:r>
          </a:p>
        </p:txBody>
      </p:sp>
      <p:sp>
        <p:nvSpPr>
          <p:cNvPr id="17498" name="Text Box 90"/>
          <p:cNvSpPr txBox="1">
            <a:spLocks noChangeArrowheads="1"/>
          </p:cNvSpPr>
          <p:nvPr/>
        </p:nvSpPr>
        <p:spPr bwMode="auto">
          <a:xfrm>
            <a:off x="4716463" y="692150"/>
            <a:ext cx="44275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2)</a:t>
            </a:r>
            <a:r>
              <a:rPr lang="ru-RU"/>
              <a:t> Продлеваем сторону </a:t>
            </a:r>
            <a:r>
              <a:rPr lang="en-US"/>
              <a:t>AD</a:t>
            </a:r>
            <a:r>
              <a:rPr lang="ru-RU"/>
              <a:t> до пересечения с прямой </a:t>
            </a:r>
            <a:r>
              <a:rPr lang="en-US"/>
              <a:t>FE.</a:t>
            </a:r>
            <a:endParaRPr lang="ru-RU"/>
          </a:p>
        </p:txBody>
      </p:sp>
      <p:sp>
        <p:nvSpPr>
          <p:cNvPr id="17499" name="Text Box 91"/>
          <p:cNvSpPr txBox="1">
            <a:spLocks noChangeArrowheads="1"/>
          </p:cNvSpPr>
          <p:nvPr/>
        </p:nvSpPr>
        <p:spPr bwMode="auto">
          <a:xfrm>
            <a:off x="4716463" y="1268413"/>
            <a:ext cx="44275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3) Проводим след сечения через точки </a:t>
            </a:r>
            <a:r>
              <a:rPr lang="en-US"/>
              <a:t>Z</a:t>
            </a:r>
            <a:r>
              <a:rPr lang="ru-RU"/>
              <a:t> и </a:t>
            </a:r>
            <a:r>
              <a:rPr lang="en-US"/>
              <a:t>G</a:t>
            </a:r>
            <a:r>
              <a:rPr lang="ru-RU"/>
              <a:t>.</a:t>
            </a:r>
          </a:p>
        </p:txBody>
      </p:sp>
      <p:sp>
        <p:nvSpPr>
          <p:cNvPr id="17500" name="Text Box 92"/>
          <p:cNvSpPr txBox="1">
            <a:spLocks noChangeArrowheads="1"/>
          </p:cNvSpPr>
          <p:nvPr/>
        </p:nvSpPr>
        <p:spPr bwMode="auto">
          <a:xfrm>
            <a:off x="4716463" y="1773238"/>
            <a:ext cx="44275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4</a:t>
            </a:r>
            <a:r>
              <a:rPr lang="ru-RU"/>
              <a:t>) Продлеваем стороны </a:t>
            </a:r>
            <a:r>
              <a:rPr lang="en-US"/>
              <a:t>AB, BC, CD</a:t>
            </a:r>
            <a:r>
              <a:rPr lang="ru-RU"/>
              <a:t> до пересечения со следом.</a:t>
            </a:r>
          </a:p>
        </p:txBody>
      </p:sp>
      <p:sp>
        <p:nvSpPr>
          <p:cNvPr id="17501" name="Text Box 93"/>
          <p:cNvSpPr txBox="1">
            <a:spLocks noChangeArrowheads="1"/>
          </p:cNvSpPr>
          <p:nvPr/>
        </p:nvSpPr>
        <p:spPr bwMode="auto">
          <a:xfrm>
            <a:off x="4716463" y="2276475"/>
            <a:ext cx="44275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5) Проводим прямые </a:t>
            </a:r>
            <a:r>
              <a:rPr lang="en-US"/>
              <a:t>XF</a:t>
            </a:r>
            <a:r>
              <a:rPr lang="en-US" baseline="-25000"/>
              <a:t>1</a:t>
            </a:r>
            <a:r>
              <a:rPr lang="en-US"/>
              <a:t> </a:t>
            </a:r>
            <a:r>
              <a:rPr lang="ru-RU"/>
              <a:t>и </a:t>
            </a:r>
            <a:r>
              <a:rPr lang="en-US"/>
              <a:t>YE</a:t>
            </a:r>
            <a:r>
              <a:rPr lang="en-US" baseline="-25000"/>
              <a:t>1</a:t>
            </a:r>
            <a:r>
              <a:rPr lang="en-US"/>
              <a:t>.</a:t>
            </a:r>
            <a:endParaRPr lang="ru-RU"/>
          </a:p>
        </p:txBody>
      </p:sp>
      <p:sp>
        <p:nvSpPr>
          <p:cNvPr id="17502" name="Text Box 94"/>
          <p:cNvSpPr txBox="1">
            <a:spLocks noChangeArrowheads="1"/>
          </p:cNvSpPr>
          <p:nvPr/>
        </p:nvSpPr>
        <p:spPr bwMode="auto">
          <a:xfrm>
            <a:off x="4716463" y="2565400"/>
            <a:ext cx="44275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6) Проводим прямую </a:t>
            </a:r>
            <a:r>
              <a:rPr lang="en-US"/>
              <a:t>WJ.</a:t>
            </a:r>
            <a:r>
              <a:rPr lang="ru-RU"/>
              <a:t> </a:t>
            </a:r>
          </a:p>
        </p:txBody>
      </p:sp>
      <p:sp>
        <p:nvSpPr>
          <p:cNvPr id="17503" name="Text Box 95"/>
          <p:cNvSpPr txBox="1">
            <a:spLocks noChangeArrowheads="1"/>
          </p:cNvSpPr>
          <p:nvPr/>
        </p:nvSpPr>
        <p:spPr bwMode="auto">
          <a:xfrm>
            <a:off x="4716463" y="3213100"/>
            <a:ext cx="44275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8) Штрихуем сечение.</a:t>
            </a:r>
          </a:p>
        </p:txBody>
      </p:sp>
      <p:sp>
        <p:nvSpPr>
          <p:cNvPr id="17504" name="Line 96"/>
          <p:cNvSpPr>
            <a:spLocks noChangeShapeType="1"/>
          </p:cNvSpPr>
          <p:nvPr/>
        </p:nvSpPr>
        <p:spPr bwMode="auto">
          <a:xfrm flipV="1">
            <a:off x="1258888" y="2636838"/>
            <a:ext cx="1800225" cy="50482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505" name="Text Box 97"/>
          <p:cNvSpPr txBox="1">
            <a:spLocks noChangeArrowheads="1"/>
          </p:cNvSpPr>
          <p:nvPr/>
        </p:nvSpPr>
        <p:spPr bwMode="auto">
          <a:xfrm>
            <a:off x="4716463" y="2924175"/>
            <a:ext cx="44275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7) Соединяем точки </a:t>
            </a:r>
            <a:r>
              <a:rPr lang="en-US"/>
              <a:t>I</a:t>
            </a:r>
            <a:r>
              <a:rPr lang="ru-RU"/>
              <a:t> и </a:t>
            </a:r>
            <a:r>
              <a:rPr lang="en-US"/>
              <a:t>H</a:t>
            </a:r>
            <a:r>
              <a:rPr lang="ru-RU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  <p:bldP spid="17413" grpId="0" animBg="1"/>
      <p:bldP spid="17414" grpId="0" animBg="1"/>
      <p:bldP spid="17415" grpId="0" animBg="1"/>
      <p:bldP spid="17417" grpId="0" animBg="1"/>
      <p:bldP spid="17418" grpId="0" animBg="1"/>
      <p:bldP spid="17419" grpId="0" animBg="1"/>
      <p:bldP spid="17420" grpId="0" animBg="1"/>
      <p:bldP spid="17421" grpId="0" animBg="1"/>
      <p:bldP spid="17422" grpId="0" animBg="1"/>
      <p:bldP spid="17423" grpId="0" animBg="1"/>
      <p:bldP spid="17424" grpId="0" animBg="1"/>
      <p:bldP spid="17425" grpId="0" animBg="1"/>
      <p:bldP spid="17426" grpId="0" animBg="1"/>
      <p:bldP spid="17427" grpId="0" animBg="1"/>
      <p:bldP spid="17433" grpId="0" animBg="1"/>
      <p:bldP spid="17437" grpId="0" animBg="1"/>
      <p:bldP spid="17441" grpId="0" animBg="1"/>
      <p:bldP spid="17444" grpId="0" animBg="1"/>
      <p:bldP spid="17446" grpId="0" animBg="1"/>
      <p:bldP spid="17447" grpId="0" animBg="1"/>
      <p:bldP spid="17448" grpId="0" animBg="1"/>
      <p:bldP spid="17450" grpId="0" animBg="1"/>
      <p:bldP spid="17451" grpId="0" animBg="1"/>
      <p:bldP spid="17452" grpId="0" animBg="1"/>
      <p:bldP spid="17453" grpId="0" animBg="1"/>
      <p:bldP spid="17454" grpId="0" animBg="1"/>
      <p:bldP spid="17455" grpId="0" animBg="1"/>
      <p:bldP spid="17458" grpId="0" animBg="1"/>
      <p:bldP spid="17459" grpId="0" animBg="1"/>
      <p:bldP spid="17460" grpId="0" animBg="1"/>
      <p:bldP spid="17461" grpId="0" animBg="1"/>
      <p:bldP spid="17462" grpId="0" animBg="1"/>
      <p:bldP spid="17463" grpId="0" animBg="1"/>
      <p:bldP spid="17464" grpId="0" animBg="1"/>
      <p:bldP spid="17465" grpId="0" animBg="1"/>
      <p:bldP spid="17466" grpId="0" animBg="1"/>
      <p:bldP spid="17467" grpId="0" animBg="1"/>
      <p:bldP spid="17468" grpId="0" animBg="1"/>
      <p:bldP spid="17469" grpId="0" animBg="1"/>
      <p:bldP spid="17470" grpId="0" animBg="1"/>
      <p:bldP spid="17471" grpId="0" animBg="1"/>
      <p:bldP spid="17472" grpId="0" animBg="1"/>
      <p:bldP spid="17474" grpId="0"/>
      <p:bldP spid="17475" grpId="0"/>
      <p:bldP spid="17476" grpId="0"/>
      <p:bldP spid="17478" grpId="0"/>
      <p:bldP spid="17479" grpId="0"/>
      <p:bldP spid="17480" grpId="0"/>
      <p:bldP spid="17481" grpId="0"/>
      <p:bldP spid="17482" grpId="0" animBg="1"/>
      <p:bldP spid="17483" grpId="0"/>
      <p:bldP spid="17484" grpId="0"/>
      <p:bldP spid="17486" grpId="0"/>
      <p:bldP spid="17487" grpId="0"/>
      <p:bldP spid="17488" grpId="0"/>
      <p:bldP spid="17489" grpId="0"/>
      <p:bldP spid="17490" grpId="0"/>
      <p:bldP spid="17491" grpId="0"/>
      <p:bldP spid="17492" grpId="0"/>
      <p:bldP spid="17493" grpId="0"/>
      <p:bldP spid="17494" grpId="0"/>
      <p:bldP spid="17495" grpId="0"/>
      <p:bldP spid="17497" grpId="0"/>
      <p:bldP spid="17498" grpId="0"/>
      <p:bldP spid="17499" grpId="0"/>
      <p:bldP spid="17500" grpId="0"/>
      <p:bldP spid="17501" grpId="0"/>
      <p:bldP spid="17502" grpId="0"/>
      <p:bldP spid="17503" grpId="0"/>
      <p:bldP spid="17504" grpId="0" animBg="1"/>
      <p:bldP spid="1750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95288" y="260350"/>
            <a:ext cx="80645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Вывод</a:t>
            </a:r>
            <a:r>
              <a:rPr lang="en-US"/>
              <a:t>:</a:t>
            </a:r>
            <a:r>
              <a:rPr lang="ru-RU"/>
              <a:t> Используя метод следов можно построить сечение любого многогранника имея изначально минимум 3 точки не лежащие в одной плоскости.</a:t>
            </a:r>
          </a:p>
        </p:txBody>
      </p:sp>
      <p:pic>
        <p:nvPicPr>
          <p:cNvPr id="7171" name="Picture 5" descr="a855aaf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5538"/>
            <a:ext cx="3471863" cy="443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6" descr="932d689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1125538"/>
            <a:ext cx="3148013" cy="341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8" descr="c375975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3860800"/>
            <a:ext cx="4321175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f58524e393d4ae072fe23fce91622b5edf1a14"/>
</p:tagLst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448</Words>
  <Application>Microsoft Office PowerPoint</Application>
  <PresentationFormat>Экран (4:3)</PresentationFormat>
  <Paragraphs>85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Оформление по умолчанию</vt:lpstr>
      <vt:lpstr>Методы построения сечения Метод следов</vt:lpstr>
      <vt:lpstr>Суть метода заключается в построении вспомогательной прямой, являющейся изображением линии пересечения секущей плоскости с плоскостью какой-либо грани фигуры. Удобнее всего строить изображение линии пересечения секущей плоскости с плоскостью нижнего основания. Эту линию называют следом секущей плоскости. Используя след, легко построить изображения точек секущей плоскости, находящихся на боковых ребрах или гранях фигуры 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>Кукушкина</Manager>
  <Company>Наукоград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построения сечения. Метод следов.</dc:title>
  <dc:subject>Чему и как учить в 21 веке</dc:subject>
  <dc:creator>Наукоград СМИ</dc:creator>
  <cp:keywords>Методы построения сечения. Метод следов.</cp:keywords>
  <cp:lastModifiedBy>User</cp:lastModifiedBy>
  <cp:revision>19</cp:revision>
  <dcterms:created xsi:type="dcterms:W3CDTF">2014-11-23T13:19:27Z</dcterms:created>
  <dcterms:modified xsi:type="dcterms:W3CDTF">2019-11-11T19:30:48Z</dcterms:modified>
</cp:coreProperties>
</file>