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77" r:id="rId2"/>
    <p:sldId id="256" r:id="rId3"/>
    <p:sldId id="265" r:id="rId4"/>
    <p:sldId id="271" r:id="rId5"/>
    <p:sldId id="269" r:id="rId6"/>
    <p:sldId id="259" r:id="rId7"/>
    <p:sldId id="270" r:id="rId8"/>
    <p:sldId id="261" r:id="rId9"/>
    <p:sldId id="262" r:id="rId10"/>
    <p:sldId id="263" r:id="rId11"/>
    <p:sldId id="264" r:id="rId12"/>
    <p:sldId id="266" r:id="rId13"/>
    <p:sldId id="267" r:id="rId14"/>
    <p:sldId id="272" r:id="rId15"/>
    <p:sldId id="275" r:id="rId16"/>
    <p:sldId id="276" r:id="rId17"/>
    <p:sldId id="268" r:id="rId18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0066"/>
    <a:srgbClr val="66CCFF"/>
    <a:srgbClr val="370B2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</p:grp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C01AB0A3-DF2C-4636-91F3-A6AD919F2C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333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F1495-6AC6-48EA-9556-3148A44ECA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30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08E92-CD30-4714-A143-1DEBF4B5D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148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B7BB7-5A72-4A78-928B-986EA5B20F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745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CBFE0-F3CD-440C-817E-B485090B0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445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12D35-2A2C-4011-A63C-02C0F9EC1A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255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25A2F-A2C5-4F45-A9D8-FF212186C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20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0BB39-2363-45C4-A35B-B425DD491D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774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E9BA4-398C-4E49-BBEB-471B728E24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768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87C96-FFDE-4AB1-B920-162C12151B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10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4EEA1-28C1-42D0-96B9-0599B7061D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174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CA346-873D-48BD-85B4-F8FDE193B5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906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57492-BAA1-451C-BB54-35FC03AAC9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37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ED641BCC-CCD3-4882-84B2-F360B6FE62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45224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Всероссийская научно-методическая конференция </a:t>
            </a:r>
          </a:p>
          <a:p>
            <a:r>
              <a:rPr lang="ru-RU" dirty="0"/>
              <a:t>"Педагогические технологии и мастерство учителя" </a:t>
            </a:r>
          </a:p>
          <a:p>
            <a:r>
              <a:rPr lang="ru-RU" dirty="0"/>
              <a:t>2020 год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92" y="692696"/>
            <a:ext cx="7873016" cy="40634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35492" y="1720840"/>
            <a:ext cx="78730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Фомина Наталья Владимировна</a:t>
            </a:r>
          </a:p>
          <a:p>
            <a:r>
              <a:rPr lang="ru-RU" dirty="0"/>
              <a:t>Муниципальная автономная образовательная организация </a:t>
            </a:r>
          </a:p>
          <a:p>
            <a:r>
              <a:rPr lang="ru-RU" dirty="0"/>
              <a:t>«Гимназия №80»</a:t>
            </a:r>
          </a:p>
          <a:p>
            <a:r>
              <a:rPr lang="ru-RU" dirty="0"/>
              <a:t>город Нижний Новгород</a:t>
            </a:r>
          </a:p>
          <a:p>
            <a:r>
              <a:rPr lang="ru-RU" dirty="0"/>
              <a:t> </a:t>
            </a:r>
          </a:p>
          <a:p>
            <a:pPr algn="ctr"/>
            <a:r>
              <a:rPr lang="ru-RU" b="1" dirty="0"/>
              <a:t>УРОК ГЕОМЕТРИИ В 7 КЛАССЕ</a:t>
            </a:r>
            <a:endParaRPr lang="ru-RU" dirty="0"/>
          </a:p>
          <a:p>
            <a:pPr algn="ctr"/>
            <a:r>
              <a:rPr lang="ru-RU" b="1" dirty="0"/>
              <a:t>«РАВНОБЕДРЕННЫЙ И РАВНОСТОРОННИЙ ТРЕУГОЛЬНИКИ. СВОЙСТВА РАВНОБЕДРЕННОГО</a:t>
            </a:r>
            <a:endParaRPr lang="ru-RU" dirty="0"/>
          </a:p>
          <a:p>
            <a:pPr algn="ctr"/>
            <a:r>
              <a:rPr lang="ru-RU" b="1" dirty="0"/>
              <a:t>И РАВНОСТОРОННЕГО ТРЕУГОЛЬНИКОВ»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63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ru-RU" smtClean="0"/>
              <a:t>         </a:t>
            </a:r>
            <a:r>
              <a:rPr lang="ru-RU" b="1" smtClean="0"/>
              <a:t>Практическая  работа</a:t>
            </a:r>
            <a:r>
              <a:rPr lang="ru-RU" smtClean="0"/>
              <a:t>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900113" y="2420938"/>
            <a:ext cx="7200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1.Постройте    равнобедренный  треугольник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900113" y="2852738"/>
            <a:ext cx="64087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2. Из вершины  проведите  биссектрису к основанию.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900113" y="3284538"/>
            <a:ext cx="66246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3. Из  вершины  проведите  медиану к основанию.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900113" y="4724400"/>
            <a:ext cx="561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4. Сделайте вывод.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1187450" y="5229225"/>
            <a:ext cx="72723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rgbClr val="FF0066"/>
                </a:solidFill>
              </a:rPr>
              <a:t>МЕДИАНА  И БИССЕКТРИСА , ПРОВЕДЕННЫЕ  ИЗ ВЕРШИНЫ  РАВНОБЕДРЕННОГО  ТРЕУГОЛЬНИКА  К  ОСНОВАНИЮ,  СОВПАДАЮТ.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900113" y="3933825"/>
            <a:ext cx="72723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4. Из этой  же  вершины опустите  высоту  на основание треугольника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89" grpId="0"/>
      <p:bldP spid="41991" grpId="0"/>
      <p:bldP spid="41992" grpId="0"/>
      <p:bldP spid="419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ru-RU" sz="4000" b="1" smtClean="0"/>
              <a:t>Свойство равнобедренного  треугольника.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755650" y="2420938"/>
            <a:ext cx="7848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684213" y="2420938"/>
            <a:ext cx="7848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FF0066"/>
                </a:solidFill>
              </a:rPr>
              <a:t>В равнобедренном  треугольнике биссектриса,  проведенная  к основанию,  является  медианой  и высотой.</a:t>
            </a:r>
          </a:p>
        </p:txBody>
      </p:sp>
      <p:sp>
        <p:nvSpPr>
          <p:cNvPr id="12294" name="AutoShape 7"/>
          <p:cNvSpPr>
            <a:spLocks noChangeArrowheads="1"/>
          </p:cNvSpPr>
          <p:nvPr/>
        </p:nvSpPr>
        <p:spPr bwMode="auto">
          <a:xfrm>
            <a:off x="1403350" y="3429000"/>
            <a:ext cx="1296988" cy="1512888"/>
          </a:xfrm>
          <a:prstGeom prst="triangle">
            <a:avLst>
              <a:gd name="adj" fmla="val 50000"/>
            </a:avLst>
          </a:prstGeom>
          <a:solidFill>
            <a:srgbClr val="66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971550" y="4724400"/>
            <a:ext cx="43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12296" name="Text Box 9"/>
          <p:cNvSpPr txBox="1">
            <a:spLocks noChangeArrowheads="1"/>
          </p:cNvSpPr>
          <p:nvPr/>
        </p:nvSpPr>
        <p:spPr bwMode="auto">
          <a:xfrm>
            <a:off x="2124075" y="31416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2843213" y="472440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С</a:t>
            </a:r>
          </a:p>
        </p:txBody>
      </p:sp>
      <p:sp>
        <p:nvSpPr>
          <p:cNvPr id="12298" name="Line 11"/>
          <p:cNvSpPr>
            <a:spLocks noChangeShapeType="1"/>
          </p:cNvSpPr>
          <p:nvPr/>
        </p:nvSpPr>
        <p:spPr bwMode="auto">
          <a:xfrm flipH="1">
            <a:off x="2051050" y="34290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1979613" y="494188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Д</a:t>
            </a:r>
          </a:p>
        </p:txBody>
      </p:sp>
      <p:sp>
        <p:nvSpPr>
          <p:cNvPr id="12300" name="Text Box 14"/>
          <p:cNvSpPr txBox="1">
            <a:spLocks noChangeArrowheads="1"/>
          </p:cNvSpPr>
          <p:nvPr/>
        </p:nvSpPr>
        <p:spPr bwMode="auto">
          <a:xfrm>
            <a:off x="3563938" y="3068638"/>
            <a:ext cx="4751387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Дано:</a:t>
            </a:r>
          </a:p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2301" name="AutoShape 15"/>
          <p:cNvSpPr>
            <a:spLocks noChangeArrowheads="1"/>
          </p:cNvSpPr>
          <p:nvPr/>
        </p:nvSpPr>
        <p:spPr bwMode="auto">
          <a:xfrm flipH="1">
            <a:off x="4427538" y="3284538"/>
            <a:ext cx="144462" cy="144462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2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3529013" cy="160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АВС – равнобедренный</a:t>
            </a:r>
          </a:p>
          <a:p>
            <a:pPr eaLnBrk="1" hangingPunct="1">
              <a:spcBef>
                <a:spcPct val="50000"/>
              </a:spcBef>
            </a:pPr>
            <a:r>
              <a:rPr lang="ru-RU"/>
              <a:t>ВД- биссектриса</a:t>
            </a:r>
          </a:p>
          <a:p>
            <a:pPr eaLnBrk="1" hangingPunct="1">
              <a:spcBef>
                <a:spcPct val="50000"/>
              </a:spcBef>
            </a:pPr>
            <a:endParaRPr lang="ru-RU"/>
          </a:p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2303" name="Line 17"/>
          <p:cNvSpPr>
            <a:spLocks noChangeShapeType="1"/>
          </p:cNvSpPr>
          <p:nvPr/>
        </p:nvSpPr>
        <p:spPr bwMode="auto">
          <a:xfrm>
            <a:off x="1692275" y="4149725"/>
            <a:ext cx="71438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4" name="Line 18"/>
          <p:cNvSpPr>
            <a:spLocks noChangeShapeType="1"/>
          </p:cNvSpPr>
          <p:nvPr/>
        </p:nvSpPr>
        <p:spPr bwMode="auto">
          <a:xfrm flipV="1">
            <a:off x="2339975" y="4076700"/>
            <a:ext cx="71438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5" name="Text Box 19"/>
          <p:cNvSpPr txBox="1">
            <a:spLocks noChangeArrowheads="1"/>
          </p:cNvSpPr>
          <p:nvPr/>
        </p:nvSpPr>
        <p:spPr bwMode="auto">
          <a:xfrm>
            <a:off x="3635375" y="3933825"/>
            <a:ext cx="3673475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Доказать: ВД – медиана;</a:t>
            </a:r>
          </a:p>
          <a:p>
            <a:pPr eaLnBrk="1" hangingPunct="1">
              <a:spcBef>
                <a:spcPct val="50000"/>
              </a:spcBef>
            </a:pPr>
            <a:r>
              <a:rPr lang="ru-RU"/>
              <a:t>                  ВД - высота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ru-RU" b="1" smtClean="0"/>
              <a:t>Поиск доказательства свойства</a:t>
            </a:r>
            <a:r>
              <a:rPr lang="ru-RU" smtClean="0"/>
              <a:t>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971550" y="2060575"/>
            <a:ext cx="698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500563" y="2349500"/>
            <a:ext cx="40322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Для  того  чтобы  отрезок  ВД был медианой  нужно  доказать  что ?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187450" y="3141663"/>
            <a:ext cx="3889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3319" name="AutoShape 8"/>
          <p:cNvSpPr>
            <a:spLocks noChangeArrowheads="1"/>
          </p:cNvSpPr>
          <p:nvPr/>
        </p:nvSpPr>
        <p:spPr bwMode="auto">
          <a:xfrm>
            <a:off x="1331913" y="2852738"/>
            <a:ext cx="1584325" cy="1584325"/>
          </a:xfrm>
          <a:prstGeom prst="triangle">
            <a:avLst>
              <a:gd name="adj" fmla="val 50000"/>
            </a:avLst>
          </a:prstGeom>
          <a:solidFill>
            <a:srgbClr val="66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0" name="Text Box 9"/>
          <p:cNvSpPr txBox="1">
            <a:spLocks noChangeArrowheads="1"/>
          </p:cNvSpPr>
          <p:nvPr/>
        </p:nvSpPr>
        <p:spPr bwMode="auto">
          <a:xfrm>
            <a:off x="1042988" y="4437063"/>
            <a:ext cx="288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13321" name="Text Box 10"/>
          <p:cNvSpPr txBox="1">
            <a:spLocks noChangeArrowheads="1"/>
          </p:cNvSpPr>
          <p:nvPr/>
        </p:nvSpPr>
        <p:spPr bwMode="auto">
          <a:xfrm>
            <a:off x="2051050" y="2420938"/>
            <a:ext cx="4333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2987675" y="4365625"/>
            <a:ext cx="43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С</a:t>
            </a:r>
          </a:p>
        </p:txBody>
      </p:sp>
      <p:sp>
        <p:nvSpPr>
          <p:cNvPr id="13323" name="Line 12"/>
          <p:cNvSpPr>
            <a:spLocks noChangeShapeType="1"/>
          </p:cNvSpPr>
          <p:nvPr/>
        </p:nvSpPr>
        <p:spPr bwMode="auto">
          <a:xfrm>
            <a:off x="2124075" y="2852738"/>
            <a:ext cx="0" cy="1584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1908175" y="4508500"/>
            <a:ext cx="503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Д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5867400" y="3357563"/>
            <a:ext cx="165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АД = ДС</a:t>
            </a:r>
          </a:p>
        </p:txBody>
      </p:sp>
      <p:sp>
        <p:nvSpPr>
          <p:cNvPr id="13326" name="Text Box 16"/>
          <p:cNvSpPr txBox="1">
            <a:spLocks noChangeArrowheads="1"/>
          </p:cNvSpPr>
          <p:nvPr/>
        </p:nvSpPr>
        <p:spPr bwMode="auto">
          <a:xfrm>
            <a:off x="4787900" y="4076700"/>
            <a:ext cx="316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4572000" y="3789363"/>
            <a:ext cx="41036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Для  того чтобы  отрезок ВД  был  высотой  нужно  доказать  что?</a:t>
            </a:r>
          </a:p>
        </p:txBody>
      </p:sp>
      <p:sp>
        <p:nvSpPr>
          <p:cNvPr id="13328" name="Text Box 18"/>
          <p:cNvSpPr txBox="1">
            <a:spLocks noChangeArrowheads="1"/>
          </p:cNvSpPr>
          <p:nvPr/>
        </p:nvSpPr>
        <p:spPr bwMode="auto">
          <a:xfrm>
            <a:off x="5292725" y="4724400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3329" name="Line 19"/>
          <p:cNvSpPr>
            <a:spLocks noChangeShapeType="1"/>
          </p:cNvSpPr>
          <p:nvPr/>
        </p:nvSpPr>
        <p:spPr bwMode="auto">
          <a:xfrm flipH="1">
            <a:off x="5364163" y="4868863"/>
            <a:ext cx="144462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76" name="Line 20"/>
          <p:cNvSpPr>
            <a:spLocks noChangeShapeType="1"/>
          </p:cNvSpPr>
          <p:nvPr/>
        </p:nvSpPr>
        <p:spPr bwMode="auto">
          <a:xfrm>
            <a:off x="5364163" y="50133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5580063" y="4724400"/>
            <a:ext cx="19446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ВДС = 90 </a:t>
            </a:r>
          </a:p>
        </p:txBody>
      </p:sp>
      <p:sp>
        <p:nvSpPr>
          <p:cNvPr id="45079" name="AutoShape 23"/>
          <p:cNvSpPr>
            <a:spLocks noChangeArrowheads="1"/>
          </p:cNvSpPr>
          <p:nvPr/>
        </p:nvSpPr>
        <p:spPr bwMode="auto">
          <a:xfrm flipH="1">
            <a:off x="6659563" y="4797425"/>
            <a:ext cx="71437" cy="71438"/>
          </a:xfrm>
          <a:prstGeom prst="flowChartConnector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="1"/>
          </a:p>
        </p:txBody>
      </p:sp>
      <p:sp>
        <p:nvSpPr>
          <p:cNvPr id="13333" name="Line 24"/>
          <p:cNvSpPr>
            <a:spLocks noChangeShapeType="1"/>
          </p:cNvSpPr>
          <p:nvPr/>
        </p:nvSpPr>
        <p:spPr bwMode="auto">
          <a:xfrm>
            <a:off x="1619250" y="3573463"/>
            <a:ext cx="144463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4" name="Line 25"/>
          <p:cNvSpPr>
            <a:spLocks noChangeShapeType="1"/>
          </p:cNvSpPr>
          <p:nvPr/>
        </p:nvSpPr>
        <p:spPr bwMode="auto">
          <a:xfrm flipV="1">
            <a:off x="2411413" y="3573463"/>
            <a:ext cx="144462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/>
      <p:bldP spid="45071" grpId="0"/>
      <p:bldP spid="45073" grpId="0"/>
      <p:bldP spid="45076" grpId="0" animBg="1"/>
      <p:bldP spid="45078" grpId="0"/>
      <p:bldP spid="4507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ru-RU" b="1" smtClean="0"/>
              <a:t>Доказательство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4340" name="AutoShape 5"/>
          <p:cNvSpPr>
            <a:spLocks noChangeArrowheads="1"/>
          </p:cNvSpPr>
          <p:nvPr/>
        </p:nvSpPr>
        <p:spPr bwMode="auto">
          <a:xfrm>
            <a:off x="1116013" y="2852738"/>
            <a:ext cx="1943100" cy="1728787"/>
          </a:xfrm>
          <a:prstGeom prst="triangle">
            <a:avLst>
              <a:gd name="adj" fmla="val 50000"/>
            </a:avLst>
          </a:prstGeom>
          <a:solidFill>
            <a:srgbClr val="66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900113" y="4724400"/>
            <a:ext cx="358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1908175" y="2492375"/>
            <a:ext cx="503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2987675" y="4652963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С</a:t>
            </a:r>
          </a:p>
        </p:txBody>
      </p:sp>
      <p:sp>
        <p:nvSpPr>
          <p:cNvPr id="14344" name="Line 10"/>
          <p:cNvSpPr>
            <a:spLocks noChangeShapeType="1"/>
          </p:cNvSpPr>
          <p:nvPr/>
        </p:nvSpPr>
        <p:spPr bwMode="auto">
          <a:xfrm>
            <a:off x="2051050" y="2852738"/>
            <a:ext cx="73025" cy="1728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1979613" y="472440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Д</a:t>
            </a:r>
          </a:p>
        </p:txBody>
      </p:sp>
      <p:sp>
        <p:nvSpPr>
          <p:cNvPr id="14346" name="Text Box 12"/>
          <p:cNvSpPr txBox="1">
            <a:spLocks noChangeArrowheads="1"/>
          </p:cNvSpPr>
          <p:nvPr/>
        </p:nvSpPr>
        <p:spPr bwMode="auto">
          <a:xfrm>
            <a:off x="4067175" y="2133600"/>
            <a:ext cx="3600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Доказательство:</a:t>
            </a:r>
          </a:p>
        </p:txBody>
      </p:sp>
      <p:sp>
        <p:nvSpPr>
          <p:cNvPr id="14347" name="Line 13"/>
          <p:cNvSpPr>
            <a:spLocks noChangeShapeType="1"/>
          </p:cNvSpPr>
          <p:nvPr/>
        </p:nvSpPr>
        <p:spPr bwMode="auto">
          <a:xfrm>
            <a:off x="1476375" y="3644900"/>
            <a:ext cx="14287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8" name="Line 14"/>
          <p:cNvSpPr>
            <a:spLocks noChangeShapeType="1"/>
          </p:cNvSpPr>
          <p:nvPr/>
        </p:nvSpPr>
        <p:spPr bwMode="auto">
          <a:xfrm flipV="1">
            <a:off x="2484438" y="3573463"/>
            <a:ext cx="14287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9" name="Text Box 15"/>
          <p:cNvSpPr txBox="1">
            <a:spLocks noChangeArrowheads="1"/>
          </p:cNvSpPr>
          <p:nvPr/>
        </p:nvSpPr>
        <p:spPr bwMode="auto">
          <a:xfrm>
            <a:off x="3563938" y="2708275"/>
            <a:ext cx="446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4350" name="AutoShape 16"/>
          <p:cNvSpPr>
            <a:spLocks noChangeArrowheads="1"/>
          </p:cNvSpPr>
          <p:nvPr/>
        </p:nvSpPr>
        <p:spPr bwMode="auto">
          <a:xfrm>
            <a:off x="3708400" y="2852738"/>
            <a:ext cx="142875" cy="144462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1" name="Text Box 17"/>
          <p:cNvSpPr txBox="1">
            <a:spLocks noChangeArrowheads="1"/>
          </p:cNvSpPr>
          <p:nvPr/>
        </p:nvSpPr>
        <p:spPr bwMode="auto">
          <a:xfrm>
            <a:off x="3995738" y="2708275"/>
            <a:ext cx="1081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АВД = </a:t>
            </a:r>
          </a:p>
        </p:txBody>
      </p:sp>
      <p:sp>
        <p:nvSpPr>
          <p:cNvPr id="14352" name="AutoShape 18"/>
          <p:cNvSpPr>
            <a:spLocks noChangeArrowheads="1"/>
          </p:cNvSpPr>
          <p:nvPr/>
        </p:nvSpPr>
        <p:spPr bwMode="auto">
          <a:xfrm>
            <a:off x="4859338" y="2852738"/>
            <a:ext cx="144462" cy="144462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3" name="Text Box 19"/>
          <p:cNvSpPr txBox="1">
            <a:spLocks noChangeArrowheads="1"/>
          </p:cNvSpPr>
          <p:nvPr/>
        </p:nvSpPr>
        <p:spPr bwMode="auto">
          <a:xfrm>
            <a:off x="5148263" y="2708275"/>
            <a:ext cx="3311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ВДС по двум  сторонам  и углу  между  ними</a:t>
            </a:r>
          </a:p>
        </p:txBody>
      </p:sp>
      <p:sp>
        <p:nvSpPr>
          <p:cNvPr id="14354" name="Text Box 20"/>
          <p:cNvSpPr txBox="1">
            <a:spLocks noChangeArrowheads="1"/>
          </p:cNvSpPr>
          <p:nvPr/>
        </p:nvSpPr>
        <p:spPr bwMode="auto">
          <a:xfrm>
            <a:off x="3779838" y="3644900"/>
            <a:ext cx="46085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Значит, АД= ДС и ВД является медианой.</a:t>
            </a:r>
          </a:p>
        </p:txBody>
      </p:sp>
      <p:sp>
        <p:nvSpPr>
          <p:cNvPr id="14355" name="Text Box 22"/>
          <p:cNvSpPr txBox="1">
            <a:spLocks noChangeArrowheads="1"/>
          </p:cNvSpPr>
          <p:nvPr/>
        </p:nvSpPr>
        <p:spPr bwMode="auto">
          <a:xfrm>
            <a:off x="3779838" y="4076700"/>
            <a:ext cx="1152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4356" name="Line 23"/>
          <p:cNvSpPr>
            <a:spLocks noChangeShapeType="1"/>
          </p:cNvSpPr>
          <p:nvPr/>
        </p:nvSpPr>
        <p:spPr bwMode="auto">
          <a:xfrm flipH="1">
            <a:off x="3924300" y="4221163"/>
            <a:ext cx="14287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7" name="Line 25"/>
          <p:cNvSpPr>
            <a:spLocks noChangeShapeType="1"/>
          </p:cNvSpPr>
          <p:nvPr/>
        </p:nvSpPr>
        <p:spPr bwMode="auto">
          <a:xfrm>
            <a:off x="3924300" y="436562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8" name="Text Box 26"/>
          <p:cNvSpPr txBox="1">
            <a:spLocks noChangeArrowheads="1"/>
          </p:cNvSpPr>
          <p:nvPr/>
        </p:nvSpPr>
        <p:spPr bwMode="auto">
          <a:xfrm>
            <a:off x="4211638" y="4076700"/>
            <a:ext cx="19446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АВД </a:t>
            </a:r>
            <a:r>
              <a:rPr lang="ru-RU"/>
              <a:t>= </a:t>
            </a:r>
          </a:p>
        </p:txBody>
      </p:sp>
      <p:sp>
        <p:nvSpPr>
          <p:cNvPr id="14359" name="Line 28"/>
          <p:cNvSpPr>
            <a:spLocks noChangeShapeType="1"/>
          </p:cNvSpPr>
          <p:nvPr/>
        </p:nvSpPr>
        <p:spPr bwMode="auto">
          <a:xfrm flipH="1">
            <a:off x="5003800" y="4221163"/>
            <a:ext cx="144463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0" name="Line 29"/>
          <p:cNvSpPr>
            <a:spLocks noChangeShapeType="1"/>
          </p:cNvSpPr>
          <p:nvPr/>
        </p:nvSpPr>
        <p:spPr bwMode="auto">
          <a:xfrm>
            <a:off x="5003800" y="43656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1" name="Text Box 30"/>
          <p:cNvSpPr txBox="1">
            <a:spLocks noChangeArrowheads="1"/>
          </p:cNvSpPr>
          <p:nvPr/>
        </p:nvSpPr>
        <p:spPr bwMode="auto">
          <a:xfrm>
            <a:off x="5219700" y="4076700"/>
            <a:ext cx="2592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ВДС =90,</a:t>
            </a:r>
          </a:p>
        </p:txBody>
      </p:sp>
      <p:sp>
        <p:nvSpPr>
          <p:cNvPr id="14362" name="Oval 31"/>
          <p:cNvSpPr>
            <a:spLocks noChangeArrowheads="1"/>
          </p:cNvSpPr>
          <p:nvPr/>
        </p:nvSpPr>
        <p:spPr bwMode="auto">
          <a:xfrm>
            <a:off x="6227763" y="4149725"/>
            <a:ext cx="73025" cy="69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63" name="Text Box 32"/>
          <p:cNvSpPr txBox="1">
            <a:spLocks noChangeArrowheads="1"/>
          </p:cNvSpPr>
          <p:nvPr/>
        </p:nvSpPr>
        <p:spPr bwMode="auto">
          <a:xfrm>
            <a:off x="3924300" y="4508500"/>
            <a:ext cx="446405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так как  эти углы  смежные</a:t>
            </a:r>
            <a:r>
              <a:rPr lang="en-US" b="1"/>
              <a:t> </a:t>
            </a:r>
            <a:r>
              <a:rPr lang="ru-RU" b="1"/>
              <a:t>и равные,</a:t>
            </a:r>
          </a:p>
          <a:p>
            <a:pPr eaLnBrk="1" hangingPunct="1">
              <a:spcBef>
                <a:spcPct val="50000"/>
              </a:spcBef>
            </a:pPr>
            <a:r>
              <a:rPr lang="ru-RU" b="1"/>
              <a:t> следовательно ВД – высота.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ru-RU" b="1" smtClean="0"/>
              <a:t>Свойства равностороннего треугольника</a:t>
            </a:r>
            <a:r>
              <a:rPr lang="ru-RU" smtClean="0"/>
              <a:t>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314825"/>
          </a:xfrm>
          <a:solidFill>
            <a:srgbClr val="FFFF99"/>
          </a:solidFill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042988" y="2276475"/>
            <a:ext cx="5761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5365" name="Text Box 37"/>
          <p:cNvSpPr txBox="1">
            <a:spLocks noChangeArrowheads="1"/>
          </p:cNvSpPr>
          <p:nvPr/>
        </p:nvSpPr>
        <p:spPr bwMode="auto">
          <a:xfrm>
            <a:off x="3419475" y="5734050"/>
            <a:ext cx="4824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.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71500" y="2286000"/>
            <a:ext cx="79295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400" b="1">
                <a:solidFill>
                  <a:srgbClr val="FF0066"/>
                </a:solidFill>
              </a:rPr>
              <a:t>В равностороннем треугольнике биссектриса, высота и медиана, проведенные из одной вершины совпадают.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 rot="10800000" flipV="1">
            <a:off x="642938" y="3252788"/>
            <a:ext cx="7899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400" b="1">
                <a:solidFill>
                  <a:srgbClr val="FF0066"/>
                </a:solidFill>
              </a:rPr>
              <a:t>В равностороннем треугольнике все углы равны.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ru-RU" smtClean="0"/>
              <a:t> </a:t>
            </a:r>
            <a:r>
              <a:rPr lang="ru-RU" b="1" smtClean="0"/>
              <a:t>Решение задач</a:t>
            </a:r>
            <a:r>
              <a:rPr lang="ru-RU" smtClean="0"/>
              <a:t>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71688"/>
            <a:ext cx="8229600" cy="4071937"/>
          </a:xfrm>
          <a:solidFill>
            <a:srgbClr val="FFFF99"/>
          </a:solidFill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042988" y="2276475"/>
            <a:ext cx="5761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6389" name="Text Box 37"/>
          <p:cNvSpPr txBox="1">
            <a:spLocks noChangeArrowheads="1"/>
          </p:cNvSpPr>
          <p:nvPr/>
        </p:nvSpPr>
        <p:spPr bwMode="auto">
          <a:xfrm>
            <a:off x="3419475" y="5734050"/>
            <a:ext cx="4824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.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71500" y="2286000"/>
            <a:ext cx="7929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000" b="1"/>
              <a:t>1.Найдите периметр равнобедренного треугольника, основание которого равно 13см, а боковая сторона 8 см.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 rot="10800000" flipV="1">
            <a:off x="642938" y="3098800"/>
            <a:ext cx="7899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400" b="1">
                <a:solidFill>
                  <a:srgbClr val="FF0066"/>
                </a:solidFill>
              </a:rPr>
              <a:t> </a:t>
            </a:r>
            <a:r>
              <a:rPr lang="ru-RU" sz="2400" b="1"/>
              <a:t>13+ 8 +8 = 29 (см) </a:t>
            </a:r>
          </a:p>
          <a:p>
            <a:pPr eaLnBrk="1" hangingPunct="1"/>
            <a:endParaRPr lang="ru-RU" sz="2400" b="1">
              <a:solidFill>
                <a:srgbClr val="FF0066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71563" y="3643313"/>
            <a:ext cx="1928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b="1"/>
              <a:t>Ответ : 29 см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14375" y="4143375"/>
            <a:ext cx="75009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000" b="1"/>
              <a:t>2.Периметр равнобедренного треугольника равен 39см, а основание -15см. Найдите боковые стороны треугольника.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42938" y="5000625"/>
            <a:ext cx="5857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b="1"/>
              <a:t>( 39 – 15 ) : 2 = 12 (см)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57250" y="5572125"/>
            <a:ext cx="3357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b="1"/>
              <a:t>Ответ : 12см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39" grpId="0" build="allAtOnce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ru-RU" b="1" smtClean="0"/>
              <a:t>Решение задач.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828800"/>
            <a:ext cx="8929687" cy="4600575"/>
          </a:xfrm>
          <a:solidFill>
            <a:srgbClr val="FFFF99"/>
          </a:solidFill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042988" y="2276475"/>
            <a:ext cx="5761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7413" name="Text Box 37"/>
          <p:cNvSpPr txBox="1">
            <a:spLocks noChangeArrowheads="1"/>
          </p:cNvSpPr>
          <p:nvPr/>
        </p:nvSpPr>
        <p:spPr bwMode="auto">
          <a:xfrm>
            <a:off x="3419475" y="5734050"/>
            <a:ext cx="4824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28625" y="2286000"/>
            <a:ext cx="8001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000" b="1"/>
              <a:t>В равнобедренном треугольнике АВС   сторона АС – основание, угол ВСА  равен 40 градусов, угол АВС – 100 градусов, ВД – медиана. Найдите углы треугольника АВД</a:t>
            </a:r>
            <a:r>
              <a:rPr lang="ru-RU"/>
              <a:t>.</a:t>
            </a:r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785813" y="3857625"/>
            <a:ext cx="3071812" cy="1428750"/>
          </a:xfrm>
          <a:prstGeom prst="triangle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00063" y="514350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А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857625" y="5072063"/>
            <a:ext cx="357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С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071688" y="34290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В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214688" y="4929188"/>
            <a:ext cx="500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40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071688" y="3929063"/>
            <a:ext cx="714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100</a:t>
            </a:r>
          </a:p>
        </p:txBody>
      </p:sp>
      <p:cxnSp>
        <p:nvCxnSpPr>
          <p:cNvPr id="16" name="Прямая соединительная линия 15"/>
          <p:cNvCxnSpPr>
            <a:endCxn id="9" idx="3"/>
          </p:cNvCxnSpPr>
          <p:nvPr/>
        </p:nvCxnSpPr>
        <p:spPr>
          <a:xfrm rot="16200000" flipH="1">
            <a:off x="1624807" y="4590256"/>
            <a:ext cx="1357312" cy="34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0"/>
            <a:endCxn id="9" idx="3"/>
          </p:cNvCxnSpPr>
          <p:nvPr/>
        </p:nvCxnSpPr>
        <p:spPr>
          <a:xfrm rot="16200000" flipH="1">
            <a:off x="1607344" y="4572794"/>
            <a:ext cx="142875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143125" y="5286375"/>
            <a:ext cx="785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Д</a:t>
            </a:r>
          </a:p>
        </p:txBody>
      </p:sp>
      <p:sp>
        <p:nvSpPr>
          <p:cNvPr id="17424" name="TextBox 20"/>
          <p:cNvSpPr txBox="1">
            <a:spLocks noChangeArrowheads="1"/>
          </p:cNvSpPr>
          <p:nvPr/>
        </p:nvSpPr>
        <p:spPr bwMode="auto">
          <a:xfrm>
            <a:off x="4000500" y="3500438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4071938" y="3714750"/>
            <a:ext cx="214312" cy="714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143375" y="3857625"/>
            <a:ext cx="2143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500563" y="3500438"/>
            <a:ext cx="1214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АВД = 50̊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643563" y="3357563"/>
            <a:ext cx="35004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медиана ВД является биссектрисой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4286250" y="4643438"/>
            <a:ext cx="214313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 flipH="1" flipV="1">
            <a:off x="4250531" y="4464844"/>
            <a:ext cx="214313" cy="1428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643438" y="4357688"/>
            <a:ext cx="1143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АДВ = 90̊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786438" y="4357688"/>
            <a:ext cx="2714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медиана ВД является высотой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5400000">
            <a:off x="4321970" y="5393531"/>
            <a:ext cx="214312" cy="1428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357688" y="5572125"/>
            <a:ext cx="21431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4643438" y="5286375"/>
            <a:ext cx="2714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b="1"/>
              <a:t>А=  180 – (50+ 90) = 40̊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7000875" y="5214938"/>
            <a:ext cx="21431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по теореме о сумме углов треугольника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/>
      <p:bldP spid="12" grpId="0"/>
      <p:bldP spid="13" grpId="0"/>
      <p:bldP spid="19" grpId="0"/>
      <p:bldP spid="27" grpId="0"/>
      <p:bldP spid="28" grpId="0"/>
      <p:bldP spid="33" grpId="0"/>
      <p:bldP spid="34" grpId="0"/>
      <p:bldP spid="43" grpId="0"/>
      <p:bldP spid="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ru-RU" smtClean="0"/>
              <a:t>Домашнее задание.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971550" y="2781300"/>
            <a:ext cx="7743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ЗАДАЧА 1. Периметр равнобедренного треугольника равен 28 см, а боковая сторона – 10см. Найдите основание треугольника.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971550" y="3644900"/>
            <a:ext cx="69135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ЗАДАЧА 2. Найдите  стороны  равнобедренного  треугольника, периметр  которого  равен 54 см, а основание  в 4 раза  меньше  боковой  стороны.</a:t>
            </a:r>
          </a:p>
        </p:txBody>
      </p: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971550" y="1989138"/>
            <a:ext cx="7777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 </a:t>
            </a:r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1187450" y="2500313"/>
            <a:ext cx="6337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8440" name="TextBox 1"/>
          <p:cNvSpPr txBox="1">
            <a:spLocks noChangeArrowheads="1"/>
          </p:cNvSpPr>
          <p:nvPr/>
        </p:nvSpPr>
        <p:spPr bwMode="auto">
          <a:xfrm>
            <a:off x="4464050" y="3644900"/>
            <a:ext cx="46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8441" name="TextBox 2"/>
          <p:cNvSpPr txBox="1">
            <a:spLocks noChangeArrowheads="1"/>
          </p:cNvSpPr>
          <p:nvPr/>
        </p:nvSpPr>
        <p:spPr bwMode="auto">
          <a:xfrm>
            <a:off x="971550" y="4797425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b="1"/>
              <a:t>ЗАДАЧА 3. № 205</a:t>
            </a:r>
          </a:p>
          <a:p>
            <a:pPr eaLnBrk="1" hangingPunct="1"/>
            <a:r>
              <a:rPr lang="ru-RU" b="1"/>
              <a:t> учебник Мерзляк А.Г. Геометрия: 7 класс: учебник для учащихся  общеобразовательных организаций/ А.Г Мерзляк, В.Б. Полонский, М.С. Якир. – М.: Вентана- Граф, 2017.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ru-RU" sz="4800" smtClean="0"/>
              <a:t>Равнобедренный и равносторонний треугольник.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00FF"/>
                </a:solidFill>
              </a:rPr>
              <a:t>Свойства равнобедренного треугольника</a:t>
            </a:r>
            <a:r>
              <a:rPr lang="ru-RU" b="1" smtClean="0"/>
              <a:t>.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6372225" y="1700213"/>
            <a:ext cx="1584325" cy="1081087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6011863" y="4149725"/>
            <a:ext cx="720725" cy="1439863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en-US" smtClean="0"/>
              <a:t>      </a:t>
            </a:r>
            <a:r>
              <a:rPr lang="ru-RU" smtClean="0"/>
              <a:t>Ответьте  на  вопросы.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27088" y="1773238"/>
            <a:ext cx="6913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 </a:t>
            </a:r>
            <a:r>
              <a:rPr lang="ru-RU" sz="2000" b="1"/>
              <a:t>1. Что  называется  биссектрисой  треугольника?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900113" y="2349500"/>
            <a:ext cx="698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2</a:t>
            </a:r>
            <a:r>
              <a:rPr lang="ru-RU"/>
              <a:t>. </a:t>
            </a:r>
            <a:r>
              <a:rPr lang="ru-RU" sz="2000" b="1"/>
              <a:t>Что  называется  медианой  треугольника?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900113" y="3141663"/>
            <a:ext cx="604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900113" y="2997200"/>
            <a:ext cx="61198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3. Что  называется высотой  треугольника?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827088" y="3500438"/>
            <a:ext cx="71294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 </a:t>
            </a:r>
            <a:r>
              <a:rPr lang="ru-RU" sz="2000" b="1"/>
              <a:t>4. Сформулируйте  первый  признак  равенства  треугольников.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  <p:bldP spid="44039" grpId="0"/>
      <p:bldP spid="440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370B28"/>
                </a:solidFill>
              </a:rPr>
              <a:t>       </a:t>
            </a:r>
            <a:r>
              <a:rPr lang="ru-RU" smtClean="0">
                <a:solidFill>
                  <a:srgbClr val="370B28"/>
                </a:solidFill>
              </a:rPr>
              <a:t>Практическая работа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302125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b="1" smtClean="0">
                <a:solidFill>
                  <a:srgbClr val="0000FF"/>
                </a:solidFill>
              </a:rPr>
              <a:t>Заполнить   таблицу.</a:t>
            </a:r>
          </a:p>
          <a:p>
            <a:pPr eaLnBrk="1" hangingPunct="1"/>
            <a:endParaRPr lang="ru-RU" smtClean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71550" y="2565400"/>
            <a:ext cx="2376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11188" y="2492375"/>
            <a:ext cx="3529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Длины сторон треугольника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611188" y="3141663"/>
            <a:ext cx="367347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000" b="1"/>
              <a:t>Желтый треугольник:</a:t>
            </a:r>
          </a:p>
          <a:p>
            <a:pPr eaLnBrk="1" hangingPunct="1"/>
            <a:r>
              <a:rPr lang="ru-RU" sz="2000" b="1"/>
              <a:t>АВ=</a:t>
            </a:r>
            <a:r>
              <a:rPr lang="en-US" sz="2000" b="1"/>
              <a:t>5</a:t>
            </a:r>
            <a:r>
              <a:rPr lang="ru-RU" sz="2000" b="1"/>
              <a:t>см,  ВС=</a:t>
            </a:r>
            <a:r>
              <a:rPr lang="en-US" sz="2000" b="1"/>
              <a:t>8</a:t>
            </a:r>
            <a:r>
              <a:rPr lang="ru-RU" sz="2000" b="1"/>
              <a:t>см, АС=</a:t>
            </a:r>
            <a:r>
              <a:rPr lang="en-US" sz="2000" b="1"/>
              <a:t>9</a:t>
            </a:r>
            <a:r>
              <a:rPr lang="ru-RU" sz="2000" b="1"/>
              <a:t>см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ru-RU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1188" y="4149725"/>
            <a:ext cx="3816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755650" y="3933825"/>
            <a:ext cx="360045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Белый треугольник:</a:t>
            </a:r>
          </a:p>
          <a:p>
            <a:pPr eaLnBrk="1" hangingPunct="1">
              <a:spcBef>
                <a:spcPct val="50000"/>
              </a:spcBef>
            </a:pPr>
            <a:r>
              <a:rPr lang="ru-RU" sz="2000" b="1"/>
              <a:t>АВ=</a:t>
            </a:r>
            <a:r>
              <a:rPr lang="en-US" sz="2000" b="1"/>
              <a:t>6</a:t>
            </a:r>
            <a:r>
              <a:rPr lang="ru-RU" sz="2000" b="1"/>
              <a:t>,5см, АС=</a:t>
            </a:r>
            <a:r>
              <a:rPr lang="en-US" sz="2000" b="1"/>
              <a:t>6</a:t>
            </a:r>
            <a:r>
              <a:rPr lang="ru-RU" sz="2000" b="1"/>
              <a:t>,5см,ВС=</a:t>
            </a:r>
            <a:r>
              <a:rPr lang="en-US" sz="2000" b="1"/>
              <a:t>8</a:t>
            </a:r>
            <a:r>
              <a:rPr lang="ru-RU" sz="2000" b="1"/>
              <a:t>см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827088" y="5013325"/>
            <a:ext cx="33131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755650" y="5084763"/>
            <a:ext cx="38877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Оранжевый треугольник: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2000" b="1"/>
              <a:t>АВ=</a:t>
            </a:r>
            <a:r>
              <a:rPr lang="en-US" sz="2000" b="1"/>
              <a:t>8 </a:t>
            </a:r>
            <a:r>
              <a:rPr lang="ru-RU" sz="2000" b="1"/>
              <a:t>см, ВС=</a:t>
            </a:r>
            <a:r>
              <a:rPr lang="en-US" sz="2000" b="1"/>
              <a:t>8</a:t>
            </a:r>
            <a:r>
              <a:rPr lang="ru-RU" sz="2000" b="1"/>
              <a:t> см, АС=</a:t>
            </a:r>
            <a:r>
              <a:rPr lang="en-US" sz="2000" b="1"/>
              <a:t>8</a:t>
            </a:r>
            <a:r>
              <a:rPr lang="ru-RU" sz="2000" b="1"/>
              <a:t>см</a:t>
            </a:r>
          </a:p>
          <a:p>
            <a:pPr eaLnBrk="1" hangingPunct="1">
              <a:spcBef>
                <a:spcPct val="50000"/>
              </a:spcBef>
            </a:pPr>
            <a:endParaRPr lang="ru-RU" sz="2000" b="1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755650" y="3860800"/>
            <a:ext cx="7488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827088" y="5013325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4284663" y="24923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684213" y="2924175"/>
            <a:ext cx="7488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4500563" y="2492375"/>
            <a:ext cx="36718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Название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4500563" y="3284538"/>
            <a:ext cx="3743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0000FF"/>
                </a:solidFill>
              </a:rPr>
              <a:t>разносторонний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4572000" y="4149725"/>
            <a:ext cx="3887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0000FF"/>
                </a:solidFill>
              </a:rPr>
              <a:t>равнобедренный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4500563" y="5084763"/>
            <a:ext cx="403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0000FF"/>
                </a:solidFill>
              </a:rPr>
              <a:t>равносторонний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250825" y="6021388"/>
            <a:ext cx="8713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 i="1"/>
              <a:t>Варианты ответов: </a:t>
            </a:r>
            <a:r>
              <a:rPr lang="ru-RU" sz="2000" b="1" i="1">
                <a:solidFill>
                  <a:srgbClr val="0000FF"/>
                </a:solidFill>
              </a:rPr>
              <a:t>равнобедренный, равносторонний, разносторонний.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/>
      <p:bldP spid="52232" grpId="0"/>
      <p:bldP spid="522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            </a:t>
            </a:r>
            <a:r>
              <a:rPr lang="ru-RU" smtClean="0">
                <a:solidFill>
                  <a:srgbClr val="FF0066"/>
                </a:solidFill>
              </a:rPr>
              <a:t>Определение</a:t>
            </a:r>
          </a:p>
        </p:txBody>
      </p:sp>
      <p:graphicFrame>
        <p:nvGraphicFramePr>
          <p:cNvPr id="48131" name="Group 3"/>
          <p:cNvGraphicFramePr>
            <a:graphicFrameLocks noGrp="1"/>
          </p:cNvGraphicFramePr>
          <p:nvPr>
            <p:ph idx="1"/>
          </p:nvPr>
        </p:nvGraphicFramePr>
        <p:xfrm>
          <a:off x="500063" y="1785938"/>
          <a:ext cx="8372476" cy="4695825"/>
        </p:xfrm>
        <a:graphic>
          <a:graphicData uri="http://schemas.openxmlformats.org/drawingml/2006/table">
            <a:tbl>
              <a:tblPr/>
              <a:tblGrid>
                <a:gridCol w="3000396"/>
                <a:gridCol w="2857520"/>
                <a:gridCol w="2514560"/>
              </a:tblGrid>
              <a:tr h="4695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3571875" y="1989138"/>
            <a:ext cx="29289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FF0066"/>
                </a:solidFill>
              </a:rPr>
              <a:t>Треугольник, у которого все стороны равны, называется равносторонним.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428625" y="2060575"/>
            <a:ext cx="33575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FF0066"/>
                </a:solidFill>
              </a:rPr>
              <a:t>Треугольник, у которого две стороны равны, называется равнобедренным.</a:t>
            </a:r>
          </a:p>
        </p:txBody>
      </p:sp>
      <p:sp>
        <p:nvSpPr>
          <p:cNvPr id="6159" name="AutoShape 13"/>
          <p:cNvSpPr>
            <a:spLocks noChangeArrowheads="1"/>
          </p:cNvSpPr>
          <p:nvPr/>
        </p:nvSpPr>
        <p:spPr bwMode="auto">
          <a:xfrm>
            <a:off x="1214438" y="3500438"/>
            <a:ext cx="1571625" cy="2016125"/>
          </a:xfrm>
          <a:prstGeom prst="triangle">
            <a:avLst>
              <a:gd name="adj" fmla="val 50000"/>
            </a:avLst>
          </a:prstGeom>
          <a:solidFill>
            <a:srgbClr val="66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0" name="Text Box 14"/>
          <p:cNvSpPr txBox="1">
            <a:spLocks noChangeArrowheads="1"/>
          </p:cNvSpPr>
          <p:nvPr/>
        </p:nvSpPr>
        <p:spPr bwMode="auto">
          <a:xfrm>
            <a:off x="928688" y="5373688"/>
            <a:ext cx="1122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А</a:t>
            </a:r>
          </a:p>
        </p:txBody>
      </p:sp>
      <p:sp>
        <p:nvSpPr>
          <p:cNvPr id="6161" name="Text Box 15"/>
          <p:cNvSpPr txBox="1">
            <a:spLocks noChangeArrowheads="1"/>
          </p:cNvSpPr>
          <p:nvPr/>
        </p:nvSpPr>
        <p:spPr bwMode="auto">
          <a:xfrm>
            <a:off x="1928813" y="328612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В</a:t>
            </a:r>
          </a:p>
        </p:txBody>
      </p:sp>
      <p:sp>
        <p:nvSpPr>
          <p:cNvPr id="6162" name="Text Box 16"/>
          <p:cNvSpPr txBox="1">
            <a:spLocks noChangeArrowheads="1"/>
          </p:cNvSpPr>
          <p:nvPr/>
        </p:nvSpPr>
        <p:spPr bwMode="auto">
          <a:xfrm>
            <a:off x="2786063" y="5373688"/>
            <a:ext cx="357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С</a:t>
            </a:r>
          </a:p>
        </p:txBody>
      </p:sp>
      <p:sp>
        <p:nvSpPr>
          <p:cNvPr id="6163" name="Line 17"/>
          <p:cNvSpPr>
            <a:spLocks noChangeShapeType="1"/>
          </p:cNvSpPr>
          <p:nvPr/>
        </p:nvSpPr>
        <p:spPr bwMode="auto">
          <a:xfrm flipH="1" flipV="1">
            <a:off x="1428750" y="4525963"/>
            <a:ext cx="214313" cy="188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4" name="Line 18"/>
          <p:cNvSpPr>
            <a:spLocks noChangeShapeType="1"/>
          </p:cNvSpPr>
          <p:nvPr/>
        </p:nvSpPr>
        <p:spPr bwMode="auto">
          <a:xfrm flipV="1">
            <a:off x="2357438" y="4572000"/>
            <a:ext cx="14287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428625" y="5734050"/>
            <a:ext cx="363855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АВ =ВС – боковые стороны</a:t>
            </a:r>
          </a:p>
          <a:p>
            <a:pPr eaLnBrk="1" hangingPunct="1">
              <a:spcBef>
                <a:spcPct val="50000"/>
              </a:spcBef>
            </a:pPr>
            <a:r>
              <a:rPr lang="ru-RU" b="1"/>
              <a:t>АС- основание</a:t>
            </a:r>
          </a:p>
        </p:txBody>
      </p:sp>
      <p:sp>
        <p:nvSpPr>
          <p:cNvPr id="6166" name="AutoShape 20"/>
          <p:cNvSpPr>
            <a:spLocks noChangeArrowheads="1"/>
          </p:cNvSpPr>
          <p:nvPr/>
        </p:nvSpPr>
        <p:spPr bwMode="auto">
          <a:xfrm>
            <a:off x="3929063" y="3573463"/>
            <a:ext cx="2000250" cy="1427162"/>
          </a:xfrm>
          <a:prstGeom prst="triangle">
            <a:avLst>
              <a:gd name="adj" fmla="val 50000"/>
            </a:avLst>
          </a:prstGeom>
          <a:solidFill>
            <a:srgbClr val="66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7" name="Text Box 21"/>
          <p:cNvSpPr txBox="1">
            <a:spLocks noChangeArrowheads="1"/>
          </p:cNvSpPr>
          <p:nvPr/>
        </p:nvSpPr>
        <p:spPr bwMode="auto">
          <a:xfrm>
            <a:off x="3643313" y="485775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К</a:t>
            </a:r>
          </a:p>
        </p:txBody>
      </p:sp>
      <p:sp>
        <p:nvSpPr>
          <p:cNvPr id="6168" name="Text Box 22"/>
          <p:cNvSpPr txBox="1">
            <a:spLocks noChangeArrowheads="1"/>
          </p:cNvSpPr>
          <p:nvPr/>
        </p:nvSpPr>
        <p:spPr bwMode="auto">
          <a:xfrm>
            <a:off x="4786313" y="3213100"/>
            <a:ext cx="18018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М</a:t>
            </a:r>
          </a:p>
        </p:txBody>
      </p:sp>
      <p:sp>
        <p:nvSpPr>
          <p:cNvPr id="6169" name="Text Box 23"/>
          <p:cNvSpPr txBox="1">
            <a:spLocks noChangeArrowheads="1"/>
          </p:cNvSpPr>
          <p:nvPr/>
        </p:nvSpPr>
        <p:spPr bwMode="auto">
          <a:xfrm>
            <a:off x="5857875" y="4868863"/>
            <a:ext cx="428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Р</a:t>
            </a:r>
          </a:p>
        </p:txBody>
      </p:sp>
      <p:sp>
        <p:nvSpPr>
          <p:cNvPr id="6170" name="Line 24"/>
          <p:cNvSpPr>
            <a:spLocks noChangeShapeType="1"/>
          </p:cNvSpPr>
          <p:nvPr/>
        </p:nvSpPr>
        <p:spPr bwMode="auto">
          <a:xfrm flipV="1">
            <a:off x="5357813" y="4332288"/>
            <a:ext cx="214312" cy="46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1" name="Line 25"/>
          <p:cNvSpPr>
            <a:spLocks noChangeShapeType="1"/>
          </p:cNvSpPr>
          <p:nvPr/>
        </p:nvSpPr>
        <p:spPr bwMode="auto">
          <a:xfrm>
            <a:off x="4286250" y="4286250"/>
            <a:ext cx="214313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2" name="Line 26"/>
          <p:cNvSpPr>
            <a:spLocks noChangeShapeType="1"/>
          </p:cNvSpPr>
          <p:nvPr/>
        </p:nvSpPr>
        <p:spPr bwMode="auto">
          <a:xfrm flipH="1">
            <a:off x="4857750" y="4929188"/>
            <a:ext cx="142875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3857625" y="5516563"/>
            <a:ext cx="1714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КМ = МР = КР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357938" y="1857375"/>
            <a:ext cx="2500312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FF0066"/>
                </a:solidFill>
              </a:rPr>
              <a:t>Треугольник, у которого длины всех сторон различны, называют разносторонним.</a:t>
            </a:r>
          </a:p>
        </p:txBody>
      </p:sp>
      <p:cxnSp>
        <p:nvCxnSpPr>
          <p:cNvPr id="24" name="Прямая соединительная линия 23"/>
          <p:cNvCxnSpPr>
            <a:endCxn id="6180" idx="1"/>
          </p:cNvCxnSpPr>
          <p:nvPr/>
        </p:nvCxnSpPr>
        <p:spPr>
          <a:xfrm>
            <a:off x="6643688" y="4572000"/>
            <a:ext cx="1571625" cy="3270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6322219" y="3964782"/>
            <a:ext cx="928687" cy="2857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6180" idx="1"/>
          </p:cNvCxnSpPr>
          <p:nvPr/>
        </p:nvCxnSpPr>
        <p:spPr>
          <a:xfrm>
            <a:off x="6929438" y="3643313"/>
            <a:ext cx="1285875" cy="12557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8" name="TextBox 28"/>
          <p:cNvSpPr txBox="1">
            <a:spLocks noChangeArrowheads="1"/>
          </p:cNvSpPr>
          <p:nvPr/>
        </p:nvSpPr>
        <p:spPr bwMode="auto">
          <a:xfrm>
            <a:off x="6429375" y="4500563"/>
            <a:ext cx="357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А</a:t>
            </a:r>
          </a:p>
        </p:txBody>
      </p:sp>
      <p:sp>
        <p:nvSpPr>
          <p:cNvPr id="6179" name="TextBox 29"/>
          <p:cNvSpPr txBox="1">
            <a:spLocks noChangeArrowheads="1"/>
          </p:cNvSpPr>
          <p:nvPr/>
        </p:nvSpPr>
        <p:spPr bwMode="auto">
          <a:xfrm>
            <a:off x="6929438" y="3286125"/>
            <a:ext cx="714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В</a:t>
            </a:r>
          </a:p>
        </p:txBody>
      </p:sp>
      <p:sp>
        <p:nvSpPr>
          <p:cNvPr id="6180" name="TextBox 30"/>
          <p:cNvSpPr txBox="1">
            <a:spLocks noChangeArrowheads="1"/>
          </p:cNvSpPr>
          <p:nvPr/>
        </p:nvSpPr>
        <p:spPr bwMode="auto">
          <a:xfrm>
            <a:off x="8215313" y="471487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9" grpId="0"/>
      <p:bldP spid="48140" grpId="0"/>
      <p:bldP spid="48147" grpId="0"/>
      <p:bldP spid="48155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ru-RU" smtClean="0"/>
              <a:t>Вопрос??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042988" y="2276475"/>
            <a:ext cx="7273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755650" y="2349500"/>
            <a:ext cx="7848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0000FF"/>
                </a:solidFill>
              </a:rPr>
              <a:t>Можно ли назвать равносторонний  треугольник  равнобедренным?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763713" y="3500438"/>
            <a:ext cx="3816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Да, можно.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900113" y="4652963"/>
            <a:ext cx="61928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0000FF"/>
                </a:solidFill>
              </a:rPr>
              <a:t>Можно  ли назвать равнобедренный треугольник равносторонним?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1908175" y="5516563"/>
            <a:ext cx="18716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Нет, нельзя.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/>
      <p:bldP spid="37894" grpId="0"/>
      <p:bldP spid="378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en-US" sz="4000" b="1" smtClean="0"/>
              <a:t>      </a:t>
            </a:r>
            <a:r>
              <a:rPr lang="ru-RU" sz="4000" b="1" smtClean="0"/>
              <a:t>Свойства равнобедренного</a:t>
            </a:r>
            <a:r>
              <a:rPr lang="en-US" sz="4000" b="1" smtClean="0"/>
              <a:t>       </a:t>
            </a:r>
            <a:r>
              <a:rPr lang="ru-RU" sz="4000" b="1" smtClean="0"/>
              <a:t/>
            </a:r>
            <a:br>
              <a:rPr lang="ru-RU" sz="4000" b="1" smtClean="0"/>
            </a:br>
            <a:r>
              <a:rPr lang="ru-RU" sz="4000" b="1" smtClean="0"/>
              <a:t>              треугольника.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ru-RU" sz="2800" smtClean="0"/>
          </a:p>
          <a:p>
            <a:pPr eaLnBrk="1" hangingPunct="1"/>
            <a:endParaRPr lang="ru-RU" sz="2800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87450" y="1916113"/>
            <a:ext cx="5256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Практическая  работа.</a:t>
            </a:r>
          </a:p>
        </p:txBody>
      </p:sp>
      <p:graphicFrame>
        <p:nvGraphicFramePr>
          <p:cNvPr id="50230" name="Group 54"/>
          <p:cNvGraphicFramePr>
            <a:graphicFrameLocks noGrp="1"/>
          </p:cNvGraphicFramePr>
          <p:nvPr>
            <p:ph sz="half" idx="2"/>
          </p:nvPr>
        </p:nvGraphicFramePr>
        <p:xfrm>
          <a:off x="857250" y="2214563"/>
          <a:ext cx="7416800" cy="4643437"/>
        </p:xfrm>
        <a:graphic>
          <a:graphicData uri="http://schemas.openxmlformats.org/drawingml/2006/table">
            <a:tbl>
              <a:tblPr/>
              <a:tblGrid>
                <a:gridCol w="2471737"/>
                <a:gridCol w="2473325"/>
                <a:gridCol w="2471738"/>
              </a:tblGrid>
              <a:tr h="819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Сторона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Название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Величина угла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5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9" name="Line 34"/>
          <p:cNvSpPr>
            <a:spLocks noChangeShapeType="1"/>
          </p:cNvSpPr>
          <p:nvPr/>
        </p:nvSpPr>
        <p:spPr bwMode="auto">
          <a:xfrm flipH="1">
            <a:off x="6011863" y="3500438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20" name="Line 35"/>
          <p:cNvSpPr>
            <a:spLocks noChangeShapeType="1"/>
          </p:cNvSpPr>
          <p:nvPr/>
        </p:nvSpPr>
        <p:spPr bwMode="auto">
          <a:xfrm>
            <a:off x="6011863" y="37163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21" name="Text Box 36"/>
          <p:cNvSpPr txBox="1">
            <a:spLocks noChangeArrowheads="1"/>
          </p:cNvSpPr>
          <p:nvPr/>
        </p:nvSpPr>
        <p:spPr bwMode="auto">
          <a:xfrm>
            <a:off x="6372225" y="3357563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А =</a:t>
            </a:r>
          </a:p>
        </p:txBody>
      </p:sp>
      <p:sp>
        <p:nvSpPr>
          <p:cNvPr id="50213" name="Text Box 37"/>
          <p:cNvSpPr txBox="1">
            <a:spLocks noChangeArrowheads="1"/>
          </p:cNvSpPr>
          <p:nvPr/>
        </p:nvSpPr>
        <p:spPr bwMode="auto">
          <a:xfrm>
            <a:off x="3635375" y="3429000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Боковая  сторона</a:t>
            </a:r>
          </a:p>
        </p:txBody>
      </p:sp>
      <p:sp>
        <p:nvSpPr>
          <p:cNvPr id="50214" name="Text Box 38"/>
          <p:cNvSpPr txBox="1">
            <a:spLocks noChangeArrowheads="1"/>
          </p:cNvSpPr>
          <p:nvPr/>
        </p:nvSpPr>
        <p:spPr bwMode="auto">
          <a:xfrm>
            <a:off x="3635375" y="4076700"/>
            <a:ext cx="208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Боковая  сторона</a:t>
            </a:r>
          </a:p>
        </p:txBody>
      </p:sp>
      <p:sp>
        <p:nvSpPr>
          <p:cNvPr id="50215" name="Text Box 39"/>
          <p:cNvSpPr txBox="1">
            <a:spLocks noChangeArrowheads="1"/>
          </p:cNvSpPr>
          <p:nvPr/>
        </p:nvSpPr>
        <p:spPr bwMode="auto">
          <a:xfrm>
            <a:off x="3635375" y="4724400"/>
            <a:ext cx="208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Основание</a:t>
            </a:r>
          </a:p>
        </p:txBody>
      </p:sp>
      <p:sp>
        <p:nvSpPr>
          <p:cNvPr id="50216" name="Text Box 40"/>
          <p:cNvSpPr txBox="1">
            <a:spLocks noChangeArrowheads="1"/>
          </p:cNvSpPr>
          <p:nvPr/>
        </p:nvSpPr>
        <p:spPr bwMode="auto">
          <a:xfrm>
            <a:off x="6858000" y="3357563"/>
            <a:ext cx="9540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8</a:t>
            </a:r>
            <a:r>
              <a:rPr lang="ru-RU"/>
              <a:t>0</a:t>
            </a:r>
          </a:p>
        </p:txBody>
      </p:sp>
      <p:sp>
        <p:nvSpPr>
          <p:cNvPr id="8226" name="Oval 41"/>
          <p:cNvSpPr>
            <a:spLocks noChangeArrowheads="1"/>
          </p:cNvSpPr>
          <p:nvPr/>
        </p:nvSpPr>
        <p:spPr bwMode="auto">
          <a:xfrm flipH="1" flipV="1">
            <a:off x="7308850" y="3357563"/>
            <a:ext cx="71438" cy="714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7" name="Line 43"/>
          <p:cNvSpPr>
            <a:spLocks noChangeShapeType="1"/>
          </p:cNvSpPr>
          <p:nvPr/>
        </p:nvSpPr>
        <p:spPr bwMode="auto">
          <a:xfrm flipH="1">
            <a:off x="6011863" y="4149725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28" name="Line 44"/>
          <p:cNvSpPr>
            <a:spLocks noChangeShapeType="1"/>
          </p:cNvSpPr>
          <p:nvPr/>
        </p:nvSpPr>
        <p:spPr bwMode="auto">
          <a:xfrm>
            <a:off x="6011863" y="436562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29" name="Text Box 45"/>
          <p:cNvSpPr txBox="1">
            <a:spLocks noChangeArrowheads="1"/>
          </p:cNvSpPr>
          <p:nvPr/>
        </p:nvSpPr>
        <p:spPr bwMode="auto">
          <a:xfrm>
            <a:off x="6443663" y="4076700"/>
            <a:ext cx="8651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С =</a:t>
            </a:r>
          </a:p>
        </p:txBody>
      </p:sp>
      <p:sp>
        <p:nvSpPr>
          <p:cNvPr id="50222" name="Text Box 46"/>
          <p:cNvSpPr txBox="1">
            <a:spLocks noChangeArrowheads="1"/>
          </p:cNvSpPr>
          <p:nvPr/>
        </p:nvSpPr>
        <p:spPr bwMode="auto">
          <a:xfrm>
            <a:off x="7019925" y="4071938"/>
            <a:ext cx="792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50</a:t>
            </a:r>
          </a:p>
        </p:txBody>
      </p:sp>
      <p:sp>
        <p:nvSpPr>
          <p:cNvPr id="8231" name="Oval 47"/>
          <p:cNvSpPr>
            <a:spLocks noChangeArrowheads="1"/>
          </p:cNvSpPr>
          <p:nvPr/>
        </p:nvSpPr>
        <p:spPr bwMode="auto">
          <a:xfrm flipV="1">
            <a:off x="7451725" y="4076700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32" name="Line 48"/>
          <p:cNvSpPr>
            <a:spLocks noChangeShapeType="1"/>
          </p:cNvSpPr>
          <p:nvPr/>
        </p:nvSpPr>
        <p:spPr bwMode="auto">
          <a:xfrm flipH="1">
            <a:off x="6084888" y="4797425"/>
            <a:ext cx="1428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33" name="Line 49"/>
          <p:cNvSpPr>
            <a:spLocks noChangeShapeType="1"/>
          </p:cNvSpPr>
          <p:nvPr/>
        </p:nvSpPr>
        <p:spPr bwMode="auto">
          <a:xfrm>
            <a:off x="6084888" y="50133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34" name="Text Box 50"/>
          <p:cNvSpPr txBox="1">
            <a:spLocks noChangeArrowheads="1"/>
          </p:cNvSpPr>
          <p:nvPr/>
        </p:nvSpPr>
        <p:spPr bwMode="auto">
          <a:xfrm>
            <a:off x="6516688" y="4652963"/>
            <a:ext cx="7191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В =</a:t>
            </a:r>
          </a:p>
        </p:txBody>
      </p:sp>
      <p:sp>
        <p:nvSpPr>
          <p:cNvPr id="50227" name="Text Box 51"/>
          <p:cNvSpPr txBox="1">
            <a:spLocks noChangeArrowheads="1"/>
          </p:cNvSpPr>
          <p:nvPr/>
        </p:nvSpPr>
        <p:spPr bwMode="auto">
          <a:xfrm>
            <a:off x="7072313" y="4652963"/>
            <a:ext cx="884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5</a:t>
            </a:r>
            <a:r>
              <a:rPr lang="ru-RU"/>
              <a:t>0</a:t>
            </a:r>
          </a:p>
        </p:txBody>
      </p:sp>
      <p:sp>
        <p:nvSpPr>
          <p:cNvPr id="8236" name="Oval 52"/>
          <p:cNvSpPr>
            <a:spLocks noChangeArrowheads="1"/>
          </p:cNvSpPr>
          <p:nvPr/>
        </p:nvSpPr>
        <p:spPr bwMode="auto">
          <a:xfrm flipH="1">
            <a:off x="7451725" y="4652963"/>
            <a:ext cx="73025" cy="714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29" name="Text Box 53"/>
          <p:cNvSpPr txBox="1">
            <a:spLocks noChangeArrowheads="1"/>
          </p:cNvSpPr>
          <p:nvPr/>
        </p:nvSpPr>
        <p:spPr bwMode="auto">
          <a:xfrm>
            <a:off x="1042988" y="5373688"/>
            <a:ext cx="64087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Сделайте  вывод?</a:t>
            </a:r>
          </a:p>
        </p:txBody>
      </p:sp>
      <p:sp>
        <p:nvSpPr>
          <p:cNvPr id="50231" name="Text Box 55"/>
          <p:cNvSpPr txBox="1">
            <a:spLocks noChangeArrowheads="1"/>
          </p:cNvSpPr>
          <p:nvPr/>
        </p:nvSpPr>
        <p:spPr bwMode="auto">
          <a:xfrm>
            <a:off x="971550" y="5805488"/>
            <a:ext cx="69850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          </a:t>
            </a:r>
            <a:r>
              <a:rPr lang="ru-RU">
                <a:solidFill>
                  <a:srgbClr val="FF0066"/>
                </a:solidFill>
              </a:rPr>
              <a:t>УГЛЫ ПРИ ОСНОВАНИИ РАВНОБЕДРЕННОГО   </a:t>
            </a:r>
          </a:p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rgbClr val="FF0066"/>
                </a:solidFill>
              </a:rPr>
              <a:t>                           ТРЕУГОЛЬНИКА РАВНЫ</a:t>
            </a:r>
            <a:r>
              <a:rPr lang="ru-RU" b="1">
                <a:solidFill>
                  <a:srgbClr val="FF0066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0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13" grpId="0"/>
      <p:bldP spid="50214" grpId="0"/>
      <p:bldP spid="50215" grpId="0"/>
      <p:bldP spid="50216" grpId="0"/>
      <p:bldP spid="50222" grpId="0"/>
      <p:bldP spid="50227" grpId="0"/>
      <p:bldP spid="502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ru-RU" smtClean="0"/>
              <a:t>         </a:t>
            </a:r>
            <a:r>
              <a:rPr lang="ru-RU" b="1" smtClean="0"/>
              <a:t>Поиск доказательства</a:t>
            </a:r>
            <a:r>
              <a:rPr lang="ru-RU" smtClean="0"/>
              <a:t>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971550" y="2276475"/>
            <a:ext cx="4176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План  действий: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971550" y="2565400"/>
            <a:ext cx="4321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971550" y="2781300"/>
            <a:ext cx="6985000" cy="7016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1. Выполните  дополнительное  построение, проведите биссектрису ВД.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971550" y="3933825"/>
            <a:ext cx="7561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2. Докажите  равенство  треугольников, используя  признак.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900113" y="4652963"/>
            <a:ext cx="74882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3. Используя  свойства  равных  треугольников,  сделайте  вывод.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animBg="1"/>
      <p:bldP spid="39943" grpId="0"/>
      <p:bldP spid="399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ru-RU" smtClean="0"/>
              <a:t>              </a:t>
            </a:r>
            <a:r>
              <a:rPr lang="ru-RU" b="1" smtClean="0"/>
              <a:t>Доказательство.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1403350" y="2565400"/>
            <a:ext cx="1800225" cy="1871663"/>
          </a:xfrm>
          <a:prstGeom prst="triangle">
            <a:avLst>
              <a:gd name="adj" fmla="val 50000"/>
            </a:avLst>
          </a:prstGeom>
          <a:solidFill>
            <a:srgbClr val="66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000125" y="4149725"/>
            <a:ext cx="357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268538" y="2276475"/>
            <a:ext cx="574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214688" y="4149725"/>
            <a:ext cx="4937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С</a:t>
            </a: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2700338" y="3357563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1835150" y="3357563"/>
            <a:ext cx="730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3851275" y="1989138"/>
            <a:ext cx="39608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Дано: </a:t>
            </a:r>
          </a:p>
        </p:txBody>
      </p:sp>
      <p:sp>
        <p:nvSpPr>
          <p:cNvPr id="10251" name="AutoShape 12"/>
          <p:cNvSpPr>
            <a:spLocks noChangeArrowheads="1"/>
          </p:cNvSpPr>
          <p:nvPr/>
        </p:nvSpPr>
        <p:spPr bwMode="auto">
          <a:xfrm>
            <a:off x="4716463" y="2060575"/>
            <a:ext cx="142875" cy="144463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2" name="Text Box 13"/>
          <p:cNvSpPr txBox="1">
            <a:spLocks noChangeArrowheads="1"/>
          </p:cNvSpPr>
          <p:nvPr/>
        </p:nvSpPr>
        <p:spPr bwMode="auto">
          <a:xfrm>
            <a:off x="4911725" y="1938338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АВС</a:t>
            </a:r>
          </a:p>
        </p:txBody>
      </p:sp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4067175" y="2420938"/>
            <a:ext cx="23764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АВ =ВС</a:t>
            </a:r>
          </a:p>
          <a:p>
            <a:pPr eaLnBrk="1" hangingPunct="1">
              <a:spcBef>
                <a:spcPct val="50000"/>
              </a:spcBef>
            </a:pPr>
            <a:r>
              <a:rPr lang="ru-RU"/>
              <a:t>Доказать:   А  =   С </a:t>
            </a:r>
          </a:p>
        </p:txBody>
      </p:sp>
      <p:sp>
        <p:nvSpPr>
          <p:cNvPr id="10254" name="Line 15"/>
          <p:cNvSpPr>
            <a:spLocks noChangeShapeType="1"/>
          </p:cNvSpPr>
          <p:nvPr/>
        </p:nvSpPr>
        <p:spPr bwMode="auto">
          <a:xfrm flipH="1">
            <a:off x="5148263" y="2924175"/>
            <a:ext cx="71437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5" name="Line 16"/>
          <p:cNvSpPr>
            <a:spLocks noChangeShapeType="1"/>
          </p:cNvSpPr>
          <p:nvPr/>
        </p:nvSpPr>
        <p:spPr bwMode="auto">
          <a:xfrm>
            <a:off x="5148263" y="314166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6" name="Line 17"/>
          <p:cNvSpPr>
            <a:spLocks noChangeShapeType="1"/>
          </p:cNvSpPr>
          <p:nvPr/>
        </p:nvSpPr>
        <p:spPr bwMode="auto">
          <a:xfrm>
            <a:off x="5795963" y="314166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7" name="Line 18"/>
          <p:cNvSpPr>
            <a:spLocks noChangeShapeType="1"/>
          </p:cNvSpPr>
          <p:nvPr/>
        </p:nvSpPr>
        <p:spPr bwMode="auto">
          <a:xfrm flipV="1">
            <a:off x="5795963" y="2928938"/>
            <a:ext cx="61912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8" name="Text Box 19"/>
          <p:cNvSpPr txBox="1">
            <a:spLocks noChangeArrowheads="1"/>
          </p:cNvSpPr>
          <p:nvPr/>
        </p:nvSpPr>
        <p:spPr bwMode="auto">
          <a:xfrm>
            <a:off x="3995738" y="3573463"/>
            <a:ext cx="3889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0259" name="Text Box 20"/>
          <p:cNvSpPr txBox="1">
            <a:spLocks noChangeArrowheads="1"/>
          </p:cNvSpPr>
          <p:nvPr/>
        </p:nvSpPr>
        <p:spPr bwMode="auto">
          <a:xfrm>
            <a:off x="4067175" y="3357563"/>
            <a:ext cx="39608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Доказательство:</a:t>
            </a:r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3995738" y="3860800"/>
            <a:ext cx="424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1. Д.п. ВД - биссектриса</a:t>
            </a:r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>
            <a:off x="2286000" y="2571750"/>
            <a:ext cx="53975" cy="1865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5" name="Text Box 25"/>
          <p:cNvSpPr txBox="1">
            <a:spLocks noChangeArrowheads="1"/>
          </p:cNvSpPr>
          <p:nvPr/>
        </p:nvSpPr>
        <p:spPr bwMode="auto">
          <a:xfrm>
            <a:off x="3995738" y="4292600"/>
            <a:ext cx="41052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2. Треугольники АВД и ДВС равны  по двум  сторонам  и углу  между  ними.</a:t>
            </a:r>
          </a:p>
        </p:txBody>
      </p:sp>
      <p:sp>
        <p:nvSpPr>
          <p:cNvPr id="10263" name="Text Box 26"/>
          <p:cNvSpPr txBox="1">
            <a:spLocks noChangeArrowheads="1"/>
          </p:cNvSpPr>
          <p:nvPr/>
        </p:nvSpPr>
        <p:spPr bwMode="auto">
          <a:xfrm>
            <a:off x="3924300" y="5084763"/>
            <a:ext cx="45354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0987" name="Text Box 27"/>
          <p:cNvSpPr txBox="1">
            <a:spLocks noChangeArrowheads="1"/>
          </p:cNvSpPr>
          <p:nvPr/>
        </p:nvSpPr>
        <p:spPr bwMode="auto">
          <a:xfrm>
            <a:off x="3851275" y="5013325"/>
            <a:ext cx="417671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3. В равных  треугольниках  соответственные  элементы  равны, следовательно,  </a:t>
            </a:r>
          </a:p>
        </p:txBody>
      </p:sp>
      <p:sp>
        <p:nvSpPr>
          <p:cNvPr id="40988" name="Line 28"/>
          <p:cNvSpPr>
            <a:spLocks noChangeShapeType="1"/>
          </p:cNvSpPr>
          <p:nvPr/>
        </p:nvSpPr>
        <p:spPr bwMode="auto">
          <a:xfrm flipH="1">
            <a:off x="5580063" y="5734050"/>
            <a:ext cx="1444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9" name="Line 29"/>
          <p:cNvSpPr>
            <a:spLocks noChangeShapeType="1"/>
          </p:cNvSpPr>
          <p:nvPr/>
        </p:nvSpPr>
        <p:spPr bwMode="auto">
          <a:xfrm>
            <a:off x="5580063" y="58769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auto">
          <a:xfrm>
            <a:off x="5795963" y="5589588"/>
            <a:ext cx="576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6156325" y="5589588"/>
            <a:ext cx="1295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= </a:t>
            </a:r>
          </a:p>
        </p:txBody>
      </p:sp>
      <p:sp>
        <p:nvSpPr>
          <p:cNvPr id="40992" name="Line 32"/>
          <p:cNvSpPr>
            <a:spLocks noChangeShapeType="1"/>
          </p:cNvSpPr>
          <p:nvPr/>
        </p:nvSpPr>
        <p:spPr bwMode="auto">
          <a:xfrm>
            <a:off x="6588125" y="58769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3" name="Line 33"/>
          <p:cNvSpPr>
            <a:spLocks noChangeShapeType="1"/>
          </p:cNvSpPr>
          <p:nvPr/>
        </p:nvSpPr>
        <p:spPr bwMode="auto">
          <a:xfrm flipV="1">
            <a:off x="6588125" y="5734050"/>
            <a:ext cx="144463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4" name="Text Box 34"/>
          <p:cNvSpPr txBox="1">
            <a:spLocks noChangeArrowheads="1"/>
          </p:cNvSpPr>
          <p:nvPr/>
        </p:nvSpPr>
        <p:spPr bwMode="auto">
          <a:xfrm>
            <a:off x="6804025" y="5589588"/>
            <a:ext cx="576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С</a:t>
            </a:r>
          </a:p>
        </p:txBody>
      </p:sp>
      <p:sp>
        <p:nvSpPr>
          <p:cNvPr id="10272" name="Text Box 35"/>
          <p:cNvSpPr txBox="1">
            <a:spLocks noChangeArrowheads="1"/>
          </p:cNvSpPr>
          <p:nvPr/>
        </p:nvSpPr>
        <p:spPr bwMode="auto">
          <a:xfrm>
            <a:off x="2143125" y="4429125"/>
            <a:ext cx="628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0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1" grpId="0"/>
      <p:bldP spid="40983" grpId="0" animBg="1"/>
      <p:bldP spid="40985" grpId="0"/>
      <p:bldP spid="40987" grpId="0"/>
      <p:bldP spid="40988" grpId="0" animBg="1"/>
      <p:bldP spid="40989" grpId="0" animBg="1"/>
      <p:bldP spid="40990" grpId="0"/>
      <p:bldP spid="40991" grpId="0"/>
      <p:bldP spid="40992" grpId="0" animBg="1"/>
      <p:bldP spid="40993" grpId="0" animBg="1"/>
      <p:bldP spid="4099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978e370bf571c9d79221523ef123afb399a0f1"/>
</p:tagLst>
</file>

<file path=ppt/theme/theme1.xml><?xml version="1.0" encoding="utf-8"?>
<a:theme xmlns:a="http://schemas.openxmlformats.org/drawingml/2006/main" name="Квадрант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Квадрант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вадрант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941</TotalTime>
  <Words>781</Words>
  <Application>Microsoft Office PowerPoint</Application>
  <PresentationFormat>Экран (4:3)</PresentationFormat>
  <Paragraphs>167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Times New Roman</vt:lpstr>
      <vt:lpstr>Arial</vt:lpstr>
      <vt:lpstr>Wingdings</vt:lpstr>
      <vt:lpstr>Calibri</vt:lpstr>
      <vt:lpstr>Квадрант</vt:lpstr>
      <vt:lpstr>Презентация PowerPoint</vt:lpstr>
      <vt:lpstr>Равнобедренный и равносторонний треугольник.</vt:lpstr>
      <vt:lpstr>      Ответьте  на  вопросы.</vt:lpstr>
      <vt:lpstr>       Практическая работа</vt:lpstr>
      <vt:lpstr>               Определение</vt:lpstr>
      <vt:lpstr>Вопрос??</vt:lpstr>
      <vt:lpstr>      Свойства равнобедренного                      треугольника.</vt:lpstr>
      <vt:lpstr>         Поиск доказательства.</vt:lpstr>
      <vt:lpstr>              Доказательство.</vt:lpstr>
      <vt:lpstr>         Практическая  работа.</vt:lpstr>
      <vt:lpstr>Свойство равнобедренного  треугольника.</vt:lpstr>
      <vt:lpstr>Поиск доказательства свойства.</vt:lpstr>
      <vt:lpstr>Доказательство</vt:lpstr>
      <vt:lpstr>Свойства равностороннего треугольника.</vt:lpstr>
      <vt:lpstr> Решение задач.</vt:lpstr>
      <vt:lpstr>Решение задач.</vt:lpstr>
      <vt:lpstr>Домашнее задание. </vt:lpstr>
    </vt:vector>
  </TitlesOfParts>
  <Manager>Кукушкина</Manager>
  <Company>Наукоград СМИ;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Равнобедренный и равносторонний треугольник.</dc:title>
  <dc:subject>Методика ипедагогическая практика</dc:subject>
  <dc:creator>Наукоград СМИ</dc:creator>
  <cp:keywords>треугольник;свойства</cp:keywords>
  <cp:lastModifiedBy>User</cp:lastModifiedBy>
  <cp:revision>33</cp:revision>
  <dcterms:created xsi:type="dcterms:W3CDTF">2015-10-04T18:24:49Z</dcterms:created>
  <dcterms:modified xsi:type="dcterms:W3CDTF">2020-08-04T19:22:12Z</dcterms:modified>
</cp:coreProperties>
</file>