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7" r:id="rId2"/>
    <p:sldId id="256" r:id="rId3"/>
    <p:sldId id="265" r:id="rId4"/>
    <p:sldId id="271" r:id="rId5"/>
    <p:sldId id="269" r:id="rId6"/>
    <p:sldId id="259" r:id="rId7"/>
    <p:sldId id="270" r:id="rId8"/>
    <p:sldId id="261" r:id="rId9"/>
    <p:sldId id="262" r:id="rId10"/>
    <p:sldId id="263" r:id="rId11"/>
    <p:sldId id="264" r:id="rId12"/>
    <p:sldId id="266" r:id="rId13"/>
    <p:sldId id="267" r:id="rId14"/>
    <p:sldId id="272" r:id="rId15"/>
    <p:sldId id="275" r:id="rId16"/>
    <p:sldId id="276" r:id="rId17"/>
    <p:sldId id="268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66"/>
    <a:srgbClr val="66CCFF"/>
    <a:srgbClr val="370B2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01AB0A3-DF2C-4636-91F3-A6AD919F2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33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1495-6AC6-48EA-9556-3148A44EC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E92-CD30-4714-A143-1DEBF4B5D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4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7BB7-5A72-4A78-928B-986EA5B20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4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BFE0-F3CD-440C-817E-B485090B0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4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2D35-2A2C-4011-A63C-02C0F9EC1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5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5A2F-A2C5-4F45-A9D8-FF212186C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0BB39-2363-45C4-A35B-B425DD491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7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9BA4-398C-4E49-BBEB-471B728E2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6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87C96-FFDE-4AB1-B920-162C12151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0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4EEA1-28C1-42D0-96B9-0599B7061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7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CA346-873D-48BD-85B4-F8FDE193B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9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7492-BAA1-451C-BB54-35FC03AAC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7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D641BCC-CCD3-4882-84B2-F360B6FE6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4522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Всероссийская научно-методическая конференция </a:t>
            </a:r>
          </a:p>
          <a:p>
            <a:r>
              <a:rPr lang="ru-RU" dirty="0"/>
              <a:t>"Педагогические технологии и мастерство учителя" </a:t>
            </a:r>
          </a:p>
          <a:p>
            <a:r>
              <a:rPr lang="ru-RU" dirty="0"/>
              <a:t>2020 год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692696"/>
            <a:ext cx="7873016" cy="4063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35492" y="1720840"/>
            <a:ext cx="78730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Фомина Наталья Владимировна</a:t>
            </a:r>
          </a:p>
          <a:p>
            <a:r>
              <a:rPr lang="ru-RU" dirty="0"/>
              <a:t>Муниципальная автономная образовательная организация </a:t>
            </a:r>
          </a:p>
          <a:p>
            <a:r>
              <a:rPr lang="ru-RU" dirty="0"/>
              <a:t>«Гимназия №80»</a:t>
            </a:r>
          </a:p>
          <a:p>
            <a:r>
              <a:rPr lang="ru-RU" dirty="0"/>
              <a:t>город Нижний Новгород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b="1" dirty="0"/>
              <a:t>УРОК ГЕОМЕТРИИ В 7 КЛАССЕ</a:t>
            </a:r>
            <a:endParaRPr lang="ru-RU" dirty="0"/>
          </a:p>
          <a:p>
            <a:pPr algn="ctr"/>
            <a:r>
              <a:rPr lang="ru-RU" b="1" dirty="0"/>
              <a:t>«РАВНОБЕДРЕННЫЙ И РАВНОСТОРОННИЙ ТРЕУГОЛЬНИКИ. СВОЙСТВА РАВНОБЕДРЕННОГО</a:t>
            </a:r>
            <a:endParaRPr lang="ru-RU" dirty="0"/>
          </a:p>
          <a:p>
            <a:pPr algn="ctr"/>
            <a:r>
              <a:rPr lang="ru-RU" b="1" dirty="0"/>
              <a:t>И РАВНОСТОРОННЕГО ТРЕУГОЛЬНИКОВ»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         </a:t>
            </a:r>
            <a:r>
              <a:rPr lang="ru-RU" b="1" smtClean="0"/>
              <a:t>Практическая  работа</a:t>
            </a:r>
            <a:r>
              <a:rPr lang="ru-RU" smtClean="0"/>
              <a:t>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00113" y="2420938"/>
            <a:ext cx="7200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1.Постройте    равнобедренный  треугольник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900113" y="2852738"/>
            <a:ext cx="6408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2. Из вершины  проведите  биссектрису к основанию.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00113" y="3284538"/>
            <a:ext cx="6624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3. Из  вершины  проведите  медиану к основанию.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900113" y="4724400"/>
            <a:ext cx="561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4. Сделайте вывод.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187450" y="5229225"/>
            <a:ext cx="72723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МЕДИАНА  И БИССЕКТРИСА , ПРОВЕДЕННЫЕ  ИЗ ВЕРШИНЫ  РАВНОБЕДРЕННОГО  ТРЕУГОЛЬНИКА  К  ОСНОВАНИЮ,  СОВПАДАЮТ.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900113" y="3933825"/>
            <a:ext cx="7272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4. Из этой  же  вершины опустите  высоту  на основание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1" grpId="0"/>
      <p:bldP spid="41992" grpId="0"/>
      <p:bldP spid="419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Свойство равнобедренного  треугольника.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55650" y="24209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84213" y="2420938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В равнобедренном  треугольнике биссектриса,  проведенная  к основанию,  является  медианой  и высотой.</a:t>
            </a: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1403350" y="3429000"/>
            <a:ext cx="1296988" cy="1512888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971550" y="47244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124075" y="31416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2843213" y="47244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2051050" y="34290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979613" y="49418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3563938" y="3068638"/>
            <a:ext cx="475138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Дано:</a:t>
            </a:r>
          </a:p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2301" name="AutoShape 15"/>
          <p:cNvSpPr>
            <a:spLocks noChangeArrowheads="1"/>
          </p:cNvSpPr>
          <p:nvPr/>
        </p:nvSpPr>
        <p:spPr bwMode="auto">
          <a:xfrm flipH="1">
            <a:off x="4427538" y="3284538"/>
            <a:ext cx="144462" cy="1444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3529013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АВС – равнобедренный</a:t>
            </a:r>
          </a:p>
          <a:p>
            <a:pPr eaLnBrk="1" hangingPunct="1">
              <a:spcBef>
                <a:spcPct val="50000"/>
              </a:spcBef>
            </a:pPr>
            <a:r>
              <a:rPr lang="ru-RU"/>
              <a:t>ВД- биссектриса</a:t>
            </a:r>
          </a:p>
          <a:p>
            <a:pPr eaLnBrk="1" hangingPunct="1">
              <a:spcBef>
                <a:spcPct val="50000"/>
              </a:spcBef>
            </a:pPr>
            <a:endParaRPr lang="ru-RU"/>
          </a:p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1692275" y="4149725"/>
            <a:ext cx="71438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 flipV="1">
            <a:off x="2339975" y="4076700"/>
            <a:ext cx="71438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3635375" y="3933825"/>
            <a:ext cx="36734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Доказать: ВД – медиана;</a:t>
            </a:r>
          </a:p>
          <a:p>
            <a:pPr eaLnBrk="1" hangingPunct="1">
              <a:spcBef>
                <a:spcPct val="50000"/>
              </a:spcBef>
            </a:pPr>
            <a:r>
              <a:rPr lang="ru-RU"/>
              <a:t>                  ВД - высота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b="1" smtClean="0"/>
              <a:t>Поиск доказательства свойства</a:t>
            </a:r>
            <a:r>
              <a:rPr lang="ru-RU" smtClean="0"/>
              <a:t>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71550" y="2060575"/>
            <a:ext cx="698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500563" y="2349500"/>
            <a:ext cx="4032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Для  того  чтобы  отрезок  ВД был медианой  нужно  доказать  что 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87450" y="3141663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3319" name="AutoShape 8"/>
          <p:cNvSpPr>
            <a:spLocks noChangeArrowheads="1"/>
          </p:cNvSpPr>
          <p:nvPr/>
        </p:nvSpPr>
        <p:spPr bwMode="auto">
          <a:xfrm>
            <a:off x="1331913" y="2852738"/>
            <a:ext cx="1584325" cy="1584325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042988" y="44370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2051050" y="2420938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2987675" y="436562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2124075" y="2852738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908175" y="450850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867400" y="335756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АД = ДС</a:t>
            </a:r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4787900" y="4076700"/>
            <a:ext cx="316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572000" y="3789363"/>
            <a:ext cx="4103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Для  того чтобы  отрезок ВД  был  высотой  нужно  доказать  что?</a:t>
            </a:r>
          </a:p>
        </p:txBody>
      </p:sp>
      <p:sp>
        <p:nvSpPr>
          <p:cNvPr id="13328" name="Text Box 18"/>
          <p:cNvSpPr txBox="1">
            <a:spLocks noChangeArrowheads="1"/>
          </p:cNvSpPr>
          <p:nvPr/>
        </p:nvSpPr>
        <p:spPr bwMode="auto">
          <a:xfrm>
            <a:off x="5292725" y="47244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 flipH="1">
            <a:off x="5364163" y="48688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5364163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5580063" y="472440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ВДС = 90 </a:t>
            </a:r>
          </a:p>
        </p:txBody>
      </p:sp>
      <p:sp>
        <p:nvSpPr>
          <p:cNvPr id="45079" name="AutoShape 23"/>
          <p:cNvSpPr>
            <a:spLocks noChangeArrowheads="1"/>
          </p:cNvSpPr>
          <p:nvPr/>
        </p:nvSpPr>
        <p:spPr bwMode="auto">
          <a:xfrm flipH="1">
            <a:off x="6659563" y="4797425"/>
            <a:ext cx="71437" cy="7143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13333" name="Line 24"/>
          <p:cNvSpPr>
            <a:spLocks noChangeShapeType="1"/>
          </p:cNvSpPr>
          <p:nvPr/>
        </p:nvSpPr>
        <p:spPr bwMode="auto">
          <a:xfrm>
            <a:off x="1619250" y="35734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5"/>
          <p:cNvSpPr>
            <a:spLocks noChangeShapeType="1"/>
          </p:cNvSpPr>
          <p:nvPr/>
        </p:nvSpPr>
        <p:spPr bwMode="auto">
          <a:xfrm flipV="1">
            <a:off x="2411413" y="35734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1" grpId="0"/>
      <p:bldP spid="45073" grpId="0"/>
      <p:bldP spid="45076" grpId="0" animBg="1"/>
      <p:bldP spid="45078" grpId="0"/>
      <p:bldP spid="450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b="1" smtClean="0"/>
              <a:t>Доказательство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1116013" y="2852738"/>
            <a:ext cx="1943100" cy="1728787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900113" y="4724400"/>
            <a:ext cx="35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908175" y="249237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987675" y="46529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2051050" y="2852738"/>
            <a:ext cx="730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1979613" y="47244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4067175" y="2133600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Доказательство:</a:t>
            </a:r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1476375" y="36449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flipV="1">
            <a:off x="2484438" y="3573463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3563938" y="2708275"/>
            <a:ext cx="446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350" name="AutoShape 16"/>
          <p:cNvSpPr>
            <a:spLocks noChangeArrowheads="1"/>
          </p:cNvSpPr>
          <p:nvPr/>
        </p:nvSpPr>
        <p:spPr bwMode="auto">
          <a:xfrm>
            <a:off x="3708400" y="2852738"/>
            <a:ext cx="142875" cy="1444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3995738" y="2708275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АВД = </a:t>
            </a:r>
          </a:p>
        </p:txBody>
      </p:sp>
      <p:sp>
        <p:nvSpPr>
          <p:cNvPr id="14352" name="AutoShape 18"/>
          <p:cNvSpPr>
            <a:spLocks noChangeArrowheads="1"/>
          </p:cNvSpPr>
          <p:nvPr/>
        </p:nvSpPr>
        <p:spPr bwMode="auto">
          <a:xfrm>
            <a:off x="4859338" y="2852738"/>
            <a:ext cx="144462" cy="1444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5148263" y="2708275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ВДС по двум  сторонам  и углу  между  ними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3779838" y="3644900"/>
            <a:ext cx="4608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Значит, АД= ДС и ВД является медианой.</a:t>
            </a:r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3779838" y="407670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 flipH="1">
            <a:off x="3924300" y="4221163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5"/>
          <p:cNvSpPr>
            <a:spLocks noChangeShapeType="1"/>
          </p:cNvSpPr>
          <p:nvPr/>
        </p:nvSpPr>
        <p:spPr bwMode="auto">
          <a:xfrm>
            <a:off x="3924300" y="43656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Text Box 26"/>
          <p:cNvSpPr txBox="1">
            <a:spLocks noChangeArrowheads="1"/>
          </p:cNvSpPr>
          <p:nvPr/>
        </p:nvSpPr>
        <p:spPr bwMode="auto">
          <a:xfrm>
            <a:off x="4211638" y="407670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АВД </a:t>
            </a:r>
            <a:r>
              <a:rPr lang="ru-RU"/>
              <a:t>= </a:t>
            </a:r>
          </a:p>
        </p:txBody>
      </p:sp>
      <p:sp>
        <p:nvSpPr>
          <p:cNvPr id="14359" name="Line 28"/>
          <p:cNvSpPr>
            <a:spLocks noChangeShapeType="1"/>
          </p:cNvSpPr>
          <p:nvPr/>
        </p:nvSpPr>
        <p:spPr bwMode="auto">
          <a:xfrm flipH="1">
            <a:off x="5003800" y="4221163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29"/>
          <p:cNvSpPr>
            <a:spLocks noChangeShapeType="1"/>
          </p:cNvSpPr>
          <p:nvPr/>
        </p:nvSpPr>
        <p:spPr bwMode="auto">
          <a:xfrm>
            <a:off x="5003800" y="43656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Text Box 30"/>
          <p:cNvSpPr txBox="1">
            <a:spLocks noChangeArrowheads="1"/>
          </p:cNvSpPr>
          <p:nvPr/>
        </p:nvSpPr>
        <p:spPr bwMode="auto">
          <a:xfrm>
            <a:off x="5219700" y="4076700"/>
            <a:ext cx="2592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ВДС =90,</a:t>
            </a:r>
          </a:p>
        </p:txBody>
      </p:sp>
      <p:sp>
        <p:nvSpPr>
          <p:cNvPr id="14362" name="Oval 31"/>
          <p:cNvSpPr>
            <a:spLocks noChangeArrowheads="1"/>
          </p:cNvSpPr>
          <p:nvPr/>
        </p:nvSpPr>
        <p:spPr bwMode="auto">
          <a:xfrm>
            <a:off x="6227763" y="4149725"/>
            <a:ext cx="73025" cy="69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Text Box 32"/>
          <p:cNvSpPr txBox="1">
            <a:spLocks noChangeArrowheads="1"/>
          </p:cNvSpPr>
          <p:nvPr/>
        </p:nvSpPr>
        <p:spPr bwMode="auto">
          <a:xfrm>
            <a:off x="3924300" y="4508500"/>
            <a:ext cx="44640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так как  эти углы  смежные</a:t>
            </a:r>
            <a:r>
              <a:rPr lang="en-US" b="1"/>
              <a:t> </a:t>
            </a:r>
            <a:r>
              <a:rPr lang="ru-RU" b="1"/>
              <a:t>и равные,</a:t>
            </a:r>
          </a:p>
          <a:p>
            <a:pPr eaLnBrk="1" hangingPunct="1">
              <a:spcBef>
                <a:spcPct val="50000"/>
              </a:spcBef>
            </a:pPr>
            <a:r>
              <a:rPr lang="ru-RU" b="1"/>
              <a:t> следовательно ВД – высота.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b="1" smtClean="0"/>
              <a:t>Свойства равностороннего треугольника</a:t>
            </a:r>
            <a:r>
              <a:rPr lang="ru-RU" smtClean="0"/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14825"/>
          </a:xfrm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576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5365" name="Text Box 37"/>
          <p:cNvSpPr txBox="1">
            <a:spLocks noChangeArrowheads="1"/>
          </p:cNvSpPr>
          <p:nvPr/>
        </p:nvSpPr>
        <p:spPr bwMode="auto">
          <a:xfrm>
            <a:off x="3419475" y="5734050"/>
            <a:ext cx="482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.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1500" y="2286000"/>
            <a:ext cx="7929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FF0066"/>
                </a:solidFill>
              </a:rPr>
              <a:t>В равностороннем треугольнике биссектриса, высота и медиана, проведенные из одной вершины совпадают.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10800000" flipV="1">
            <a:off x="642938" y="3252788"/>
            <a:ext cx="7899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FF0066"/>
                </a:solidFill>
              </a:rPr>
              <a:t>В равностороннем треугольнике все углы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Решение задач</a:t>
            </a:r>
            <a:r>
              <a:rPr lang="ru-RU" smtClean="0"/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229600" cy="4071937"/>
          </a:xfrm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576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6389" name="Text Box 37"/>
          <p:cNvSpPr txBox="1">
            <a:spLocks noChangeArrowheads="1"/>
          </p:cNvSpPr>
          <p:nvPr/>
        </p:nvSpPr>
        <p:spPr bwMode="auto">
          <a:xfrm>
            <a:off x="3419475" y="5734050"/>
            <a:ext cx="482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.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1500" y="2286000"/>
            <a:ext cx="792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b="1"/>
              <a:t>1.Найдите периметр равнобедренного треугольника, основание которого равно 13см, а боковая сторона 8 см.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10800000" flipV="1">
            <a:off x="642938" y="3098800"/>
            <a:ext cx="789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FF0066"/>
                </a:solidFill>
              </a:rPr>
              <a:t> </a:t>
            </a:r>
            <a:r>
              <a:rPr lang="ru-RU" sz="2400" b="1"/>
              <a:t>13+ 8 +8 = 29 (см) </a:t>
            </a:r>
          </a:p>
          <a:p>
            <a:pPr eaLnBrk="1" hangingPunct="1"/>
            <a:endParaRPr lang="ru-RU" sz="2400" b="1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3643313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Ответ : 29 см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4143375"/>
            <a:ext cx="7500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b="1"/>
              <a:t>2.Периметр равнобедренного треугольника равен 39см, а основание -15см. Найдите боковые стороны треугольника.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5000625"/>
            <a:ext cx="585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( 39 – 15 ) : 2 = 12 (см)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7250" y="5572125"/>
            <a:ext cx="335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Ответ : 12см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 build="allAtOnce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b="1" smtClean="0"/>
              <a:t>Решение задач.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828800"/>
            <a:ext cx="8929687" cy="4600575"/>
          </a:xfrm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576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7413" name="Text Box 37"/>
          <p:cNvSpPr txBox="1">
            <a:spLocks noChangeArrowheads="1"/>
          </p:cNvSpPr>
          <p:nvPr/>
        </p:nvSpPr>
        <p:spPr bwMode="auto">
          <a:xfrm>
            <a:off x="3419475" y="5734050"/>
            <a:ext cx="482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2286000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b="1"/>
              <a:t>В равнобедренном треугольнике АВС   сторона АС – основание, угол ВСА  равен 40 градусов, угол АВС – 100 градусов, ВД – медиана. Найдите углы треугольника АВД</a:t>
            </a:r>
            <a:r>
              <a:rPr lang="ru-RU"/>
              <a:t>.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85813" y="3857625"/>
            <a:ext cx="3071812" cy="1428750"/>
          </a:xfrm>
          <a:prstGeom prst="triangle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63" y="5143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57625" y="5072063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71688" y="34290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14688" y="492918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40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71688" y="392906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100</a:t>
            </a:r>
          </a:p>
        </p:txBody>
      </p:sp>
      <p:cxnSp>
        <p:nvCxnSpPr>
          <p:cNvPr id="16" name="Прямая соединительная линия 15"/>
          <p:cNvCxnSpPr>
            <a:endCxn id="9" idx="3"/>
          </p:cNvCxnSpPr>
          <p:nvPr/>
        </p:nvCxnSpPr>
        <p:spPr>
          <a:xfrm rot="16200000" flipH="1">
            <a:off x="1624807" y="4590256"/>
            <a:ext cx="1357312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0"/>
            <a:endCxn id="9" idx="3"/>
          </p:cNvCxnSpPr>
          <p:nvPr/>
        </p:nvCxnSpPr>
        <p:spPr>
          <a:xfrm rot="16200000" flipH="1">
            <a:off x="1607344" y="4572794"/>
            <a:ext cx="14287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43125" y="5286375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Д</a:t>
            </a:r>
          </a:p>
        </p:txBody>
      </p:sp>
      <p:sp>
        <p:nvSpPr>
          <p:cNvPr id="17424" name="TextBox 20"/>
          <p:cNvSpPr txBox="1">
            <a:spLocks noChangeArrowheads="1"/>
          </p:cNvSpPr>
          <p:nvPr/>
        </p:nvSpPr>
        <p:spPr bwMode="auto">
          <a:xfrm>
            <a:off x="4000500" y="350043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071938" y="3714750"/>
            <a:ext cx="21431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43375" y="3857625"/>
            <a:ext cx="2143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500563" y="3500438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АВД = 50̊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643563" y="3357563"/>
            <a:ext cx="3500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медиана ВД является биссектрисой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286250" y="4643438"/>
            <a:ext cx="21431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250531" y="4464844"/>
            <a:ext cx="214313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43438" y="43576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АДВ = 90̊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786438" y="4357688"/>
            <a:ext cx="2714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медиана ВД является высотой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4321970" y="5393531"/>
            <a:ext cx="21431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357688" y="5572125"/>
            <a:ext cx="2143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643438" y="52863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А=  180 – (50+ 90) = 40̊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00875" y="5214938"/>
            <a:ext cx="2143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по теореме о сумме углов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3" grpId="0"/>
      <p:bldP spid="19" grpId="0"/>
      <p:bldP spid="27" grpId="0"/>
      <p:bldP spid="28" grpId="0"/>
      <p:bldP spid="33" grpId="0"/>
      <p:bldP spid="34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Домашнее задание.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71550" y="2781300"/>
            <a:ext cx="774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ЗАДАЧА 1. Периметр равнобедренного треугольника равен 28 см, а боковая сторона – 10см. Найдите основание треугольника.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971550" y="3644900"/>
            <a:ext cx="6913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ЗАДАЧА 2. Найдите  стороны  равнобедренного  треугольника, периметр  которого  равен 54 см, а основание  в 4 раза  меньше  боковой  стороны.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971550" y="1989138"/>
            <a:ext cx="777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 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1187450" y="2500313"/>
            <a:ext cx="633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40" name="TextBox 1"/>
          <p:cNvSpPr txBox="1">
            <a:spLocks noChangeArrowheads="1"/>
          </p:cNvSpPr>
          <p:nvPr/>
        </p:nvSpPr>
        <p:spPr bwMode="auto">
          <a:xfrm>
            <a:off x="4464050" y="3644900"/>
            <a:ext cx="46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441" name="TextBox 2"/>
          <p:cNvSpPr txBox="1">
            <a:spLocks noChangeArrowheads="1"/>
          </p:cNvSpPr>
          <p:nvPr/>
        </p:nvSpPr>
        <p:spPr bwMode="auto">
          <a:xfrm>
            <a:off x="971550" y="479742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ЗАДАЧА 3. № 205</a:t>
            </a:r>
          </a:p>
          <a:p>
            <a:pPr eaLnBrk="1" hangingPunct="1"/>
            <a:r>
              <a:rPr lang="ru-RU" b="1"/>
              <a:t> учебник Мерзляк А.Г. Геометрия: 7 класс: учебник для учащихся  общеобразовательных организаций/ А.Г Мерзляк, В.Б. Полонский, М.С. Якир. – М.: Вентана- Граф, 2017.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sz="4800" smtClean="0"/>
              <a:t>Равнобедренный и равносторонний треугольник.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Свойства равнобедренного треугольника</a:t>
            </a:r>
            <a:r>
              <a:rPr lang="ru-RU" b="1" smtClean="0"/>
              <a:t>.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372225" y="1700213"/>
            <a:ext cx="1584325" cy="1081087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011863" y="4149725"/>
            <a:ext cx="720725" cy="14398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mtClean="0"/>
              <a:t>      </a:t>
            </a:r>
            <a:r>
              <a:rPr lang="ru-RU" smtClean="0"/>
              <a:t>Ответьте  на  вопросы.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6913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 </a:t>
            </a:r>
            <a:r>
              <a:rPr lang="ru-RU" sz="2000" b="1"/>
              <a:t>1. Что  называется  биссектрисой  треугольника?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00113" y="2349500"/>
            <a:ext cx="698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2</a:t>
            </a:r>
            <a:r>
              <a:rPr lang="ru-RU"/>
              <a:t>. </a:t>
            </a:r>
            <a:r>
              <a:rPr lang="ru-RU" sz="2000" b="1"/>
              <a:t>Что  называется  медианой  треугольника?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00113" y="314166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00113" y="2997200"/>
            <a:ext cx="6119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3. Что  называется высотой  треугольника?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827088" y="3500438"/>
            <a:ext cx="7129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 </a:t>
            </a:r>
            <a:r>
              <a:rPr lang="ru-RU" sz="2000" b="1"/>
              <a:t>4. Сформулируйте  первый  признак  равенства  треугольников.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9" grpId="0"/>
      <p:bldP spid="440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70B28"/>
                </a:solidFill>
              </a:rPr>
              <a:t>       </a:t>
            </a:r>
            <a:r>
              <a:rPr lang="ru-RU" smtClean="0">
                <a:solidFill>
                  <a:srgbClr val="370B28"/>
                </a:solidFill>
              </a:rPr>
              <a:t>Практическая работа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021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Заполнить   таблицу.</a:t>
            </a:r>
          </a:p>
          <a:p>
            <a:pPr eaLnBrk="1" hangingPunct="1"/>
            <a:endParaRPr lang="ru-RU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2565400"/>
            <a:ext cx="2376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Длины сторон треугольника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11188" y="3141663"/>
            <a:ext cx="36734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b="1"/>
              <a:t>Желтый треугольник:</a:t>
            </a:r>
          </a:p>
          <a:p>
            <a:pPr eaLnBrk="1" hangingPunct="1"/>
            <a:r>
              <a:rPr lang="ru-RU" sz="2000" b="1"/>
              <a:t>АВ=</a:t>
            </a:r>
            <a:r>
              <a:rPr lang="en-US" sz="2000" b="1"/>
              <a:t>5</a:t>
            </a:r>
            <a:r>
              <a:rPr lang="ru-RU" sz="2000" b="1"/>
              <a:t>см,  ВС=</a:t>
            </a:r>
            <a:r>
              <a:rPr lang="en-US" sz="2000" b="1"/>
              <a:t>8</a:t>
            </a:r>
            <a:r>
              <a:rPr lang="ru-RU" sz="2000" b="1"/>
              <a:t>см, АС=</a:t>
            </a:r>
            <a:r>
              <a:rPr lang="en-US" sz="2000" b="1"/>
              <a:t>9</a:t>
            </a:r>
            <a:r>
              <a:rPr lang="ru-RU" sz="2000" b="1"/>
              <a:t>см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1188" y="4149725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55650" y="3933825"/>
            <a:ext cx="36004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Белый треугольник: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/>
              <a:t>АВ=</a:t>
            </a:r>
            <a:r>
              <a:rPr lang="en-US" sz="2000" b="1"/>
              <a:t>6</a:t>
            </a:r>
            <a:r>
              <a:rPr lang="ru-RU" sz="2000" b="1"/>
              <a:t>,5см, АС=</a:t>
            </a:r>
            <a:r>
              <a:rPr lang="en-US" sz="2000" b="1"/>
              <a:t>6</a:t>
            </a:r>
            <a:r>
              <a:rPr lang="ru-RU" sz="2000" b="1"/>
              <a:t>,5см,ВС=</a:t>
            </a:r>
            <a:r>
              <a:rPr lang="en-US" sz="2000" b="1"/>
              <a:t>8</a:t>
            </a:r>
            <a:r>
              <a:rPr lang="ru-RU" sz="2000" b="1"/>
              <a:t>см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27088" y="5013325"/>
            <a:ext cx="3313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55650" y="5084763"/>
            <a:ext cx="38877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Оранжевый треугольник: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 b="1"/>
              <a:t>АВ=</a:t>
            </a:r>
            <a:r>
              <a:rPr lang="en-US" sz="2000" b="1"/>
              <a:t>8 </a:t>
            </a:r>
            <a:r>
              <a:rPr lang="ru-RU" sz="2000" b="1"/>
              <a:t>см, ВС=</a:t>
            </a:r>
            <a:r>
              <a:rPr lang="en-US" sz="2000" b="1"/>
              <a:t>8</a:t>
            </a:r>
            <a:r>
              <a:rPr lang="ru-RU" sz="2000" b="1"/>
              <a:t> см, АС=</a:t>
            </a:r>
            <a:r>
              <a:rPr lang="en-US" sz="2000" b="1"/>
              <a:t>8</a:t>
            </a:r>
            <a:r>
              <a:rPr lang="ru-RU" sz="2000" b="1"/>
              <a:t>см</a:t>
            </a:r>
          </a:p>
          <a:p>
            <a:pPr eaLnBrk="1" hangingPunct="1">
              <a:spcBef>
                <a:spcPct val="50000"/>
              </a:spcBef>
            </a:pPr>
            <a:endParaRPr lang="ru-RU" sz="2000" b="1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55650" y="3860800"/>
            <a:ext cx="7488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827088" y="501332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284663" y="24923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84213" y="2924175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500563" y="2492375"/>
            <a:ext cx="3671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Название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500563" y="3284538"/>
            <a:ext cx="3743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разносторонний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572000" y="4149725"/>
            <a:ext cx="3887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равнобедренный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4500563" y="5084763"/>
            <a:ext cx="403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равносторонний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50825" y="6021388"/>
            <a:ext cx="8713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/>
              <a:t>Варианты ответов: </a:t>
            </a:r>
            <a:r>
              <a:rPr lang="ru-RU" sz="2000" b="1" i="1">
                <a:solidFill>
                  <a:srgbClr val="0000FF"/>
                </a:solidFill>
              </a:rPr>
              <a:t>равнобедренный, равносторонний, разносторонний.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2" grpId="0"/>
      <p:bldP spid="522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</a:t>
            </a:r>
            <a:r>
              <a:rPr lang="ru-RU" smtClean="0">
                <a:solidFill>
                  <a:srgbClr val="FF0066"/>
                </a:solidFill>
              </a:rPr>
              <a:t>Определение</a:t>
            </a:r>
          </a:p>
        </p:txBody>
      </p:sp>
      <p:graphicFrame>
        <p:nvGraphicFramePr>
          <p:cNvPr id="48131" name="Group 3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372476" cy="4695825"/>
        </p:xfrm>
        <a:graphic>
          <a:graphicData uri="http://schemas.openxmlformats.org/drawingml/2006/table">
            <a:tbl>
              <a:tblPr/>
              <a:tblGrid>
                <a:gridCol w="3000396"/>
                <a:gridCol w="2857520"/>
                <a:gridCol w="2514560"/>
              </a:tblGrid>
              <a:tr h="469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571875" y="1989138"/>
            <a:ext cx="2928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Треугольник, у которого все стороны равны, называется равносторонним.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28625" y="2060575"/>
            <a:ext cx="33575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Треугольник, у которого две стороны равны, называется равнобедренным.</a:t>
            </a:r>
          </a:p>
        </p:txBody>
      </p:sp>
      <p:sp>
        <p:nvSpPr>
          <p:cNvPr id="6159" name="AutoShape 13"/>
          <p:cNvSpPr>
            <a:spLocks noChangeArrowheads="1"/>
          </p:cNvSpPr>
          <p:nvPr/>
        </p:nvSpPr>
        <p:spPr bwMode="auto">
          <a:xfrm>
            <a:off x="1214438" y="3500438"/>
            <a:ext cx="1571625" cy="2016125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Text Box 14"/>
          <p:cNvSpPr txBox="1">
            <a:spLocks noChangeArrowheads="1"/>
          </p:cNvSpPr>
          <p:nvPr/>
        </p:nvSpPr>
        <p:spPr bwMode="auto">
          <a:xfrm>
            <a:off x="928688" y="5373688"/>
            <a:ext cx="1122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6161" name="Text Box 15"/>
          <p:cNvSpPr txBox="1">
            <a:spLocks noChangeArrowheads="1"/>
          </p:cNvSpPr>
          <p:nvPr/>
        </p:nvSpPr>
        <p:spPr bwMode="auto">
          <a:xfrm>
            <a:off x="1928813" y="32861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6162" name="Text Box 16"/>
          <p:cNvSpPr txBox="1">
            <a:spLocks noChangeArrowheads="1"/>
          </p:cNvSpPr>
          <p:nvPr/>
        </p:nvSpPr>
        <p:spPr bwMode="auto">
          <a:xfrm>
            <a:off x="2786063" y="5373688"/>
            <a:ext cx="357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 flipH="1" flipV="1">
            <a:off x="1428750" y="4525963"/>
            <a:ext cx="214313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 flipV="1">
            <a:off x="2357438" y="4572000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28625" y="5734050"/>
            <a:ext cx="36385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АВ =ВС – боковые стороны</a:t>
            </a:r>
          </a:p>
          <a:p>
            <a:pPr eaLnBrk="1" hangingPunct="1">
              <a:spcBef>
                <a:spcPct val="50000"/>
              </a:spcBef>
            </a:pPr>
            <a:r>
              <a:rPr lang="ru-RU" b="1"/>
              <a:t>АС- основание</a:t>
            </a:r>
          </a:p>
        </p:txBody>
      </p:sp>
      <p:sp>
        <p:nvSpPr>
          <p:cNvPr id="6166" name="AutoShape 20"/>
          <p:cNvSpPr>
            <a:spLocks noChangeArrowheads="1"/>
          </p:cNvSpPr>
          <p:nvPr/>
        </p:nvSpPr>
        <p:spPr bwMode="auto">
          <a:xfrm>
            <a:off x="3929063" y="3573463"/>
            <a:ext cx="2000250" cy="1427162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Text Box 21"/>
          <p:cNvSpPr txBox="1">
            <a:spLocks noChangeArrowheads="1"/>
          </p:cNvSpPr>
          <p:nvPr/>
        </p:nvSpPr>
        <p:spPr bwMode="auto">
          <a:xfrm>
            <a:off x="3643313" y="485775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К</a:t>
            </a:r>
          </a:p>
        </p:txBody>
      </p:sp>
      <p:sp>
        <p:nvSpPr>
          <p:cNvPr id="6168" name="Text Box 22"/>
          <p:cNvSpPr txBox="1">
            <a:spLocks noChangeArrowheads="1"/>
          </p:cNvSpPr>
          <p:nvPr/>
        </p:nvSpPr>
        <p:spPr bwMode="auto">
          <a:xfrm>
            <a:off x="4786313" y="3213100"/>
            <a:ext cx="180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6169" name="Text Box 23"/>
          <p:cNvSpPr txBox="1">
            <a:spLocks noChangeArrowheads="1"/>
          </p:cNvSpPr>
          <p:nvPr/>
        </p:nvSpPr>
        <p:spPr bwMode="auto">
          <a:xfrm>
            <a:off x="5857875" y="4868863"/>
            <a:ext cx="428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6170" name="Line 24"/>
          <p:cNvSpPr>
            <a:spLocks noChangeShapeType="1"/>
          </p:cNvSpPr>
          <p:nvPr/>
        </p:nvSpPr>
        <p:spPr bwMode="auto">
          <a:xfrm flipV="1">
            <a:off x="5357813" y="4332288"/>
            <a:ext cx="214312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1" name="Line 25"/>
          <p:cNvSpPr>
            <a:spLocks noChangeShapeType="1"/>
          </p:cNvSpPr>
          <p:nvPr/>
        </p:nvSpPr>
        <p:spPr bwMode="auto">
          <a:xfrm>
            <a:off x="4286250" y="4286250"/>
            <a:ext cx="21431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Line 26"/>
          <p:cNvSpPr>
            <a:spLocks noChangeShapeType="1"/>
          </p:cNvSpPr>
          <p:nvPr/>
        </p:nvSpPr>
        <p:spPr bwMode="auto">
          <a:xfrm flipH="1">
            <a:off x="4857750" y="4929188"/>
            <a:ext cx="1428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3857625" y="5516563"/>
            <a:ext cx="171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КМ = МР = КР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57938" y="1857375"/>
            <a:ext cx="25003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66"/>
                </a:solidFill>
              </a:rPr>
              <a:t>Треугольник, у которого длины всех сторон различны, называют разносторонним.</a:t>
            </a:r>
          </a:p>
        </p:txBody>
      </p:sp>
      <p:cxnSp>
        <p:nvCxnSpPr>
          <p:cNvPr id="24" name="Прямая соединительная линия 23"/>
          <p:cNvCxnSpPr>
            <a:endCxn id="6180" idx="1"/>
          </p:cNvCxnSpPr>
          <p:nvPr/>
        </p:nvCxnSpPr>
        <p:spPr>
          <a:xfrm>
            <a:off x="6643688" y="4572000"/>
            <a:ext cx="1571625" cy="3270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322219" y="3964782"/>
            <a:ext cx="928687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6180" idx="1"/>
          </p:cNvCxnSpPr>
          <p:nvPr/>
        </p:nvCxnSpPr>
        <p:spPr>
          <a:xfrm>
            <a:off x="6929438" y="3643313"/>
            <a:ext cx="1285875" cy="1255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8" name="TextBox 28"/>
          <p:cNvSpPr txBox="1">
            <a:spLocks noChangeArrowheads="1"/>
          </p:cNvSpPr>
          <p:nvPr/>
        </p:nvSpPr>
        <p:spPr bwMode="auto">
          <a:xfrm>
            <a:off x="6429375" y="4500563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179" name="TextBox 29"/>
          <p:cNvSpPr txBox="1">
            <a:spLocks noChangeArrowheads="1"/>
          </p:cNvSpPr>
          <p:nvPr/>
        </p:nvSpPr>
        <p:spPr bwMode="auto">
          <a:xfrm>
            <a:off x="6929438" y="32861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6180" name="TextBox 30"/>
          <p:cNvSpPr txBox="1">
            <a:spLocks noChangeArrowheads="1"/>
          </p:cNvSpPr>
          <p:nvPr/>
        </p:nvSpPr>
        <p:spPr bwMode="auto">
          <a:xfrm>
            <a:off x="8215313" y="4714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/>
      <p:bldP spid="48140" grpId="0"/>
      <p:bldP spid="48147" grpId="0"/>
      <p:bldP spid="4815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Вопрос??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42988" y="2276475"/>
            <a:ext cx="7273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Можно ли назвать равносторонний  треугольник  равнобедренным?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763713" y="3500438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Да, можно.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00113" y="4652963"/>
            <a:ext cx="6192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Можно  ли назвать равнобедренный треугольник равносторонним?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908175" y="5516563"/>
            <a:ext cx="1871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Нет, нельзя.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z="4000" b="1" smtClean="0"/>
              <a:t>      </a:t>
            </a:r>
            <a:r>
              <a:rPr lang="ru-RU" sz="4000" b="1" smtClean="0"/>
              <a:t>Свойства равнобедренного</a:t>
            </a:r>
            <a:r>
              <a:rPr lang="en-US" sz="4000" b="1" smtClean="0"/>
              <a:t>       </a:t>
            </a: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              треугольника.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1916113"/>
            <a:ext cx="5256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Практическая  работа.</a:t>
            </a:r>
          </a:p>
        </p:txBody>
      </p:sp>
      <p:graphicFrame>
        <p:nvGraphicFramePr>
          <p:cNvPr id="50230" name="Group 54"/>
          <p:cNvGraphicFramePr>
            <a:graphicFrameLocks noGrp="1"/>
          </p:cNvGraphicFramePr>
          <p:nvPr>
            <p:ph sz="half" idx="2"/>
          </p:nvPr>
        </p:nvGraphicFramePr>
        <p:xfrm>
          <a:off x="857250" y="2214563"/>
          <a:ext cx="7416800" cy="4643437"/>
        </p:xfrm>
        <a:graphic>
          <a:graphicData uri="http://schemas.openxmlformats.org/drawingml/2006/table">
            <a:tbl>
              <a:tblPr/>
              <a:tblGrid>
                <a:gridCol w="2471737"/>
                <a:gridCol w="2473325"/>
                <a:gridCol w="2471738"/>
              </a:tblGrid>
              <a:tr h="81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Величина угла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5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9" name="Line 34"/>
          <p:cNvSpPr>
            <a:spLocks noChangeShapeType="1"/>
          </p:cNvSpPr>
          <p:nvPr/>
        </p:nvSpPr>
        <p:spPr bwMode="auto">
          <a:xfrm flipH="1">
            <a:off x="6011863" y="35004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0" name="Line 35"/>
          <p:cNvSpPr>
            <a:spLocks noChangeShapeType="1"/>
          </p:cNvSpPr>
          <p:nvPr/>
        </p:nvSpPr>
        <p:spPr bwMode="auto">
          <a:xfrm>
            <a:off x="6011863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1" name="Text Box 36"/>
          <p:cNvSpPr txBox="1">
            <a:spLocks noChangeArrowheads="1"/>
          </p:cNvSpPr>
          <p:nvPr/>
        </p:nvSpPr>
        <p:spPr bwMode="auto">
          <a:xfrm>
            <a:off x="6372225" y="335756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 =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635375" y="34290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Боковая  сторона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3635375" y="4076700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Боковая  сторона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635375" y="4724400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Основание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6858000" y="3357563"/>
            <a:ext cx="954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8</a:t>
            </a:r>
            <a:r>
              <a:rPr lang="ru-RU"/>
              <a:t>0</a:t>
            </a:r>
          </a:p>
        </p:txBody>
      </p:sp>
      <p:sp>
        <p:nvSpPr>
          <p:cNvPr id="8226" name="Oval 41"/>
          <p:cNvSpPr>
            <a:spLocks noChangeArrowheads="1"/>
          </p:cNvSpPr>
          <p:nvPr/>
        </p:nvSpPr>
        <p:spPr bwMode="auto">
          <a:xfrm flipH="1" flipV="1">
            <a:off x="7308850" y="3357563"/>
            <a:ext cx="71438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Line 43"/>
          <p:cNvSpPr>
            <a:spLocks noChangeShapeType="1"/>
          </p:cNvSpPr>
          <p:nvPr/>
        </p:nvSpPr>
        <p:spPr bwMode="auto">
          <a:xfrm flipH="1">
            <a:off x="6011863" y="41497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6011863" y="43656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9" name="Text Box 45"/>
          <p:cNvSpPr txBox="1">
            <a:spLocks noChangeArrowheads="1"/>
          </p:cNvSpPr>
          <p:nvPr/>
        </p:nvSpPr>
        <p:spPr bwMode="auto">
          <a:xfrm>
            <a:off x="6443663" y="40767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 =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7019925" y="4071938"/>
            <a:ext cx="792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50</a:t>
            </a:r>
          </a:p>
        </p:txBody>
      </p:sp>
      <p:sp>
        <p:nvSpPr>
          <p:cNvPr id="8231" name="Oval 47"/>
          <p:cNvSpPr>
            <a:spLocks noChangeArrowheads="1"/>
          </p:cNvSpPr>
          <p:nvPr/>
        </p:nvSpPr>
        <p:spPr bwMode="auto">
          <a:xfrm flipV="1">
            <a:off x="7451725" y="4076700"/>
            <a:ext cx="73025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2" name="Line 48"/>
          <p:cNvSpPr>
            <a:spLocks noChangeShapeType="1"/>
          </p:cNvSpPr>
          <p:nvPr/>
        </p:nvSpPr>
        <p:spPr bwMode="auto">
          <a:xfrm flipH="1">
            <a:off x="6084888" y="4797425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3" name="Line 49"/>
          <p:cNvSpPr>
            <a:spLocks noChangeShapeType="1"/>
          </p:cNvSpPr>
          <p:nvPr/>
        </p:nvSpPr>
        <p:spPr bwMode="auto">
          <a:xfrm>
            <a:off x="6084888" y="5013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4" name="Text Box 50"/>
          <p:cNvSpPr txBox="1">
            <a:spLocks noChangeArrowheads="1"/>
          </p:cNvSpPr>
          <p:nvPr/>
        </p:nvSpPr>
        <p:spPr bwMode="auto">
          <a:xfrm>
            <a:off x="6516688" y="465296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 =</a:t>
            </a: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7072313" y="4652963"/>
            <a:ext cx="884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</a:t>
            </a:r>
            <a:r>
              <a:rPr lang="ru-RU"/>
              <a:t>0</a:t>
            </a:r>
          </a:p>
        </p:txBody>
      </p:sp>
      <p:sp>
        <p:nvSpPr>
          <p:cNvPr id="8236" name="Oval 52"/>
          <p:cNvSpPr>
            <a:spLocks noChangeArrowheads="1"/>
          </p:cNvSpPr>
          <p:nvPr/>
        </p:nvSpPr>
        <p:spPr bwMode="auto">
          <a:xfrm flipH="1">
            <a:off x="7451725" y="4652963"/>
            <a:ext cx="73025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1042988" y="5373688"/>
            <a:ext cx="6408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Сделайте  вывод?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971550" y="5805488"/>
            <a:ext cx="69850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</a:t>
            </a:r>
            <a:r>
              <a:rPr lang="ru-RU">
                <a:solidFill>
                  <a:srgbClr val="FF0066"/>
                </a:solidFill>
              </a:rPr>
              <a:t>УГЛЫ ПРИ ОСНОВАНИИ РАВНОБЕДРЕННОГО   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FF0066"/>
                </a:solidFill>
              </a:rPr>
              <a:t>                           ТРЕУГОЛЬНИКА РАВНЫ</a:t>
            </a:r>
            <a:r>
              <a:rPr lang="ru-RU" b="1">
                <a:solidFill>
                  <a:srgbClr val="FF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3" grpId="0"/>
      <p:bldP spid="50214" grpId="0"/>
      <p:bldP spid="50215" grpId="0"/>
      <p:bldP spid="50216" grpId="0"/>
      <p:bldP spid="50222" grpId="0"/>
      <p:bldP spid="50227" grpId="0"/>
      <p:bldP spid="50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         </a:t>
            </a:r>
            <a:r>
              <a:rPr lang="ru-RU" b="1" smtClean="0"/>
              <a:t>Поиск доказательства</a:t>
            </a:r>
            <a:r>
              <a:rPr lang="ru-RU" smtClean="0"/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417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План  действий: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71550" y="2565400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71550" y="2781300"/>
            <a:ext cx="69850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1. Выполните  дополнительное  построение, проведите биссектрису ВД.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71550" y="3933825"/>
            <a:ext cx="7561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2. Докажите  равенство  треугольников, используя  признак.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900113" y="4652963"/>
            <a:ext cx="7488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3. Используя  свойства  равных  треугольников,  сделайте 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43" grpId="0"/>
      <p:bldP spid="399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ru-RU" smtClean="0"/>
              <a:t>              </a:t>
            </a:r>
            <a:r>
              <a:rPr lang="ru-RU" b="1" smtClean="0"/>
              <a:t>Доказательство.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403350" y="2565400"/>
            <a:ext cx="1800225" cy="1871663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00125" y="4149725"/>
            <a:ext cx="35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68538" y="2276475"/>
            <a:ext cx="57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14688" y="4149725"/>
            <a:ext cx="493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2700338" y="3357563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835150" y="3357563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3851275" y="1989138"/>
            <a:ext cx="3960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Дано: </a:t>
            </a:r>
          </a:p>
        </p:txBody>
      </p:sp>
      <p:sp>
        <p:nvSpPr>
          <p:cNvPr id="10251" name="AutoShape 12"/>
          <p:cNvSpPr>
            <a:spLocks noChangeArrowheads="1"/>
          </p:cNvSpPr>
          <p:nvPr/>
        </p:nvSpPr>
        <p:spPr bwMode="auto">
          <a:xfrm>
            <a:off x="4716463" y="2060575"/>
            <a:ext cx="142875" cy="144463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911725" y="193833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/>
              <a:t>АВС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4067175" y="2420938"/>
            <a:ext cx="23764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АВ =ВС</a:t>
            </a:r>
          </a:p>
          <a:p>
            <a:pPr eaLnBrk="1" hangingPunct="1">
              <a:spcBef>
                <a:spcPct val="50000"/>
              </a:spcBef>
            </a:pPr>
            <a:r>
              <a:rPr lang="ru-RU"/>
              <a:t>Доказать:   А  =   С </a:t>
            </a:r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 flipH="1">
            <a:off x="5148263" y="2924175"/>
            <a:ext cx="714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>
            <a:off x="5148263" y="31416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5795963" y="31416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 flipV="1">
            <a:off x="5795963" y="2928938"/>
            <a:ext cx="61912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3995738" y="3573463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4067175" y="3357563"/>
            <a:ext cx="3960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Доказательство: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995738" y="3860800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1. Д.п. ВД - биссектриса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2286000" y="2571750"/>
            <a:ext cx="53975" cy="1865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995738" y="4292600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2. Треугольники АВД и ДВС равны  по двум  сторонам  и углу  между  ними.</a:t>
            </a:r>
          </a:p>
        </p:txBody>
      </p:sp>
      <p:sp>
        <p:nvSpPr>
          <p:cNvPr id="10263" name="Text Box 26"/>
          <p:cNvSpPr txBox="1">
            <a:spLocks noChangeArrowheads="1"/>
          </p:cNvSpPr>
          <p:nvPr/>
        </p:nvSpPr>
        <p:spPr bwMode="auto">
          <a:xfrm>
            <a:off x="3924300" y="5084763"/>
            <a:ext cx="4535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3851275" y="5013325"/>
            <a:ext cx="41767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3. В равных  треугольниках  соответственные  элементы  равны, следовательно,  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>
            <a:off x="5580063" y="5734050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580063" y="5876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795963" y="558958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6156325" y="55895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= </a:t>
            </a:r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6588125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V="1">
            <a:off x="6588125" y="5734050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6804025" y="55895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0272" name="Text Box 35"/>
          <p:cNvSpPr txBox="1">
            <a:spLocks noChangeArrowheads="1"/>
          </p:cNvSpPr>
          <p:nvPr/>
        </p:nvSpPr>
        <p:spPr bwMode="auto">
          <a:xfrm>
            <a:off x="2143125" y="4429125"/>
            <a:ext cx="62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1" grpId="0"/>
      <p:bldP spid="40983" grpId="0" animBg="1"/>
      <p:bldP spid="40985" grpId="0"/>
      <p:bldP spid="40987" grpId="0"/>
      <p:bldP spid="40988" grpId="0" animBg="1"/>
      <p:bldP spid="40989" grpId="0" animBg="1"/>
      <p:bldP spid="40990" grpId="0"/>
      <p:bldP spid="40991" grpId="0"/>
      <p:bldP spid="40992" grpId="0" animBg="1"/>
      <p:bldP spid="40993" grpId="0" animBg="1"/>
      <p:bldP spid="409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978e370bf571c9d79221523ef123afb399a0f1"/>
</p:tagLst>
</file>

<file path=ppt/theme/theme1.xml><?xml version="1.0" encoding="utf-8"?>
<a:theme xmlns:a="http://schemas.openxmlformats.org/drawingml/2006/main" name="Квадран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941</TotalTime>
  <Words>781</Words>
  <Application>Microsoft Office PowerPoint</Application>
  <PresentationFormat>Экран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Wingdings</vt:lpstr>
      <vt:lpstr>Calibri</vt:lpstr>
      <vt:lpstr>Квадрант</vt:lpstr>
      <vt:lpstr>Презентация PowerPoint</vt:lpstr>
      <vt:lpstr>Равнобедренный и равносторонний треугольник.</vt:lpstr>
      <vt:lpstr>      Ответьте  на  вопросы.</vt:lpstr>
      <vt:lpstr>       Практическая работа</vt:lpstr>
      <vt:lpstr>               Определение</vt:lpstr>
      <vt:lpstr>Вопрос??</vt:lpstr>
      <vt:lpstr>      Свойства равнобедренного                      треугольника.</vt:lpstr>
      <vt:lpstr>         Поиск доказательства.</vt:lpstr>
      <vt:lpstr>              Доказательство.</vt:lpstr>
      <vt:lpstr>         Практическая  работа.</vt:lpstr>
      <vt:lpstr>Свойство равнобедренного  треугольника.</vt:lpstr>
      <vt:lpstr>Поиск доказательства свойства.</vt:lpstr>
      <vt:lpstr>Доказательство</vt:lpstr>
      <vt:lpstr>Свойства равностороннего треугольника.</vt:lpstr>
      <vt:lpstr> Решение задач.</vt:lpstr>
      <vt:lpstr>Решение задач.</vt:lpstr>
      <vt:lpstr>Домашнее задание. </vt:lpstr>
    </vt:vector>
  </TitlesOfParts>
  <Manager>Кукушкина</Manager>
  <Company>Наукоград СМИ;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Равнобедренный и равносторонний треугольник.</dc:title>
  <dc:subject>Методика ипедагогическая практика</dc:subject>
  <dc:creator>Наукоград СМИ</dc:creator>
  <cp:keywords>треугольник;свойства</cp:keywords>
  <cp:lastModifiedBy>User</cp:lastModifiedBy>
  <cp:revision>33</cp:revision>
  <dcterms:created xsi:type="dcterms:W3CDTF">2015-10-04T18:24:49Z</dcterms:created>
  <dcterms:modified xsi:type="dcterms:W3CDTF">2020-08-04T19:22:12Z</dcterms:modified>
</cp:coreProperties>
</file>