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9" r:id="rId4"/>
    <p:sldId id="258" r:id="rId5"/>
    <p:sldId id="262" r:id="rId6"/>
    <p:sldId id="277" r:id="rId7"/>
    <p:sldId id="282" r:id="rId8"/>
    <p:sldId id="275" r:id="rId9"/>
    <p:sldId id="269" r:id="rId10"/>
    <p:sldId id="285" r:id="rId11"/>
    <p:sldId id="263" r:id="rId12"/>
    <p:sldId id="272" r:id="rId13"/>
    <p:sldId id="266" r:id="rId14"/>
    <p:sldId id="276" r:id="rId15"/>
    <p:sldId id="281" r:id="rId16"/>
    <p:sldId id="260" r:id="rId17"/>
    <p:sldId id="278" r:id="rId18"/>
    <p:sldId id="264" r:id="rId19"/>
    <p:sldId id="268" r:id="rId20"/>
  </p:sldIdLst>
  <p:sldSz cx="9144000" cy="6858000" type="screen4x3"/>
  <p:notesSz cx="6797675" cy="9926638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C04"/>
    <a:srgbClr val="003399"/>
    <a:srgbClr val="001C74"/>
    <a:srgbClr val="000099"/>
    <a:srgbClr val="FF0000"/>
    <a:srgbClr val="0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4514" autoAdjust="0"/>
  </p:normalViewPr>
  <p:slideViewPr>
    <p:cSldViewPr>
      <p:cViewPr>
        <p:scale>
          <a:sx n="140" d="100"/>
          <a:sy n="140" d="100"/>
        </p:scale>
        <p:origin x="-210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2716" y="126876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Тарасова Татьяна Сергеевна </a:t>
            </a:r>
          </a:p>
          <a:p>
            <a:r>
              <a:rPr lang="ru-RU" dirty="0"/>
              <a:t>Муниципальное дошкольное образовательное учреждение </a:t>
            </a:r>
          </a:p>
          <a:p>
            <a:r>
              <a:rPr lang="ru-RU" dirty="0"/>
              <a:t>детский сад компенсирующего вида №25 «Солнечный зайчик»</a:t>
            </a:r>
          </a:p>
          <a:p>
            <a:r>
              <a:rPr lang="ru-RU" dirty="0"/>
              <a:t>г. Серпухов Московской </a:t>
            </a:r>
            <a:r>
              <a:rPr lang="ru-RU" dirty="0" smtClean="0"/>
              <a:t>области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 smtClean="0"/>
              <a:t>ЛОГОПЕДИЧЕСКАЯ РИТМИКА </a:t>
            </a:r>
            <a:endParaRPr lang="ru-RU" dirty="0" smtClean="0"/>
          </a:p>
          <a:p>
            <a:pPr algn="ctr"/>
            <a:r>
              <a:rPr lang="ru-RU" b="1" dirty="0" smtClean="0"/>
              <a:t>В СИСТЕМЕ КОРРЕКЦИОННО-РАЗВИВАЮЩЕЙ РАБОТЫ </a:t>
            </a:r>
            <a:endParaRPr lang="ru-RU" dirty="0" smtClean="0"/>
          </a:p>
          <a:p>
            <a:pPr algn="ctr"/>
            <a:r>
              <a:rPr lang="ru-RU" b="1" dirty="0" smtClean="0"/>
              <a:t>С ДЕТЬМИ ДОШКОЛЬНОГО ВОЗРАСТА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88" y="476672"/>
            <a:ext cx="7873016" cy="406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6672" y="566124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 </a:t>
            </a:r>
            <a:r>
              <a:rPr lang="ru-RU" sz="1400" dirty="0" smtClean="0">
                <a:solidFill>
                  <a:srgbClr val="0070C0"/>
                </a:solidFill>
              </a:rPr>
              <a:t>Четвертая </a:t>
            </a:r>
            <a:r>
              <a:rPr lang="ru-RU" sz="1400" dirty="0">
                <a:solidFill>
                  <a:srgbClr val="0070C0"/>
                </a:solidFill>
              </a:rPr>
              <a:t>Всероссийская научно-методическая конференция 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"Практика применения современных образовательных технологий в процессе реализации ФГОС" январь - февраль 2019 г.</a:t>
            </a:r>
          </a:p>
        </p:txBody>
      </p:sp>
    </p:spTree>
    <p:extLst>
      <p:ext uri="{BB962C8B-B14F-4D97-AF65-F5344CB8AC3E}">
        <p14:creationId xmlns:p14="http://schemas.microsoft.com/office/powerpoint/2010/main" val="16858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7" name="Picture 2" descr="http://www.maaam.ru/upload/blogs/61ab74760e36c8a99ba7efc19bff13e9.jp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07890"/>
            <a:ext cx="2517779" cy="1886063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24580" name="Picture 4" descr="http://www.ozedu.ru/files/image014_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1" y="3214686"/>
            <a:ext cx="3251200" cy="287655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6314" y="1000108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Гимнастика дыхательная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05304" y="4005064"/>
            <a:ext cx="226735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48264" y="4005064"/>
            <a:ext cx="234026" cy="159202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64191" y="4164266"/>
            <a:ext cx="215163" cy="344854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25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Игровая</a:t>
            </a:r>
            <a:r>
              <a:rPr lang="ru-RU" b="1" smtClean="0">
                <a:solidFill>
                  <a:schemeClr val="bg1"/>
                </a:solidFill>
              </a:rPr>
              <a:t> технология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016" y="-99392"/>
            <a:ext cx="9144000" cy="6858000"/>
          </a:xfrm>
          <a:noFill/>
        </p:spPr>
      </p:pic>
      <p:pic>
        <p:nvPicPr>
          <p:cNvPr id="18436" name="Picture 73" descr="P101000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3861048"/>
            <a:ext cx="2170228" cy="2143745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8440" name="Rectangle 77"/>
          <p:cNvSpPr>
            <a:spLocks noChangeArrowheads="1"/>
          </p:cNvSpPr>
          <p:nvPr/>
        </p:nvSpPr>
        <p:spPr bwMode="auto">
          <a:xfrm>
            <a:off x="4716016" y="642918"/>
            <a:ext cx="31683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Игровые  технологии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Разное 15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8839"/>
            <a:ext cx="2736304" cy="2048164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372619" y="2933320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79712" y="2989236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19872" y="2990551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06815" y="2909635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898703" y="3149754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16216" y="4740331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08153" y="4582443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80112" y="4581128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12258" y="4819932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50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6626" name="Picture 2" descr="САДИК 05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3583" y="1142984"/>
            <a:ext cx="3070818" cy="1853968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26627" name="Picture 3" descr="САДИК 06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3717032"/>
            <a:ext cx="3230203" cy="2026439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500694" y="114298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Релаксация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11960" y="4730251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07904" y="1142984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92969" y="4293096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86934" y="1404594"/>
            <a:ext cx="225025" cy="296214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19685" y="5229200"/>
            <a:ext cx="162018" cy="159203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23656" y="2132856"/>
            <a:ext cx="175518" cy="350920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6314" y="692696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ЗАНЯТИЕ ПО РУЧНОМУ ТРУДУ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2496276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804" y="2996952"/>
            <a:ext cx="2307026" cy="173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2916609" cy="218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2285746" y="980243"/>
            <a:ext cx="324036" cy="318405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43808" y="4132315"/>
            <a:ext cx="324036" cy="318405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51541" y="4408818"/>
            <a:ext cx="324036" cy="318405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44208" y="3356992"/>
            <a:ext cx="324036" cy="318405"/>
          </a:xfrm>
          <a:prstGeom prst="ellipse">
            <a:avLst/>
          </a:prstGeom>
          <a:solidFill>
            <a:schemeClr val="bg2">
              <a:alpha val="5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403648" y="285728"/>
            <a:ext cx="61926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СОДЕРЖАНИЕ ЛОГОРИТМИЧЕСКИХ ЗАНЯТИЙ:</a:t>
            </a:r>
          </a:p>
          <a:p>
            <a:pPr algn="ctr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Ходьба и маршировка в различных направлениях;</a:t>
            </a:r>
          </a:p>
          <a:p>
            <a:pPr marL="342900" indent="-342900"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Упражнения на развитие дыхания, голоса, артикуляции;</a:t>
            </a:r>
          </a:p>
          <a:p>
            <a:pPr marL="342900" indent="-342900"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Упражнения регулирующие мышечный тонус;</a:t>
            </a:r>
          </a:p>
          <a:p>
            <a:pPr marL="342900" indent="-342900"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Упражнения активизирующие внимание;</a:t>
            </a:r>
          </a:p>
          <a:p>
            <a:pPr marL="342900" indent="-342900"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Упражнения в игре на инструментах;</a:t>
            </a:r>
          </a:p>
          <a:p>
            <a:pPr marL="342900" indent="-342900" algn="just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Игровая деятельность.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" name="TextBox 11"/>
          <p:cNvSpPr txBox="1"/>
          <p:nvPr/>
        </p:nvSpPr>
        <p:spPr>
          <a:xfrm>
            <a:off x="1259632" y="548680"/>
            <a:ext cx="66247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МЕТОДИЧЕСКИЕ РЕКОМЕНДАЦИИ ДЛЯ ПРОВЕДЕНИЯ ЛОГОРИТМИЧЕСКИХ ЗАНЯТИЙ:</a:t>
            </a:r>
          </a:p>
          <a:p>
            <a:pPr algn="ctr"/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занятий от 20 до 35 минут в зависимости от возраста детей;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1 раз в неделю желательно во второй половине дня;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состоит из трех частей: вводная часть, основная и заключительная части;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сюжете занятий используются рассказы и сказки русских и зарубежных писателей, русские народные сказки которые подбираются в соответствии с возрастом детей и позволяют решать коррекционные задачи в игровой форме.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403648" y="620713"/>
            <a:ext cx="633670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Структура занятий:</a:t>
            </a:r>
          </a:p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ВВОДНАЯ ЧАСТЬ </a:t>
            </a:r>
            <a:r>
              <a:rPr lang="ru-RU" sz="2200" b="1" dirty="0" smtClean="0">
                <a:latin typeface="Calibri" pitchFamily="34" charset="0"/>
              </a:rPr>
              <a:t>(5-7минут): приветствие, пальчиковая гимнастика, объяснение темы.</a:t>
            </a:r>
          </a:p>
          <a:p>
            <a:pPr algn="just"/>
            <a:endParaRPr lang="ru-RU" sz="2200" b="1" dirty="0" smtClean="0">
              <a:latin typeface="Calibri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ОСНОВНАЯ ЧАСТЬ </a:t>
            </a:r>
            <a:r>
              <a:rPr lang="ru-RU" sz="2200" b="1" dirty="0" smtClean="0">
                <a:latin typeface="Calibri" pitchFamily="34" charset="0"/>
              </a:rPr>
              <a:t>(15 минут): упражнение на развитие зрительной, двигательной, слуховой памяти и внимания, на развитие продолжительного выдоха и силы звучания голоса, музыкально-ритмические упражнения с предметами.</a:t>
            </a:r>
          </a:p>
          <a:p>
            <a:pPr algn="just"/>
            <a:endParaRPr lang="ru-RU" sz="2200" b="1" dirty="0" smtClean="0">
              <a:latin typeface="Calibri" pitchFamily="34" charset="0"/>
            </a:endParaRPr>
          </a:p>
          <a:p>
            <a:pPr algn="just"/>
            <a:r>
              <a:rPr lang="ru-RU" sz="2200" b="1" dirty="0" smtClean="0">
                <a:solidFill>
                  <a:srgbClr val="00B050"/>
                </a:solidFill>
                <a:latin typeface="Calibri" pitchFamily="34" charset="0"/>
              </a:rPr>
              <a:t>ЗАКЛЮЧИТЕЛЬНАЯ ЧАСТЬ </a:t>
            </a:r>
            <a:r>
              <a:rPr lang="ru-RU" sz="2200" b="1" dirty="0" smtClean="0">
                <a:latin typeface="Calibri" pitchFamily="34" charset="0"/>
              </a:rPr>
              <a:t>(5-7 минут): упражнения на развитие мимических движений, игры-драматизации, релаксационные упражнения, подведение итогов, оценка деятельности детей).</a:t>
            </a:r>
            <a:endParaRPr lang="ru-RU" sz="22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just"/>
            <a:endParaRPr lang="ru-RU" sz="2400" b="1" dirty="0"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8" y="4792663"/>
            <a:ext cx="678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75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75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75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87424"/>
            <a:ext cx="9144000" cy="7245424"/>
          </a:xfrm>
          <a:noFill/>
        </p:spPr>
      </p:pic>
      <p:sp>
        <p:nvSpPr>
          <p:cNvPr id="12" name="TextBox 11"/>
          <p:cNvSpPr txBox="1"/>
          <p:nvPr/>
        </p:nvSpPr>
        <p:spPr>
          <a:xfrm>
            <a:off x="1259632" y="26064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МЕТОДИЧЕСКАЯ ЛИТЕРАТУРА ПО ЛОГОРИТМИКЕ:</a:t>
            </a:r>
          </a:p>
        </p:txBody>
      </p:sp>
      <p:pic>
        <p:nvPicPr>
          <p:cNvPr id="1040" name="Picture 16" descr="http://i43.fastpic.ru/big/2012/0717/34/25c904f137df723ff9c75a535220d2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1944216" cy="27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итмическая мозаика. Программа по ритмической пластике для детей дошкольного и младшего школьного возраста Скачать книг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088232" cy="2948093"/>
          </a:xfrm>
          <a:prstGeom prst="rect">
            <a:avLst/>
          </a:prstGeom>
          <a:noFill/>
        </p:spPr>
      </p:pic>
      <p:pic>
        <p:nvPicPr>
          <p:cNvPr id="3082" name="Picture 10" descr="Логоритмические упражнения без музыкального сопровождения - Алябьева. Купить книгу, бесплатная доставка. 5-89144-514-X moymo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1944216" cy="2908063"/>
          </a:xfrm>
          <a:prstGeom prst="rect">
            <a:avLst/>
          </a:prstGeom>
          <a:noFill/>
        </p:spPr>
      </p:pic>
      <p:pic>
        <p:nvPicPr>
          <p:cNvPr id="3084" name="Picture 12" descr="Материалы за Июнь 2011 года &quot; Страница 64 &quot; Бесплатная библиотека электронных книг Книгоноша. Net. Читать онлайн, скачать беспл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204243" cy="1840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6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75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4" name="Picture 6" descr="http://www.ushinka.ru/upload/49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236941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оррекционное образовани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000" y="620688"/>
            <a:ext cx="1833143" cy="2587351"/>
          </a:xfrm>
          <a:prstGeom prst="rect">
            <a:avLst/>
          </a:prstGeom>
          <a:noFill/>
        </p:spPr>
      </p:pic>
      <p:pic>
        <p:nvPicPr>
          <p:cNvPr id="4" name="Picture 6" descr="Логопедические распевки : MP3. (2007г) &quot; Zeiu - софт, музыку, игры, фильмы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1944216" cy="2420268"/>
          </a:xfrm>
          <a:prstGeom prst="rect">
            <a:avLst/>
          </a:prstGeom>
          <a:noFill/>
        </p:spPr>
      </p:pic>
      <p:pic>
        <p:nvPicPr>
          <p:cNvPr id="5" name="Picture 8" descr="Алла Мухина: читать книги автора, купить книги Лабиринт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1650846" cy="2637134"/>
          </a:xfrm>
          <a:prstGeom prst="rect">
            <a:avLst/>
          </a:prstGeom>
          <a:noFill/>
        </p:spPr>
      </p:pic>
      <p:pic>
        <p:nvPicPr>
          <p:cNvPr id="12" name="Picture 22" descr="http://www.100book.ru/b17758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1888232" cy="24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35696" y="1124744"/>
            <a:ext cx="49508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99"/>
                </a:solidFill>
                <a:latin typeface="Monotype Corsiva" pitchFamily="66" charset="0"/>
              </a:rPr>
              <a:t>Спасибо   </a:t>
            </a:r>
          </a:p>
          <a:p>
            <a:pPr algn="ctr"/>
            <a:r>
              <a:rPr lang="ru-RU" sz="8000" b="1" dirty="0" smtClean="0">
                <a:solidFill>
                  <a:srgbClr val="000099"/>
                </a:solidFill>
                <a:latin typeface="Monotype Corsiva" pitchFamily="66" charset="0"/>
              </a:rPr>
              <a:t>за   внимание!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284984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1142976" y="476672"/>
            <a:ext cx="717344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Verdana" pitchFamily="34" charset="0"/>
              </a:rPr>
              <a:t>МДОУ детский сад компенсирующего вида №25 «Солнечный зайчик»</a:t>
            </a:r>
            <a:endParaRPr lang="ru-RU" sz="1600" b="1" i="1" dirty="0">
              <a:solidFill>
                <a:srgbClr val="002060"/>
              </a:solidFill>
              <a:latin typeface="Verdana" pitchFamily="34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ЛОГОПЕДИЧЕСКАЯ   РИТМИКА 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 СИСТЕМЕ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КОРРЕКЦИОННО-РАЗВИВАЮЩЕЙ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РАБ ОТЫ С ДЕТЬМИ  МЛАДШЕГО ШКОЛЬНОГО ВОЗРАСТА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32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Подготовила:</a:t>
            </a:r>
          </a:p>
          <a:p>
            <a:pPr algn="r"/>
            <a:r>
              <a:rPr lang="ru-RU" sz="2400" b="1" dirty="0" smtClean="0">
                <a:latin typeface="Monotype Corsiva" panose="03010101010201010101" pitchFamily="66" charset="0"/>
              </a:rPr>
              <a:t>Учитель-логопед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Тарасова  Т.С.   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Verdana" pitchFamily="34" charset="0"/>
              </a:rPr>
              <a:t>            </a:t>
            </a:r>
            <a:endParaRPr lang="ru-RU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10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250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250"/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250"/>
                                        <p:tgtEl>
                                          <p:spTgt spid="13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0" y="-24904"/>
            <a:ext cx="9144000" cy="6858000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764704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3200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Речь+</a:t>
            </a:r>
            <a:r>
              <a:rPr lang="ru-RU" sz="3200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музыка+</a:t>
            </a:r>
            <a:r>
              <a:rPr lang="ru-RU" sz="3200" i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движение</a:t>
            </a:r>
            <a:r>
              <a:rPr lang="en-US" sz="3200" i="1" dirty="0">
                <a:solidFill>
                  <a:schemeClr val="tx2"/>
                </a:solidFill>
                <a:latin typeface="Arial Black" panose="020B0A04020102020204" pitchFamily="34" charset="0"/>
              </a:rPr>
              <a:t>=</a:t>
            </a:r>
            <a:r>
              <a:rPr lang="ru-RU" sz="3200" i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    </a:t>
            </a:r>
          </a:p>
          <a:p>
            <a:pPr algn="ctr"/>
            <a:r>
              <a:rPr lang="ru-RU" sz="3200" i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       </a:t>
            </a:r>
            <a:r>
              <a:rPr lang="ru-RU" sz="3200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лого</a:t>
            </a:r>
            <a:r>
              <a:rPr lang="ru-RU" sz="3200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ритм</a:t>
            </a:r>
            <a:r>
              <a:rPr lang="ru-RU" sz="32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ика</a:t>
            </a:r>
            <a:endParaRPr lang="ru-RU" sz="32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3200" dirty="0" smtClean="0">
                <a:solidFill>
                  <a:srgbClr val="001C74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методика, включающая в себя средства логопедического, музыкально – ритмического и физического воспитания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i="1" dirty="0" smtClean="0">
              <a:solidFill>
                <a:srgbClr val="001C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1C74"/>
                </a:solidFill>
                <a:latin typeface="Arial Black" panose="020B0A04020102020204" pitchFamily="34" charset="0"/>
                <a:cs typeface="Times New Roman" pitchFamily="18" charset="0"/>
              </a:rPr>
              <a:t>ОБЪЕКТ ЛОГОПЕДИЧЕСКОЙ РИТМИКИ –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ебенок с речевой патологией.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ПРЕДМЕТ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многообразные нарушения психомоторных функций детей с речевой патологией и система движений в сочетании с музыкой и словом.</a:t>
            </a:r>
            <a:endParaRPr lang="ru-RU" sz="24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9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6408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 dirty="0" smtClean="0"/>
              <a:t> </a:t>
            </a:r>
            <a:endParaRPr lang="ru-RU" sz="3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913" y="1428736"/>
            <a:ext cx="6552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</a:rPr>
              <a:t>Цель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преодоление речевого нарушения путем развития, воспитания и коррекции у детей с речевой патологией двигательной сферы в сочетании со словом и музыкой и в итоге адаптация к условиям внешней и внутренней среды. 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899592" y="285728"/>
            <a:ext cx="7488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Задачи:</a:t>
            </a:r>
          </a:p>
          <a:p>
            <a:pPr marL="342900" indent="-342900" algn="just">
              <a:buFontTx/>
              <a:buChar char="-"/>
            </a:pPr>
            <a:r>
              <a:rPr lang="ru-RU" sz="2400" i="1" dirty="0" smtClean="0">
                <a:solidFill>
                  <a:srgbClr val="00B050"/>
                </a:solidFill>
                <a:latin typeface="Arial Black" panose="020B0A04020102020204" pitchFamily="34" charset="0"/>
                <a:cs typeface="Levenim MT" panose="02010502060101010101" pitchFamily="2" charset="-79"/>
              </a:rPr>
              <a:t>Оздоровительные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Liberation Serif"/>
                <a:cs typeface="Levenim MT" panose="02010502060101010101" pitchFamily="2" charset="-79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Liberation Serif"/>
                <a:cs typeface="Levenim MT" panose="02010502060101010101" pitchFamily="2" charset="-79"/>
              </a:rPr>
              <a:t>(</a:t>
            </a:r>
            <a:r>
              <a:rPr lang="ru-RU" sz="2000" dirty="0" smtClean="0">
                <a:latin typeface="Liberation Serif"/>
                <a:cs typeface="Levenim MT" panose="02010502060101010101" pitchFamily="2" charset="-79"/>
              </a:rPr>
              <a:t>укрепление костно-мышечного аппарата, воспитание правильной осанки, развитие дыхания, моторных функций)</a:t>
            </a:r>
          </a:p>
          <a:p>
            <a:pPr marL="342900" indent="-342900" algn="just">
              <a:buFontTx/>
              <a:buChar char="-"/>
            </a:pPr>
            <a:r>
              <a:rPr lang="ru-RU" sz="2400" b="1" i="1" dirty="0" smtClean="0">
                <a:solidFill>
                  <a:srgbClr val="00B050"/>
                </a:solidFill>
                <a:latin typeface="Arial Black" panose="020B0A04020102020204" pitchFamily="34" charset="0"/>
                <a:cs typeface="Levenim MT" panose="02010502060101010101" pitchFamily="2" charset="-79"/>
              </a:rPr>
              <a:t>Образовательные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Liberation Serif"/>
                <a:cs typeface="Levenim MT" panose="02010502060101010101" pitchFamily="2" charset="-79"/>
              </a:rPr>
              <a:t> </a:t>
            </a:r>
            <a:r>
              <a:rPr lang="ru-RU" sz="2000" dirty="0" smtClean="0">
                <a:latin typeface="Liberation Serif"/>
                <a:cs typeface="Levenim MT" panose="02010502060101010101" pitchFamily="2" charset="-79"/>
              </a:rPr>
              <a:t>(формирование двигательных навыков и умений, пространственных представлений, движений)</a:t>
            </a:r>
          </a:p>
          <a:p>
            <a:pPr marL="342900" indent="-342900" algn="just">
              <a:buFontTx/>
              <a:buChar char="-"/>
            </a:pPr>
            <a:r>
              <a:rPr lang="ru-RU" sz="2400" i="1" dirty="0" smtClean="0">
                <a:solidFill>
                  <a:srgbClr val="00B050"/>
                </a:solidFill>
                <a:latin typeface="Arial Black" panose="020B0A04020102020204" pitchFamily="34" charset="0"/>
                <a:cs typeface="Levenim MT" panose="02010502060101010101" pitchFamily="2" charset="-79"/>
              </a:rPr>
              <a:t>Воспитательные</a:t>
            </a:r>
            <a:r>
              <a:rPr lang="ru-RU" sz="2400" dirty="0" smtClean="0">
                <a:solidFill>
                  <a:srgbClr val="00B050"/>
                </a:solidFill>
                <a:latin typeface="Liberation Serif"/>
                <a:cs typeface="Levenim MT" panose="02010502060101010101" pitchFamily="2" charset="-79"/>
              </a:rPr>
              <a:t>  </a:t>
            </a:r>
            <a:r>
              <a:rPr lang="ru-RU" sz="2000" dirty="0" smtClean="0">
                <a:latin typeface="Liberation Serif"/>
                <a:cs typeface="Levenim MT" panose="02010502060101010101" pitchFamily="2" charset="-79"/>
              </a:rPr>
              <a:t>(развитие чувства ритма, </a:t>
            </a:r>
          </a:p>
          <a:p>
            <a:pPr algn="just"/>
            <a:r>
              <a:rPr lang="ru-RU" sz="2000" dirty="0" smtClean="0">
                <a:latin typeface="Liberation Serif"/>
                <a:cs typeface="Levenim MT" panose="02010502060101010101" pitchFamily="2" charset="-79"/>
              </a:rPr>
              <a:t>      способности ощущать в музыке, движениях и речи  </a:t>
            </a:r>
          </a:p>
          <a:p>
            <a:pPr algn="just"/>
            <a:r>
              <a:rPr lang="ru-RU" sz="2000" dirty="0" smtClean="0">
                <a:latin typeface="Liberation Serif"/>
                <a:cs typeface="Levenim MT" panose="02010502060101010101" pitchFamily="2" charset="-79"/>
              </a:rPr>
              <a:t>      ритмическую выразительность)</a:t>
            </a:r>
          </a:p>
          <a:p>
            <a:pPr marL="342900" indent="-342900" algn="just">
              <a:buFontTx/>
              <a:buChar char="-"/>
            </a:pPr>
            <a:r>
              <a:rPr lang="ru-RU" sz="2400" i="1" dirty="0" smtClean="0">
                <a:solidFill>
                  <a:srgbClr val="00B050"/>
                </a:solidFill>
                <a:latin typeface="Arial Black" panose="020B0A04020102020204" pitchFamily="34" charset="0"/>
                <a:cs typeface="Levenim MT" panose="02010502060101010101" pitchFamily="2" charset="-79"/>
              </a:rPr>
              <a:t>Коррекционные </a:t>
            </a:r>
            <a:r>
              <a:rPr lang="ru-RU" sz="2400" dirty="0" smtClean="0">
                <a:latin typeface="Liberation Serif"/>
                <a:cs typeface="Levenim MT" panose="02010502060101010101" pitchFamily="2" charset="-79"/>
              </a:rPr>
              <a:t>(</a:t>
            </a:r>
            <a:r>
              <a:rPr lang="ru-RU" sz="2000" dirty="0" err="1" smtClean="0">
                <a:latin typeface="Liberation Serif"/>
                <a:cs typeface="Levenim MT" panose="02010502060101010101" pitchFamily="2" charset="-79"/>
              </a:rPr>
              <a:t>поэтапность</a:t>
            </a:r>
            <a:r>
              <a:rPr lang="ru-RU" sz="2000" dirty="0" smtClean="0">
                <a:latin typeface="Liberation Serif"/>
                <a:cs typeface="Levenim MT" panose="02010502060101010101" pitchFamily="2" charset="-79"/>
              </a:rPr>
              <a:t> логопедической работы при устранении различных нарушений речи, развитие ловкости, силы, выносливости, координации).</a:t>
            </a:r>
            <a:endParaRPr lang="ru-RU" sz="2400" dirty="0" smtClean="0">
              <a:latin typeface="Liberation Serif"/>
              <a:cs typeface="Levenim MT" panose="02010502060101010101" pitchFamily="2" charset="-79"/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115617" y="285728"/>
            <a:ext cx="681394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ru-RU" sz="2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ОБСЛЕДОВАНИЕ МОТОРИКИ ДВИЖЕНИЙ: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Мимика (объем, качество);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Жестикулирование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(естественная, прерывистая, резкое);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Речевая моторика (точность, подвижность, переключаемость);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Темп движений (быстрый,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медленный);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Ритм (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прохлопывание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протопывание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);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Ориентировка в пространстве;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Состояние мышечного тонуса;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Проверка вербального ритма.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75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403648" y="285728"/>
            <a:ext cx="61926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258" y="488901"/>
            <a:ext cx="9334500" cy="584358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75656" y="476672"/>
          <a:ext cx="6048671" cy="936104"/>
        </p:xfrm>
        <a:graphic>
          <a:graphicData uri="http://schemas.openxmlformats.org/drawingml/2006/table">
            <a:tbl>
              <a:tblPr/>
              <a:tblGrid>
                <a:gridCol w="6048671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КОМПЛЕКСНЫЙ ПОДХОД ПРИ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ОРГАНИЗАЦИИ         КОРРЕКЦИОННО-РАЗВИВАЮЩЕЙ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РАБОТЫ С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ДЕТЬМИ                                      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МЛАДШЕГО ШКОЛЬНОГО ВОЗРАСТА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3212976"/>
          <a:ext cx="504056" cy="2131061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213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ПЕДАГОГ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ПО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 smtClean="0">
                          <a:latin typeface="Calibri"/>
                          <a:ea typeface="Calibri"/>
                          <a:cs typeface="Times New Roman"/>
                        </a:rPr>
                        <a:t>РУЧНОМУ </a:t>
                      </a: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ТРУДУ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31641" y="2492896"/>
          <a:ext cx="2160240" cy="432048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i="0" dirty="0">
                          <a:latin typeface="Arial Black" pitchFamily="34" charset="0"/>
                          <a:ea typeface="Calibri"/>
                          <a:cs typeface="Arial" pitchFamily="34" charset="0"/>
                        </a:rPr>
                        <a:t>Организаторы занятий с логопатами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4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403648" y="285728"/>
            <a:ext cx="619268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2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ОБЩЕДИДАКТИЧЕСКИЕ ПРИНЦИПЫ, ИСПОЛЬЗУЕМЫЕ В ЛОГОРИТМИКЕ:</a:t>
            </a:r>
          </a:p>
          <a:p>
            <a:pPr marL="342900" indent="-342900" algn="ctr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принцип систематичности;</a:t>
            </a:r>
          </a:p>
          <a:p>
            <a:pPr marL="342900" indent="-342900" algn="ctr">
              <a:buFontTx/>
              <a:buChar char="-"/>
            </a:pPr>
            <a:endParaRPr lang="ru-RU" sz="2000" b="1" i="1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ринцип наглядности;</a:t>
            </a:r>
          </a:p>
          <a:p>
            <a:pPr marL="342900" indent="-342900" algn="ctr">
              <a:buFontTx/>
              <a:buChar char="-"/>
            </a:pPr>
            <a:endParaRPr lang="ru-RU" sz="2000" b="1" i="1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ринцип сознательности;</a:t>
            </a:r>
          </a:p>
          <a:p>
            <a:pPr marL="342900" indent="-342900" algn="ctr">
              <a:buFontTx/>
              <a:buChar char="-"/>
            </a:pPr>
            <a:endParaRPr lang="ru-RU" sz="2000" b="1" i="1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ринцип доступности;</a:t>
            </a:r>
          </a:p>
          <a:p>
            <a:pPr marL="342900" indent="-342900" algn="ctr">
              <a:buFontTx/>
              <a:buChar char="-"/>
            </a:pPr>
            <a:endParaRPr lang="ru-RU" sz="2000" b="1" i="1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ринцип постепенного повышения требований;</a:t>
            </a:r>
          </a:p>
          <a:p>
            <a:pPr marL="342900" indent="-342900" algn="ctr">
              <a:buFontTx/>
              <a:buChar char="-"/>
            </a:pPr>
            <a:endParaRPr lang="ru-RU" sz="2000" b="1" i="1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ринцип всестороннего воздействия;</a:t>
            </a:r>
          </a:p>
          <a:p>
            <a:pPr marL="342900" indent="-342900" algn="ctr">
              <a:buFontTx/>
              <a:buChar char="-"/>
            </a:pPr>
            <a:endParaRPr lang="ru-RU" sz="2000" b="1" i="1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ринцип учета симптоматики;</a:t>
            </a:r>
          </a:p>
          <a:p>
            <a:pPr marL="342900" indent="-342900" algn="ctr">
              <a:buFontTx/>
              <a:buChar char="-"/>
            </a:pPr>
            <a:endParaRPr lang="ru-RU" sz="2000" b="1" i="1" dirty="0" smtClean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принцип комплексности.</a:t>
            </a: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714356"/>
            <a:ext cx="5214974" cy="13849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Технологии, используемые на занятиях по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логоритмике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500570"/>
            <a:ext cx="4356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Подвижные и дидактические игры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2643182"/>
            <a:ext cx="321395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 smtClean="0">
              <a:solidFill>
                <a:srgbClr val="000099"/>
              </a:solidFill>
            </a:endParaRPr>
          </a:p>
          <a:p>
            <a:r>
              <a:rPr lang="ru-RU" b="1" i="1" dirty="0" smtClean="0">
                <a:solidFill>
                  <a:srgbClr val="000099"/>
                </a:solidFill>
              </a:rPr>
              <a:t>Гимнастика пальчиковая </a:t>
            </a:r>
          </a:p>
          <a:p>
            <a:r>
              <a:rPr lang="ru-RU" b="1" i="1" dirty="0" smtClean="0"/>
              <a:t>  </a:t>
            </a:r>
          </a:p>
          <a:p>
            <a:endParaRPr lang="ru-RU" b="1" i="1" dirty="0"/>
          </a:p>
          <a:p>
            <a:r>
              <a:rPr lang="ru-RU" b="1" i="1" dirty="0" smtClean="0"/>
              <a:t>    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5072074"/>
            <a:ext cx="4869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     Игровой массаж и самомассаж</a:t>
            </a:r>
          </a:p>
          <a:p>
            <a:endParaRPr lang="ru-RU" b="1" i="1" dirty="0" smtClean="0">
              <a:solidFill>
                <a:srgbClr val="000099"/>
              </a:solidFill>
            </a:endParaRPr>
          </a:p>
          <a:p>
            <a:r>
              <a:rPr lang="ru-RU" b="1" i="1" dirty="0" smtClean="0">
                <a:solidFill>
                  <a:srgbClr val="000099"/>
                </a:solidFill>
              </a:rPr>
              <a:t>        Релаксационные упражнения </a:t>
            </a:r>
            <a:r>
              <a:rPr lang="ru-RU" b="1" i="1" dirty="0" smtClean="0"/>
              <a:t> 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143116"/>
            <a:ext cx="2684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 smtClean="0">
              <a:solidFill>
                <a:srgbClr val="000099"/>
              </a:solidFill>
            </a:endParaRPr>
          </a:p>
          <a:p>
            <a:r>
              <a:rPr lang="ru-RU" b="1" i="1" dirty="0" smtClean="0">
                <a:solidFill>
                  <a:srgbClr val="000099"/>
                </a:solidFill>
              </a:rPr>
              <a:t>Гимнастика для глаз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3857628"/>
            <a:ext cx="329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Гимнастика дыхательная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3286124"/>
            <a:ext cx="389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Артикуляционная гимнастика.</a:t>
            </a:r>
            <a:endParaRPr lang="ru-RU" b="1" i="1" dirty="0">
              <a:solidFill>
                <a:srgbClr val="000099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2098655"/>
            <a:ext cx="357190" cy="36762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ad7fac4449804723c777a94f5ea81d6fd2c3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2638</TotalTime>
  <Words>558</Words>
  <Application>Microsoft Office PowerPoint</Application>
  <PresentationFormat>Экран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технология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Тарасова</Manager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ритмика</dc:title>
  <dc:subject>логопедическая ритмика</dc:subject>
  <dc:creator>Наукоград СМИ</dc:creator>
  <cp:keywords>презентацияж;логопедическая;ритмика;системе;коррекционно-развивающей;работы;детьми;дошкольного возраста</cp:keywords>
  <cp:lastModifiedBy>User</cp:lastModifiedBy>
  <cp:revision>178</cp:revision>
  <cp:lastPrinted>2014-02-24T07:11:53Z</cp:lastPrinted>
  <dcterms:created xsi:type="dcterms:W3CDTF">2011-07-28T08:26:20Z</dcterms:created>
  <dcterms:modified xsi:type="dcterms:W3CDTF">2019-02-05T17:41:34Z</dcterms:modified>
</cp:coreProperties>
</file>