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47"/>
  </p:notesMasterIdLst>
  <p:sldIdLst>
    <p:sldId id="336" r:id="rId2"/>
    <p:sldId id="256" r:id="rId3"/>
    <p:sldId id="292" r:id="rId4"/>
    <p:sldId id="293" r:id="rId5"/>
    <p:sldId id="294" r:id="rId6"/>
    <p:sldId id="295"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310" r:id="rId22"/>
    <p:sldId id="311" r:id="rId23"/>
    <p:sldId id="312" r:id="rId24"/>
    <p:sldId id="326" r:id="rId25"/>
    <p:sldId id="315" r:id="rId26"/>
    <p:sldId id="316" r:id="rId27"/>
    <p:sldId id="317" r:id="rId28"/>
    <p:sldId id="318" r:id="rId29"/>
    <p:sldId id="319" r:id="rId30"/>
    <p:sldId id="320" r:id="rId31"/>
    <p:sldId id="321" r:id="rId32"/>
    <p:sldId id="322" r:id="rId33"/>
    <p:sldId id="323" r:id="rId34"/>
    <p:sldId id="324" r:id="rId35"/>
    <p:sldId id="325" r:id="rId36"/>
    <p:sldId id="327" r:id="rId37"/>
    <p:sldId id="328" r:id="rId38"/>
    <p:sldId id="329" r:id="rId39"/>
    <p:sldId id="330" r:id="rId40"/>
    <p:sldId id="331" r:id="rId41"/>
    <p:sldId id="332" r:id="rId42"/>
    <p:sldId id="333" r:id="rId43"/>
    <p:sldId id="334" r:id="rId44"/>
    <p:sldId id="335" r:id="rId45"/>
    <p:sldId id="274" r:id="rId4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A51B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03" autoAdjust="0"/>
    <p:restoredTop sz="94660"/>
  </p:normalViewPr>
  <p:slideViewPr>
    <p:cSldViewPr>
      <p:cViewPr varScale="1">
        <p:scale>
          <a:sx n="72" d="100"/>
          <a:sy n="72" d="100"/>
        </p:scale>
        <p:origin x="-90" y="-11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12FDF8AF-0616-4643-9256-5315FC27BAB5}" type="datetimeFigureOut">
              <a:rPr lang="ru-RU"/>
              <a:pPr>
                <a:defRPr/>
              </a:pPr>
              <a:t>15.02.2019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243DE6E-E309-4EA0-9653-118788867CDE}" type="slidenum">
              <a:rPr lang="ru-RU"/>
              <a:pPr>
                <a:defRPr/>
              </a:pPr>
              <a:t>‹#›</a:t>
            </a:fld>
            <a:endParaRPr lang="ru-RU"/>
          </a:p>
        </p:txBody>
      </p:sp>
    </p:spTree>
    <p:extLst>
      <p:ext uri="{BB962C8B-B14F-4D97-AF65-F5344CB8AC3E}">
        <p14:creationId xmlns:p14="http://schemas.microsoft.com/office/powerpoint/2010/main" val="31656680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ru-RU"/>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ru-RU"/>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ru-RU"/>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ru-RU"/>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ru-RU"/>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7"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grpSp>
      <p:sp>
        <p:nvSpPr>
          <p:cNvPr id="30731" name="Rectangle 11"/>
          <p:cNvSpPr>
            <a:spLocks noGrp="1" noChangeArrowheads="1"/>
          </p:cNvSpPr>
          <p:nvPr>
            <p:ph type="ctrTitle" sz="quarter"/>
          </p:nvPr>
        </p:nvSpPr>
        <p:spPr>
          <a:xfrm>
            <a:off x="685800" y="1736725"/>
            <a:ext cx="7772400" cy="1920875"/>
          </a:xfrm>
        </p:spPr>
        <p:txBody>
          <a:bodyPr/>
          <a:lstStyle>
            <a:lvl1pPr>
              <a:defRPr sz="6000"/>
            </a:lvl1pPr>
          </a:lstStyle>
          <a:p>
            <a:r>
              <a:rPr lang="ru-RU"/>
              <a:t>Образец заголовка</a:t>
            </a:r>
          </a:p>
        </p:txBody>
      </p:sp>
      <p:sp>
        <p:nvSpPr>
          <p:cNvPr id="307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ru-RU"/>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ru-RU"/>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D50A47D4-CD67-4EF1-BDDA-BF88F4D92347}" type="slidenum">
              <a:rPr lang="ru-RU"/>
              <a:pPr>
                <a:defRPr/>
              </a:pPr>
              <a:t>‹#›</a:t>
            </a:fld>
            <a:endParaRPr lang="ru-RU"/>
          </a:p>
        </p:txBody>
      </p:sp>
    </p:spTree>
    <p:extLst>
      <p:ext uri="{BB962C8B-B14F-4D97-AF65-F5344CB8AC3E}">
        <p14:creationId xmlns:p14="http://schemas.microsoft.com/office/powerpoint/2010/main" val="1924730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63510855-368D-41CD-BCB2-D6EE6F371E38}"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2948958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2E8C4F66-60EE-4D5A-987B-70EEFF347454}"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1455513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A9D1F3D8-C000-4402-B00D-915DCD871331}"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1461289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BA41E89A-AA98-4A2A-9CCF-5788A0393876}"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4042161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A0530D38-66F0-44C3-AB2F-7FCDC691D7F2}"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4074978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
          <p:cNvSpPr>
            <a:spLocks noGrp="1" noChangeArrowheads="1"/>
          </p:cNvSpPr>
          <p:nvPr>
            <p:ph type="dt" sz="half" idx="10"/>
          </p:nvPr>
        </p:nvSpPr>
        <p:spPr>
          <a:ln/>
        </p:spPr>
        <p:txBody>
          <a:bodyPr/>
          <a:lstStyle>
            <a:lvl1pPr>
              <a:defRPr/>
            </a:lvl1pPr>
          </a:lstStyle>
          <a:p>
            <a:pPr>
              <a:defRPr/>
            </a:pPr>
            <a:endParaRPr lang="ru-RU"/>
          </a:p>
        </p:txBody>
      </p:sp>
      <p:sp>
        <p:nvSpPr>
          <p:cNvPr id="8" name="Rectangle 3"/>
          <p:cNvSpPr>
            <a:spLocks noGrp="1" noChangeArrowheads="1"/>
          </p:cNvSpPr>
          <p:nvPr>
            <p:ph type="sldNum" sz="quarter" idx="11"/>
          </p:nvPr>
        </p:nvSpPr>
        <p:spPr>
          <a:ln/>
        </p:spPr>
        <p:txBody>
          <a:bodyPr/>
          <a:lstStyle>
            <a:lvl1pPr>
              <a:defRPr/>
            </a:lvl1pPr>
          </a:lstStyle>
          <a:p>
            <a:pPr>
              <a:defRPr/>
            </a:pPr>
            <a:fld id="{F885B472-75F8-4E76-8C5D-07418145A266}" type="slidenum">
              <a:rPr lang="ru-RU"/>
              <a:pPr>
                <a:defRPr/>
              </a:pPr>
              <a:t>‹#›</a:t>
            </a:fld>
            <a:endParaRPr lang="ru-RU"/>
          </a:p>
        </p:txBody>
      </p:sp>
      <p:sp>
        <p:nvSpPr>
          <p:cNvPr id="9" name="Rectangle 14"/>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2264475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
          <p:cNvSpPr>
            <a:spLocks noGrp="1" noChangeArrowheads="1"/>
          </p:cNvSpPr>
          <p:nvPr>
            <p:ph type="dt" sz="half" idx="10"/>
          </p:nvPr>
        </p:nvSpPr>
        <p:spPr>
          <a:ln/>
        </p:spPr>
        <p:txBody>
          <a:bodyPr/>
          <a:lstStyle>
            <a:lvl1pPr>
              <a:defRPr/>
            </a:lvl1pPr>
          </a:lstStyle>
          <a:p>
            <a:pPr>
              <a:defRPr/>
            </a:pPr>
            <a:endParaRPr lang="ru-RU"/>
          </a:p>
        </p:txBody>
      </p:sp>
      <p:sp>
        <p:nvSpPr>
          <p:cNvPr id="4" name="Rectangle 3"/>
          <p:cNvSpPr>
            <a:spLocks noGrp="1" noChangeArrowheads="1"/>
          </p:cNvSpPr>
          <p:nvPr>
            <p:ph type="sldNum" sz="quarter" idx="11"/>
          </p:nvPr>
        </p:nvSpPr>
        <p:spPr>
          <a:ln/>
        </p:spPr>
        <p:txBody>
          <a:bodyPr/>
          <a:lstStyle>
            <a:lvl1pPr>
              <a:defRPr/>
            </a:lvl1pPr>
          </a:lstStyle>
          <a:p>
            <a:pPr>
              <a:defRPr/>
            </a:pPr>
            <a:fld id="{0E1E9C9D-662E-4F26-888E-30AA124C21AA}" type="slidenum">
              <a:rPr lang="ru-RU"/>
              <a:pPr>
                <a:defRPr/>
              </a:pPr>
              <a:t>‹#›</a:t>
            </a:fld>
            <a:endParaRPr lang="ru-RU"/>
          </a:p>
        </p:txBody>
      </p:sp>
      <p:sp>
        <p:nvSpPr>
          <p:cNvPr id="5" name="Rectangle 14"/>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232609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ru-RU"/>
          </a:p>
        </p:txBody>
      </p:sp>
      <p:sp>
        <p:nvSpPr>
          <p:cNvPr id="3" name="Rectangle 3"/>
          <p:cNvSpPr>
            <a:spLocks noGrp="1" noChangeArrowheads="1"/>
          </p:cNvSpPr>
          <p:nvPr>
            <p:ph type="sldNum" sz="quarter" idx="11"/>
          </p:nvPr>
        </p:nvSpPr>
        <p:spPr>
          <a:ln/>
        </p:spPr>
        <p:txBody>
          <a:bodyPr/>
          <a:lstStyle>
            <a:lvl1pPr>
              <a:defRPr/>
            </a:lvl1pPr>
          </a:lstStyle>
          <a:p>
            <a:pPr>
              <a:defRPr/>
            </a:pPr>
            <a:fld id="{78AD86B0-048A-4055-AAC6-5B1122BA0B5B}" type="slidenum">
              <a:rPr lang="ru-RU"/>
              <a:pPr>
                <a:defRPr/>
              </a:pPr>
              <a:t>‹#›</a:t>
            </a:fld>
            <a:endParaRPr lang="ru-RU"/>
          </a:p>
        </p:txBody>
      </p:sp>
      <p:sp>
        <p:nvSpPr>
          <p:cNvPr id="4" name="Rectangle 14"/>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2677957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CDFE7D19-6756-4FF0-AE31-F90F2A0EF440}"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4122061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B063D3AA-C8F1-4F34-8A5F-CE30FE25131F}"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648839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ru-RU"/>
          </a:p>
        </p:txBody>
      </p:sp>
      <p:sp>
        <p:nvSpPr>
          <p:cNvPr id="2969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34DC3D6D-793F-4CED-BF2D-EC031653B4DF}" type="slidenum">
              <a:rPr lang="ru-RU"/>
              <a:pPr>
                <a:defRPr/>
              </a:pPr>
              <a:t>‹#›</a:t>
            </a:fld>
            <a:endParaRPr lang="ru-RU"/>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2970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ru-RU"/>
              </a:p>
            </p:txBody>
          </p:sp>
          <p:sp>
            <p:nvSpPr>
              <p:cNvPr id="2970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ru-RU"/>
              </a:p>
            </p:txBody>
          </p:sp>
          <p:sp>
            <p:nvSpPr>
              <p:cNvPr id="2970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ru-RU"/>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ru-RU"/>
              </a:p>
            </p:txBody>
          </p:sp>
          <p:sp>
            <p:nvSpPr>
              <p:cNvPr id="2970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ru-RU"/>
              </a:p>
            </p:txBody>
          </p:sp>
        </p:grpSp>
        <p:sp>
          <p:nvSpPr>
            <p:cNvPr id="2970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1034" name="Freeform 12"/>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grpSp>
      <p:sp>
        <p:nvSpPr>
          <p:cNvPr id="2970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971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pPr>
              <a:defRPr/>
            </a:pPr>
            <a:endParaRPr lang="ru-RU"/>
          </a:p>
        </p:txBody>
      </p:sp>
      <p:sp>
        <p:nvSpPr>
          <p:cNvPr id="2971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Tree>
  </p:cSld>
  <p:clrMap bg1="dk2" tx1="lt1" bg2="dk1" tx2="lt2" accent1="accent1" accent2="accent2" accent3="accent3" accent4="accent4" accent5="accent5" accent6="accent6" hlink="hlink" folHlink="folHlink"/>
  <p:sldLayoutIdLst>
    <p:sldLayoutId id="2147484304" r:id="rId1"/>
    <p:sldLayoutId id="2147484294" r:id="rId2"/>
    <p:sldLayoutId id="2147484295" r:id="rId3"/>
    <p:sldLayoutId id="2147484296" r:id="rId4"/>
    <p:sldLayoutId id="2147484297" r:id="rId5"/>
    <p:sldLayoutId id="2147484298" r:id="rId6"/>
    <p:sldLayoutId id="2147484299" r:id="rId7"/>
    <p:sldLayoutId id="2147484300" r:id="rId8"/>
    <p:sldLayoutId id="2147484301" r:id="rId9"/>
    <p:sldLayoutId id="2147484302" r:id="rId10"/>
    <p:sldLayoutId id="2147484303"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8" Type="http://schemas.openxmlformats.org/officeDocument/2006/relationships/slide" Target="slide31.xml"/><Relationship Id="rId13" Type="http://schemas.openxmlformats.org/officeDocument/2006/relationships/slide" Target="slide36.xml"/><Relationship Id="rId18" Type="http://schemas.openxmlformats.org/officeDocument/2006/relationships/slide" Target="slide41.xml"/><Relationship Id="rId3" Type="http://schemas.openxmlformats.org/officeDocument/2006/relationships/slide" Target="slide26.xml"/><Relationship Id="rId21" Type="http://schemas.openxmlformats.org/officeDocument/2006/relationships/slide" Target="slide44.xml"/><Relationship Id="rId7" Type="http://schemas.openxmlformats.org/officeDocument/2006/relationships/slide" Target="slide30.xml"/><Relationship Id="rId12" Type="http://schemas.openxmlformats.org/officeDocument/2006/relationships/slide" Target="slide35.xml"/><Relationship Id="rId17" Type="http://schemas.openxmlformats.org/officeDocument/2006/relationships/slide" Target="slide40.xml"/><Relationship Id="rId2" Type="http://schemas.openxmlformats.org/officeDocument/2006/relationships/slide" Target="slide25.xml"/><Relationship Id="rId16" Type="http://schemas.openxmlformats.org/officeDocument/2006/relationships/slide" Target="slide39.xml"/><Relationship Id="rId20" Type="http://schemas.openxmlformats.org/officeDocument/2006/relationships/slide" Target="slide43.xml"/><Relationship Id="rId1" Type="http://schemas.openxmlformats.org/officeDocument/2006/relationships/slideLayout" Target="../slideLayouts/slideLayout6.xml"/><Relationship Id="rId6" Type="http://schemas.openxmlformats.org/officeDocument/2006/relationships/slide" Target="slide29.xml"/><Relationship Id="rId11" Type="http://schemas.openxmlformats.org/officeDocument/2006/relationships/slide" Target="slide34.xml"/><Relationship Id="rId5" Type="http://schemas.openxmlformats.org/officeDocument/2006/relationships/slide" Target="slide28.xml"/><Relationship Id="rId15" Type="http://schemas.openxmlformats.org/officeDocument/2006/relationships/slide" Target="slide38.xml"/><Relationship Id="rId10" Type="http://schemas.openxmlformats.org/officeDocument/2006/relationships/slide" Target="slide33.xml"/><Relationship Id="rId19" Type="http://schemas.openxmlformats.org/officeDocument/2006/relationships/slide" Target="slide42.xml"/><Relationship Id="rId4" Type="http://schemas.openxmlformats.org/officeDocument/2006/relationships/slide" Target="slide27.xml"/><Relationship Id="rId9" Type="http://schemas.openxmlformats.org/officeDocument/2006/relationships/slide" Target="slide32.xml"/><Relationship Id="rId14" Type="http://schemas.openxmlformats.org/officeDocument/2006/relationships/slide" Target="slide37.xml"/></Relationships>
</file>

<file path=ppt/slides/_rels/slide25.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15.xml"/><Relationship Id="rId18" Type="http://schemas.openxmlformats.org/officeDocument/2006/relationships/slide" Target="slide20.xml"/><Relationship Id="rId3" Type="http://schemas.openxmlformats.org/officeDocument/2006/relationships/slide" Target="slide5.xml"/><Relationship Id="rId21" Type="http://schemas.openxmlformats.org/officeDocument/2006/relationships/slide" Target="slide23.xml"/><Relationship Id="rId7" Type="http://schemas.openxmlformats.org/officeDocument/2006/relationships/slide" Target="slide9.xml"/><Relationship Id="rId12" Type="http://schemas.openxmlformats.org/officeDocument/2006/relationships/slide" Target="slide14.xml"/><Relationship Id="rId17" Type="http://schemas.openxmlformats.org/officeDocument/2006/relationships/slide" Target="slide19.xml"/><Relationship Id="rId2" Type="http://schemas.openxmlformats.org/officeDocument/2006/relationships/slide" Target="slide4.xml"/><Relationship Id="rId16" Type="http://schemas.openxmlformats.org/officeDocument/2006/relationships/slide" Target="slide18.xml"/><Relationship Id="rId20" Type="http://schemas.openxmlformats.org/officeDocument/2006/relationships/slide" Target="slide22.xml"/><Relationship Id="rId1" Type="http://schemas.openxmlformats.org/officeDocument/2006/relationships/slideLayout" Target="../slideLayouts/slideLayout6.xml"/><Relationship Id="rId6" Type="http://schemas.openxmlformats.org/officeDocument/2006/relationships/slide" Target="slide8.xml"/><Relationship Id="rId11" Type="http://schemas.openxmlformats.org/officeDocument/2006/relationships/slide" Target="slide13.xml"/><Relationship Id="rId5" Type="http://schemas.openxmlformats.org/officeDocument/2006/relationships/slide" Target="slide7.xml"/><Relationship Id="rId15" Type="http://schemas.openxmlformats.org/officeDocument/2006/relationships/slide" Target="slide17.xml"/><Relationship Id="rId10" Type="http://schemas.openxmlformats.org/officeDocument/2006/relationships/slide" Target="slide12.xml"/><Relationship Id="rId19" Type="http://schemas.openxmlformats.org/officeDocument/2006/relationships/slide" Target="slide21.xml"/><Relationship Id="rId4" Type="http://schemas.openxmlformats.org/officeDocument/2006/relationships/slide" Target="slide6.xml"/><Relationship Id="rId9" Type="http://schemas.openxmlformats.org/officeDocument/2006/relationships/slide" Target="slide11.xml"/><Relationship Id="rId14" Type="http://schemas.openxmlformats.org/officeDocument/2006/relationships/slide" Target="slide16.xml"/><Relationship Id="rId22" Type="http://schemas.openxmlformats.org/officeDocument/2006/relationships/slide" Target="slide24.xml"/></Relationships>
</file>

<file path=ppt/slides/_rels/slide30.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24.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sz="quarter"/>
          </p:nvPr>
        </p:nvSpPr>
        <p:spPr>
          <a:xfrm>
            <a:off x="539552" y="908720"/>
            <a:ext cx="7772400" cy="1920875"/>
          </a:xfrm>
        </p:spPr>
        <p:txBody>
          <a:bodyPr/>
          <a:lstStyle/>
          <a:p>
            <a:r>
              <a:rPr lang="ru-RU" sz="2800" dirty="0">
                <a:effectLst/>
              </a:rPr>
              <a:t>  ВИКТОРИНА "СВОЯ ИГРА. ГОРОДУ БРАТСКУ ПОСВЯЩАЕТСЯ..."</a:t>
            </a:r>
            <a:br>
              <a:rPr lang="ru-RU" sz="2800" dirty="0">
                <a:effectLst/>
              </a:rPr>
            </a:br>
            <a:endParaRPr lang="ru-RU" sz="2800" dirty="0"/>
          </a:p>
        </p:txBody>
      </p:sp>
      <p:sp>
        <p:nvSpPr>
          <p:cNvPr id="3" name="Подзаголовок 2"/>
          <p:cNvSpPr>
            <a:spLocks noGrp="1"/>
          </p:cNvSpPr>
          <p:nvPr>
            <p:ph type="subTitle" sz="quarter" idx="1"/>
          </p:nvPr>
        </p:nvSpPr>
        <p:spPr>
          <a:xfrm>
            <a:off x="107504" y="3284984"/>
            <a:ext cx="8928992" cy="1752600"/>
          </a:xfrm>
        </p:spPr>
        <p:txBody>
          <a:bodyPr/>
          <a:lstStyle/>
          <a:p>
            <a:r>
              <a:rPr lang="ru-RU" sz="2400" dirty="0" err="1">
                <a:effectLst/>
                <a:latin typeface="Times New Roman" panose="02020603050405020304" pitchFamily="18" charset="0"/>
                <a:cs typeface="Times New Roman" panose="02020603050405020304" pitchFamily="18" charset="0"/>
              </a:rPr>
              <a:t>Кокурина</a:t>
            </a:r>
            <a:r>
              <a:rPr lang="ru-RU" sz="2400" dirty="0">
                <a:effectLst/>
                <a:latin typeface="Times New Roman" panose="02020603050405020304" pitchFamily="18" charset="0"/>
                <a:cs typeface="Times New Roman" panose="02020603050405020304" pitchFamily="18" charset="0"/>
              </a:rPr>
              <a:t> Любовь Михайловна</a:t>
            </a:r>
            <a:br>
              <a:rPr lang="ru-RU" sz="2400" dirty="0">
                <a:effectLst/>
                <a:latin typeface="Times New Roman" panose="02020603050405020304" pitchFamily="18" charset="0"/>
                <a:cs typeface="Times New Roman" panose="02020603050405020304" pitchFamily="18" charset="0"/>
              </a:rPr>
            </a:br>
            <a:r>
              <a:rPr lang="ru-RU" sz="2400" dirty="0">
                <a:effectLst/>
                <a:latin typeface="Times New Roman" panose="02020603050405020304" pitchFamily="18" charset="0"/>
                <a:cs typeface="Times New Roman" panose="02020603050405020304" pitchFamily="18" charset="0"/>
              </a:rPr>
              <a:t>учитель</a:t>
            </a:r>
            <a:br>
              <a:rPr lang="ru-RU" sz="2400" dirty="0">
                <a:effectLst/>
                <a:latin typeface="Times New Roman" panose="02020603050405020304" pitchFamily="18" charset="0"/>
                <a:cs typeface="Times New Roman" panose="02020603050405020304" pitchFamily="18" charset="0"/>
              </a:rPr>
            </a:br>
            <a:r>
              <a:rPr lang="ru-RU" sz="2400" dirty="0">
                <a:effectLst/>
                <a:latin typeface="Times New Roman" panose="02020603050405020304" pitchFamily="18" charset="0"/>
                <a:cs typeface="Times New Roman" panose="02020603050405020304" pitchFamily="18" charset="0"/>
              </a:rPr>
              <a:t>Муниципальное бюджетное образовательное учреждение </a:t>
            </a:r>
            <a:endParaRPr lang="en-US" sz="2400" dirty="0" smtClean="0">
              <a:effectLst/>
              <a:latin typeface="Times New Roman" panose="02020603050405020304" pitchFamily="18" charset="0"/>
              <a:cs typeface="Times New Roman" panose="02020603050405020304" pitchFamily="18" charset="0"/>
            </a:endParaRPr>
          </a:p>
          <a:p>
            <a:r>
              <a:rPr lang="ru-RU" sz="2400" dirty="0" smtClean="0">
                <a:effectLst/>
                <a:latin typeface="Times New Roman" panose="02020603050405020304" pitchFamily="18" charset="0"/>
                <a:cs typeface="Times New Roman" panose="02020603050405020304" pitchFamily="18" charset="0"/>
              </a:rPr>
              <a:t>"</a:t>
            </a:r>
            <a:r>
              <a:rPr lang="ru-RU" sz="2400" dirty="0">
                <a:effectLst/>
                <a:latin typeface="Times New Roman" panose="02020603050405020304" pitchFamily="18" charset="0"/>
                <a:cs typeface="Times New Roman" panose="02020603050405020304" pitchFamily="18" charset="0"/>
              </a:rPr>
              <a:t>Лицей № 1"</a:t>
            </a:r>
            <a:br>
              <a:rPr lang="ru-RU" sz="2400" dirty="0">
                <a:effectLst/>
                <a:latin typeface="Times New Roman" panose="02020603050405020304" pitchFamily="18" charset="0"/>
                <a:cs typeface="Times New Roman" panose="02020603050405020304" pitchFamily="18" charset="0"/>
              </a:rPr>
            </a:br>
            <a:r>
              <a:rPr lang="ru-RU" sz="2400" dirty="0">
                <a:effectLst/>
                <a:latin typeface="Times New Roman" panose="02020603050405020304" pitchFamily="18" charset="0"/>
                <a:cs typeface="Times New Roman" panose="02020603050405020304" pitchFamily="18" charset="0"/>
              </a:rPr>
              <a:t>Иркутская область, г. Братск</a:t>
            </a:r>
            <a:br>
              <a:rPr lang="ru-RU" sz="2400" dirty="0">
                <a:effectLst/>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pic>
        <p:nvPicPr>
          <p:cNvPr id="4" name="Рисунок 3" descr="C:\vera\НАУКОГРАД\наукоград разное\материалы\naukograd 2013.png"/>
          <p:cNvPicPr/>
          <p:nvPr/>
        </p:nvPicPr>
        <p:blipFill>
          <a:blip r:embed="rId2">
            <a:extLst>
              <a:ext uri="{28A0092B-C50C-407E-A947-70E740481C1C}">
                <a14:useLocalDpi xmlns:a14="http://schemas.microsoft.com/office/drawing/2010/main" val="0"/>
              </a:ext>
            </a:extLst>
          </a:blip>
          <a:srcRect/>
          <a:stretch>
            <a:fillRect/>
          </a:stretch>
        </p:blipFill>
        <p:spPr bwMode="auto">
          <a:xfrm>
            <a:off x="899592" y="116632"/>
            <a:ext cx="7416824" cy="576064"/>
          </a:xfrm>
          <a:prstGeom prst="rect">
            <a:avLst/>
          </a:prstGeom>
          <a:noFill/>
          <a:ln>
            <a:noFill/>
          </a:ln>
        </p:spPr>
      </p:pic>
      <p:sp>
        <p:nvSpPr>
          <p:cNvPr id="5" name="Прямоугольник 4"/>
          <p:cNvSpPr/>
          <p:nvPr/>
        </p:nvSpPr>
        <p:spPr>
          <a:xfrm>
            <a:off x="395536" y="5877272"/>
            <a:ext cx="8280920" cy="738664"/>
          </a:xfrm>
          <a:prstGeom prst="rect">
            <a:avLst/>
          </a:prstGeom>
        </p:spPr>
        <p:txBody>
          <a:bodyPr wrap="square">
            <a:spAutoFit/>
          </a:bodyPr>
          <a:lstStyle/>
          <a:p>
            <a:pPr algn="ctr"/>
            <a:r>
              <a:rPr lang="ru-RU" sz="1400" dirty="0">
                <a:latin typeface="Times New Roman" panose="02020603050405020304" pitchFamily="18" charset="0"/>
                <a:cs typeface="Times New Roman" panose="02020603050405020304" pitchFamily="18" charset="0"/>
              </a:rPr>
              <a:t>Четвертая Всероссийская научно-методическая конференция</a:t>
            </a:r>
          </a:p>
          <a:p>
            <a:pPr algn="ctr"/>
            <a:r>
              <a:rPr lang="ru-RU" sz="1400" dirty="0">
                <a:latin typeface="Times New Roman" panose="02020603050405020304" pitchFamily="18" charset="0"/>
                <a:cs typeface="Times New Roman" panose="02020603050405020304" pitchFamily="18" charset="0"/>
              </a:rPr>
              <a:t>"Практика применения современных образовательных технологий в процессе реализации ФГОС"</a:t>
            </a:r>
          </a:p>
          <a:p>
            <a:pPr algn="ctr"/>
            <a:r>
              <a:rPr lang="ru-RU" sz="1400" dirty="0">
                <a:latin typeface="Times New Roman" panose="02020603050405020304" pitchFamily="18" charset="0"/>
                <a:cs typeface="Times New Roman" panose="02020603050405020304" pitchFamily="18" charset="0"/>
              </a:rPr>
              <a:t>январь - февраль 2019 г.</a:t>
            </a:r>
          </a:p>
        </p:txBody>
      </p:sp>
    </p:spTree>
    <p:extLst>
      <p:ext uri="{BB962C8B-B14F-4D97-AF65-F5344CB8AC3E}">
        <p14:creationId xmlns:p14="http://schemas.microsoft.com/office/powerpoint/2010/main" val="42002418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2. Почетный гражданин г.Братска </a:t>
            </a:r>
            <a:br>
              <a:rPr lang="ru-RU" sz="3600" dirty="0" smtClean="0">
                <a:solidFill>
                  <a:srgbClr val="FF0000"/>
                </a:solidFill>
              </a:rPr>
            </a:br>
            <a:endParaRPr lang="ru-RU" sz="3600" dirty="0"/>
          </a:p>
        </p:txBody>
      </p:sp>
      <p:sp>
        <p:nvSpPr>
          <p:cNvPr id="3" name="TextBox 2"/>
          <p:cNvSpPr txBox="1">
            <a:spLocks noChangeArrowheads="1"/>
          </p:cNvSpPr>
          <p:nvPr/>
        </p:nvSpPr>
        <p:spPr bwMode="auto">
          <a:xfrm>
            <a:off x="611188" y="1052513"/>
            <a:ext cx="8281987" cy="618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20 баллов </a:t>
            </a:r>
          </a:p>
          <a:p>
            <a:pPr eaLnBrk="1" hangingPunct="1"/>
            <a:endParaRPr lang="ru-RU" altLang="ru-RU" sz="1400" b="1" i="1">
              <a:latin typeface="Times New Roman" pitchFamily="18" charset="0"/>
              <a:cs typeface="Times New Roman" pitchFamily="18" charset="0"/>
            </a:endParaRPr>
          </a:p>
          <a:p>
            <a:pPr eaLnBrk="1" hangingPunct="1"/>
            <a:r>
              <a:rPr lang="ru-RU" altLang="ru-RU" sz="2800" u="sng">
                <a:latin typeface="Times New Roman" pitchFamily="18" charset="0"/>
                <a:cs typeface="Times New Roman" pitchFamily="18" charset="0"/>
              </a:rPr>
              <a:t>Вопрос: </a:t>
            </a:r>
          </a:p>
          <a:p>
            <a:pPr eaLnBrk="1" hangingPunct="1"/>
            <a:endParaRPr lang="ru-RU" altLang="ru-RU" sz="1400" u="sng">
              <a:latin typeface="Times New Roman" pitchFamily="18" charset="0"/>
              <a:cs typeface="Times New Roman" pitchFamily="18" charset="0"/>
            </a:endParaRPr>
          </a:p>
          <a:p>
            <a:pPr eaLnBrk="1" hangingPunct="1"/>
            <a:r>
              <a:rPr lang="ru-RU" altLang="ru-RU" sz="2800" b="1" i="1">
                <a:latin typeface="Times New Roman" pitchFamily="18" charset="0"/>
                <a:cs typeface="Times New Roman" pitchFamily="18" charset="0"/>
              </a:rPr>
              <a:t>Родился 10 августа 1974 года в городе Братске. Санным спортом занимается с 10 лет.</a:t>
            </a:r>
            <a:endParaRPr lang="ru-RU" altLang="ru-RU" sz="2800" b="1" i="1" u="sng">
              <a:latin typeface="Times New Roman" pitchFamily="18" charset="0"/>
              <a:cs typeface="Times New Roman" pitchFamily="18" charset="0"/>
            </a:endParaRPr>
          </a:p>
          <a:p>
            <a:pPr eaLnBrk="1" hangingPunct="1"/>
            <a:r>
              <a:rPr lang="ru-RU" altLang="ru-RU" sz="2800" b="1" i="1">
                <a:latin typeface="Times New Roman" pitchFamily="18" charset="0"/>
                <a:cs typeface="Times New Roman" pitchFamily="18" charset="0"/>
              </a:rPr>
              <a:t>Заслуженный мастер спорта России. За большой вклад в развитие физической культуры и спорта, высокие спортивные достижения в чемпионатах мира, олимпийских играх (2002,2006,2010,2014) удостоен ордена II степени «За заслуги перед Отечеством»</a:t>
            </a:r>
          </a:p>
          <a:p>
            <a:pPr eaLnBrk="1" hangingPunct="1"/>
            <a:endParaRPr lang="ru-RU" altLang="ru-RU" sz="2800" u="sng">
              <a:latin typeface="Times New Roman" pitchFamily="18" charset="0"/>
              <a:cs typeface="Times New Roman" pitchFamily="18" charset="0"/>
            </a:endParaRPr>
          </a:p>
          <a:p>
            <a:pPr algn="r" eaLnBrk="1" hangingPunct="1"/>
            <a:r>
              <a:rPr lang="ru-RU" altLang="ru-RU" sz="2800" b="1" i="1">
                <a:solidFill>
                  <a:srgbClr val="00B0F0"/>
                </a:solidFill>
                <a:latin typeface="Times New Roman" pitchFamily="18" charset="0"/>
                <a:cs typeface="Times New Roman" pitchFamily="18" charset="0"/>
              </a:rPr>
              <a:t>Ответ: Зубков Александр Юрьевич </a:t>
            </a:r>
          </a:p>
          <a:p>
            <a:pPr eaLnBrk="1" hangingPunct="1"/>
            <a:endParaRPr lang="ru-RU" altLang="ru-RU"/>
          </a:p>
        </p:txBody>
      </p:sp>
      <p:sp>
        <p:nvSpPr>
          <p:cNvPr id="4" name="Управляющая кнопка: назад 3">
            <a:hlinkClick r:id="rId2" action="ppaction://hlinksldjump" highlightClick="1"/>
          </p:cNvPr>
          <p:cNvSpPr/>
          <p:nvPr/>
        </p:nvSpPr>
        <p:spPr>
          <a:xfrm>
            <a:off x="642938" y="6357938"/>
            <a:ext cx="285750" cy="28575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2. Почетный гражданин г.Братска </a:t>
            </a:r>
            <a:br>
              <a:rPr lang="ru-RU" sz="3600" dirty="0" smtClean="0">
                <a:solidFill>
                  <a:srgbClr val="FF0000"/>
                </a:solidFill>
              </a:rPr>
            </a:br>
            <a:endParaRPr lang="ru-RU" sz="3600" dirty="0"/>
          </a:p>
        </p:txBody>
      </p:sp>
      <p:sp>
        <p:nvSpPr>
          <p:cNvPr id="3" name="TextBox 2"/>
          <p:cNvSpPr txBox="1">
            <a:spLocks noChangeArrowheads="1"/>
          </p:cNvSpPr>
          <p:nvPr/>
        </p:nvSpPr>
        <p:spPr bwMode="auto">
          <a:xfrm>
            <a:off x="395288" y="981075"/>
            <a:ext cx="8424862" cy="575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30 баллов </a:t>
            </a:r>
          </a:p>
          <a:p>
            <a:pPr eaLnBrk="1" hangingPunct="1"/>
            <a:r>
              <a:rPr lang="ru-RU" altLang="ru-RU" sz="2800" u="sng">
                <a:latin typeface="Times New Roman" pitchFamily="18" charset="0"/>
                <a:cs typeface="Times New Roman" pitchFamily="18" charset="0"/>
              </a:rPr>
              <a:t>Вопрос:  </a:t>
            </a:r>
          </a:p>
          <a:p>
            <a:pPr eaLnBrk="1" hangingPunct="1"/>
            <a:endParaRPr lang="ru-RU" altLang="ru-RU" sz="1400" u="sng">
              <a:latin typeface="Times New Roman" pitchFamily="18" charset="0"/>
              <a:cs typeface="Times New Roman" pitchFamily="18" charset="0"/>
            </a:endParaRPr>
          </a:p>
          <a:p>
            <a:pPr eaLnBrk="1" hangingPunct="1"/>
            <a:r>
              <a:rPr lang="ru-RU" altLang="ru-RU" sz="2800" b="1" i="1">
                <a:latin typeface="Times New Roman" pitchFamily="18" charset="0"/>
                <a:cs typeface="Times New Roman" pitchFamily="18" charset="0"/>
              </a:rPr>
              <a:t>Заслуженный учитель РСФСР, первый заведующий Братским отделом народного образования. В течение тридцати лет с 1955 г. по 1985 г., находясь на посту, проявил себя умелым, инициативным, требовательным руководителем.  Под его руководством открывались школьные, дошкольные, внешкольные учреждения. Квалифицированно решались вопросы народного образования. </a:t>
            </a:r>
            <a:endParaRPr lang="ru-RU" altLang="ru-RU" sz="2800" b="1" i="1" u="sng">
              <a:latin typeface="Times New Roman" pitchFamily="18" charset="0"/>
              <a:cs typeface="Times New Roman" pitchFamily="18" charset="0"/>
            </a:endParaRPr>
          </a:p>
          <a:p>
            <a:pPr algn="r" eaLnBrk="1" hangingPunct="1"/>
            <a:r>
              <a:rPr lang="ru-RU" altLang="ru-RU" sz="2800" b="1" i="1">
                <a:solidFill>
                  <a:srgbClr val="00B0F0"/>
                </a:solidFill>
                <a:latin typeface="Times New Roman" pitchFamily="18" charset="0"/>
                <a:cs typeface="Times New Roman" pitchFamily="18" charset="0"/>
              </a:rPr>
              <a:t>Ответ: Алексей Александрович Иноземцев</a:t>
            </a:r>
            <a:endParaRPr lang="ru-RU" altLang="ru-RU" sz="2800" b="1">
              <a:solidFill>
                <a:srgbClr val="00B0F0"/>
              </a:solidFill>
              <a:latin typeface="Times New Roman" pitchFamily="18" charset="0"/>
              <a:cs typeface="Times New Roman" pitchFamily="18" charset="0"/>
            </a:endParaRPr>
          </a:p>
          <a:p>
            <a:pPr eaLnBrk="1" hangingPunct="1"/>
            <a:endParaRPr lang="ru-RU" altLang="ru-RU"/>
          </a:p>
        </p:txBody>
      </p:sp>
      <p:sp>
        <p:nvSpPr>
          <p:cNvPr id="4" name="Управляющая кнопка: назад 3">
            <a:hlinkClick r:id="rId2" action="ppaction://hlinksldjump" highlightClick="1"/>
          </p:cNvPr>
          <p:cNvSpPr/>
          <p:nvPr/>
        </p:nvSpPr>
        <p:spPr>
          <a:xfrm>
            <a:off x="642938" y="6357938"/>
            <a:ext cx="285750" cy="28575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2. Почетный гражданин г.Братска </a:t>
            </a:r>
            <a:br>
              <a:rPr lang="ru-RU" sz="3600" dirty="0" smtClean="0">
                <a:solidFill>
                  <a:srgbClr val="FF0000"/>
                </a:solidFill>
              </a:rPr>
            </a:br>
            <a:endParaRPr lang="ru-RU" sz="3600" dirty="0"/>
          </a:p>
        </p:txBody>
      </p:sp>
      <p:sp>
        <p:nvSpPr>
          <p:cNvPr id="3" name="TextBox 2"/>
          <p:cNvSpPr txBox="1"/>
          <p:nvPr/>
        </p:nvSpPr>
        <p:spPr>
          <a:xfrm>
            <a:off x="755650" y="1412875"/>
            <a:ext cx="7632700" cy="5108575"/>
          </a:xfrm>
          <a:prstGeom prst="rect">
            <a:avLst/>
          </a:prstGeom>
          <a:noFill/>
        </p:spPr>
        <p:txBody>
          <a:bodyPr>
            <a:spAutoFit/>
          </a:bodyPr>
          <a:lstStyle/>
          <a:p>
            <a:pPr algn="ctr">
              <a:defRPr/>
            </a:pPr>
            <a:r>
              <a:rPr lang="ru-RU" sz="2800" b="1" i="1" dirty="0">
                <a:solidFill>
                  <a:srgbClr val="92D050"/>
                </a:solidFill>
                <a:latin typeface="Times New Roman" pitchFamily="18" charset="0"/>
                <a:cs typeface="Times New Roman" pitchFamily="18" charset="0"/>
              </a:rPr>
              <a:t>50 баллов</a:t>
            </a:r>
          </a:p>
          <a:p>
            <a:pPr>
              <a:defRPr/>
            </a:pPr>
            <a:r>
              <a:rPr lang="ru-RU" sz="2800" u="sng" dirty="0">
                <a:latin typeface="Times New Roman" pitchFamily="18" charset="0"/>
                <a:cs typeface="Times New Roman" pitchFamily="18" charset="0"/>
              </a:rPr>
              <a:t>Вопрос: </a:t>
            </a:r>
          </a:p>
          <a:p>
            <a:pPr>
              <a:defRPr/>
            </a:pPr>
            <a:endParaRPr lang="ru-RU" sz="2800" u="sng" dirty="0">
              <a:latin typeface="Times New Roman" pitchFamily="18" charset="0"/>
              <a:cs typeface="Times New Roman" pitchFamily="18" charset="0"/>
            </a:endParaRPr>
          </a:p>
          <a:p>
            <a:pPr>
              <a:defRPr/>
            </a:pPr>
            <a:r>
              <a:rPr lang="ru-RU" sz="2800" b="1" i="1" dirty="0">
                <a:latin typeface="Times New Roman" pitchFamily="18" charset="0"/>
                <a:cs typeface="Times New Roman" pitchFamily="18" charset="0"/>
              </a:rPr>
              <a:t>Драматическая актриса, заслуженная артистка Российской Федерации. </a:t>
            </a:r>
          </a:p>
          <a:p>
            <a:pPr>
              <a:defRPr/>
            </a:pPr>
            <a:r>
              <a:rPr lang="ru-RU" sz="2800" b="1" i="1" dirty="0">
                <a:latin typeface="Times New Roman" pitchFamily="18" charset="0"/>
                <a:cs typeface="Times New Roman" pitchFamily="18" charset="0"/>
              </a:rPr>
              <a:t>Проживает в г. Братске. Играет в Братском драматическом театре, и театре кукол «Тирлямы». Свою известность получила после роли в фильме «Бабуся» Л.Бобровой.</a:t>
            </a:r>
            <a:br>
              <a:rPr lang="ru-RU" sz="2800" b="1" i="1" dirty="0">
                <a:latin typeface="Times New Roman" pitchFamily="18" charset="0"/>
                <a:cs typeface="Times New Roman" pitchFamily="18" charset="0"/>
              </a:rPr>
            </a:br>
            <a:endParaRPr lang="ru-RU" sz="2800" b="1" i="1" dirty="0">
              <a:latin typeface="Times New Roman" pitchFamily="18" charset="0"/>
              <a:cs typeface="Times New Roman" pitchFamily="18" charset="0"/>
            </a:endParaRPr>
          </a:p>
          <a:p>
            <a:pPr algn="r">
              <a:defRPr/>
            </a:pPr>
            <a:r>
              <a:rPr lang="ru-RU" sz="2800" dirty="0">
                <a:solidFill>
                  <a:schemeClr val="accent1">
                    <a:lumMod val="40000"/>
                    <a:lumOff val="60000"/>
                  </a:schemeClr>
                </a:solidFill>
                <a:latin typeface="Times New Roman" pitchFamily="18" charset="0"/>
                <a:cs typeface="Times New Roman" pitchFamily="18" charset="0"/>
              </a:rPr>
              <a:t> </a:t>
            </a:r>
            <a:r>
              <a:rPr lang="ru-RU" sz="2800" b="1" i="1" dirty="0">
                <a:solidFill>
                  <a:srgbClr val="00B0F0"/>
                </a:solidFill>
                <a:latin typeface="Times New Roman" pitchFamily="18" charset="0"/>
                <a:cs typeface="Times New Roman" pitchFamily="18" charset="0"/>
              </a:rPr>
              <a:t>Ответ: Анна Георгиевна Овсянникова</a:t>
            </a:r>
            <a:r>
              <a:rPr lang="ru-RU" sz="2800" dirty="0">
                <a:solidFill>
                  <a:schemeClr val="accent1">
                    <a:lumMod val="40000"/>
                    <a:lumOff val="60000"/>
                  </a:schemeClr>
                </a:solidFill>
                <a:latin typeface="Times New Roman" pitchFamily="18" charset="0"/>
                <a:cs typeface="Times New Roman" pitchFamily="18" charset="0"/>
              </a:rPr>
              <a:t> </a:t>
            </a:r>
            <a:endParaRPr lang="ru-RU" sz="2800" b="1" dirty="0">
              <a:solidFill>
                <a:srgbClr val="00B0F0"/>
              </a:solidFill>
              <a:latin typeface="Times New Roman" pitchFamily="18" charset="0"/>
              <a:cs typeface="Times New Roman" pitchFamily="18" charset="0"/>
            </a:endParaRPr>
          </a:p>
          <a:p>
            <a:pPr>
              <a:defRPr/>
            </a:pPr>
            <a:endParaRPr lang="ru-RU" dirty="0"/>
          </a:p>
        </p:txBody>
      </p:sp>
      <p:sp>
        <p:nvSpPr>
          <p:cNvPr id="4" name="Управляющая кнопка: назад 3">
            <a:hlinkClick r:id="rId2" action="ppaction://hlinksldjump" highlightClick="1"/>
          </p:cNvPr>
          <p:cNvSpPr/>
          <p:nvPr/>
        </p:nvSpPr>
        <p:spPr>
          <a:xfrm>
            <a:off x="642938" y="6357938"/>
            <a:ext cx="285750" cy="28575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2. Почетный гражданин г.Братска </a:t>
            </a:r>
            <a:br>
              <a:rPr lang="ru-RU" sz="3600" dirty="0" smtClean="0">
                <a:solidFill>
                  <a:srgbClr val="FF0000"/>
                </a:solidFill>
              </a:rPr>
            </a:br>
            <a:endParaRPr lang="ru-RU" sz="3600" dirty="0"/>
          </a:p>
        </p:txBody>
      </p:sp>
      <p:sp>
        <p:nvSpPr>
          <p:cNvPr id="3" name="TextBox 2"/>
          <p:cNvSpPr txBox="1">
            <a:spLocks noChangeArrowheads="1"/>
          </p:cNvSpPr>
          <p:nvPr/>
        </p:nvSpPr>
        <p:spPr bwMode="auto">
          <a:xfrm>
            <a:off x="395288" y="908050"/>
            <a:ext cx="8353425" cy="615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70 баллов </a:t>
            </a:r>
          </a:p>
          <a:p>
            <a:pPr eaLnBrk="1" hangingPunct="1"/>
            <a:endParaRPr lang="ru-RU" altLang="ru-RU" sz="2000" b="1" i="1">
              <a:latin typeface="Times New Roman" pitchFamily="18" charset="0"/>
              <a:cs typeface="Times New Roman" pitchFamily="18" charset="0"/>
            </a:endParaRPr>
          </a:p>
          <a:p>
            <a:pPr eaLnBrk="1" hangingPunct="1"/>
            <a:r>
              <a:rPr lang="ru-RU" altLang="ru-RU" sz="2800" u="sng">
                <a:latin typeface="Times New Roman" pitchFamily="18" charset="0"/>
                <a:cs typeface="Times New Roman" pitchFamily="18" charset="0"/>
              </a:rPr>
              <a:t>Вопрос: </a:t>
            </a:r>
          </a:p>
          <a:p>
            <a:pPr eaLnBrk="1" hangingPunct="1"/>
            <a:endParaRPr lang="ru-RU" altLang="ru-RU" sz="2000" u="sng">
              <a:latin typeface="Times New Roman" pitchFamily="18" charset="0"/>
              <a:cs typeface="Times New Roman" pitchFamily="18" charset="0"/>
            </a:endParaRPr>
          </a:p>
          <a:p>
            <a:pPr eaLnBrk="1" hangingPunct="1"/>
            <a:r>
              <a:rPr lang="ru-RU" altLang="ru-RU" sz="2800" b="1" i="1">
                <a:latin typeface="Times New Roman" pitchFamily="18" charset="0"/>
                <a:cs typeface="Times New Roman" pitchFamily="18" charset="0"/>
              </a:rPr>
              <a:t>Братский поэт, член Союза российских писателей. Более 50 лет собирал библиотеку русской поэзии. Ее фонд насчитывает более 30 тысяч книг. Решением Думы г. Братска от 26.04. 13 библиотеке русской поэзии XX века присвоено имя ее создателя. На доме № 49 по ул. Приморской, в котором работает библиотека, установлена мемориальная доска.  Библиотека является культурным центром Приангарья.</a:t>
            </a:r>
          </a:p>
          <a:p>
            <a:pPr algn="r" eaLnBrk="1" hangingPunct="1"/>
            <a:r>
              <a:rPr lang="ru-RU" altLang="ru-RU" sz="2800">
                <a:latin typeface="Times New Roman" pitchFamily="18" charset="0"/>
                <a:cs typeface="Times New Roman" pitchFamily="18" charset="0"/>
              </a:rPr>
              <a:t> </a:t>
            </a:r>
            <a:r>
              <a:rPr lang="ru-RU" altLang="ru-RU" sz="2800" b="1" i="1">
                <a:solidFill>
                  <a:srgbClr val="00B0F0"/>
                </a:solidFill>
                <a:latin typeface="Times New Roman" pitchFamily="18" charset="0"/>
                <a:cs typeface="Times New Roman" pitchFamily="18" charset="0"/>
              </a:rPr>
              <a:t>Ответ: Виктор Соломонович Сербский  </a:t>
            </a:r>
            <a:endParaRPr lang="ru-RU" altLang="ru-RU" sz="2800" b="1">
              <a:solidFill>
                <a:srgbClr val="00B0F0"/>
              </a:solidFill>
              <a:latin typeface="Times New Roman" pitchFamily="18" charset="0"/>
              <a:cs typeface="Times New Roman" pitchFamily="18" charset="0"/>
            </a:endParaRPr>
          </a:p>
          <a:p>
            <a:pPr eaLnBrk="1" hangingPunct="1"/>
            <a:endParaRPr lang="ru-RU" altLang="ru-RU"/>
          </a:p>
        </p:txBody>
      </p:sp>
      <p:sp>
        <p:nvSpPr>
          <p:cNvPr id="4" name="Управляющая кнопка: назад 3">
            <a:hlinkClick r:id="rId2" action="ppaction://hlinksldjump" highlightClick="1"/>
          </p:cNvPr>
          <p:cNvSpPr/>
          <p:nvPr/>
        </p:nvSpPr>
        <p:spPr>
          <a:xfrm>
            <a:off x="642938" y="6357938"/>
            <a:ext cx="285750" cy="28575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t/>
            </a:r>
            <a:br>
              <a:rPr lang="ru-RU" sz="3600" dirty="0" smtClean="0"/>
            </a:br>
            <a:r>
              <a:rPr lang="ru-RU" sz="3200" dirty="0" smtClean="0">
                <a:solidFill>
                  <a:srgbClr val="FF0000"/>
                </a:solidFill>
              </a:rPr>
              <a:t>3. История г.Братска </a:t>
            </a:r>
            <a:r>
              <a:rPr lang="ru-RU" dirty="0" smtClean="0"/>
              <a:t/>
            </a:r>
            <a:br>
              <a:rPr lang="ru-RU" dirty="0" smtClean="0"/>
            </a:br>
            <a:endParaRPr lang="ru-RU" dirty="0"/>
          </a:p>
        </p:txBody>
      </p:sp>
      <p:sp>
        <p:nvSpPr>
          <p:cNvPr id="3" name="TextBox 2"/>
          <p:cNvSpPr txBox="1"/>
          <p:nvPr/>
        </p:nvSpPr>
        <p:spPr>
          <a:xfrm>
            <a:off x="642938" y="1500188"/>
            <a:ext cx="8143875" cy="3970337"/>
          </a:xfrm>
          <a:prstGeom prst="rect">
            <a:avLst/>
          </a:prstGeom>
          <a:noFill/>
        </p:spPr>
        <p:txBody>
          <a:bodyPr>
            <a:spAutoFit/>
          </a:bodyPr>
          <a:lstStyle/>
          <a:p>
            <a:pPr algn="ctr">
              <a:defRPr/>
            </a:pPr>
            <a:endParaRPr lang="ru-RU" sz="2800" b="1" i="1" dirty="0">
              <a:solidFill>
                <a:schemeClr val="accent2">
                  <a:lumMod val="75000"/>
                </a:schemeClr>
              </a:solidFill>
              <a:latin typeface="Times New Roman" pitchFamily="18" charset="0"/>
              <a:cs typeface="Times New Roman" pitchFamily="18" charset="0"/>
            </a:endParaRPr>
          </a:p>
          <a:p>
            <a:pPr algn="ctr">
              <a:defRPr/>
            </a:pPr>
            <a:r>
              <a:rPr lang="ru-RU" sz="2800" b="1" i="1" dirty="0">
                <a:solidFill>
                  <a:srgbClr val="92D050"/>
                </a:solidFill>
                <a:latin typeface="Times New Roman" pitchFamily="18" charset="0"/>
                <a:cs typeface="Times New Roman" pitchFamily="18" charset="0"/>
              </a:rPr>
              <a:t>10 баллов</a:t>
            </a:r>
          </a:p>
          <a:p>
            <a:pPr>
              <a:defRPr/>
            </a:pPr>
            <a:endParaRPr lang="ru-RU" sz="2800" b="1" i="1" dirty="0">
              <a:latin typeface="Times New Roman" pitchFamily="18" charset="0"/>
              <a:cs typeface="Times New Roman" pitchFamily="18" charset="0"/>
            </a:endParaRPr>
          </a:p>
          <a:p>
            <a:pPr>
              <a:defRPr/>
            </a:pPr>
            <a:r>
              <a:rPr lang="ru-RU" sz="2800" u="sng" dirty="0">
                <a:latin typeface="Times New Roman" pitchFamily="18" charset="0"/>
                <a:cs typeface="Times New Roman" pitchFamily="18" charset="0"/>
              </a:rPr>
              <a:t>Вопрос: </a:t>
            </a:r>
          </a:p>
          <a:p>
            <a:pPr>
              <a:defRPr/>
            </a:pPr>
            <a:endParaRPr lang="ru-RU" sz="2800" b="1" dirty="0">
              <a:latin typeface="Times New Roman" pitchFamily="18" charset="0"/>
              <a:cs typeface="Times New Roman" pitchFamily="18" charset="0"/>
            </a:endParaRPr>
          </a:p>
          <a:p>
            <a:pPr>
              <a:defRPr/>
            </a:pPr>
            <a:r>
              <a:rPr lang="ru-RU" sz="2800" b="1" dirty="0">
                <a:latin typeface="Times New Roman" pitchFamily="18" charset="0"/>
                <a:cs typeface="Times New Roman" pitchFamily="18" charset="0"/>
              </a:rPr>
              <a:t>По какой улице в 1975 году был пущен первый троллейбус?</a:t>
            </a:r>
          </a:p>
          <a:p>
            <a:pPr>
              <a:defRPr/>
            </a:pPr>
            <a:endParaRPr lang="ru-RU" sz="2800" i="1" dirty="0">
              <a:latin typeface="Times New Roman" pitchFamily="18" charset="0"/>
              <a:cs typeface="Times New Roman" pitchFamily="18" charset="0"/>
            </a:endParaRPr>
          </a:p>
          <a:p>
            <a:pPr algn="r">
              <a:defRPr/>
            </a:pPr>
            <a:r>
              <a:rPr lang="ru-RU" sz="2800" b="1" i="1" dirty="0">
                <a:solidFill>
                  <a:srgbClr val="00B0F0"/>
                </a:solidFill>
                <a:latin typeface="Times New Roman" pitchFamily="18" charset="0"/>
                <a:cs typeface="Times New Roman" pitchFamily="18" charset="0"/>
              </a:rPr>
              <a:t>Ответ: Комсомольская </a:t>
            </a:r>
            <a:endParaRPr lang="ru-RU" sz="2800" b="1" dirty="0">
              <a:solidFill>
                <a:srgbClr val="00B0F0"/>
              </a:solidFill>
              <a:latin typeface="Times New Roman" pitchFamily="18" charset="0"/>
              <a:cs typeface="Times New Roman" pitchFamily="18" charset="0"/>
            </a:endParaRPr>
          </a:p>
        </p:txBody>
      </p:sp>
      <p:sp>
        <p:nvSpPr>
          <p:cNvPr id="4" name="Управляющая кнопка: назад 3">
            <a:hlinkClick r:id="rId2" action="ppaction://hlinksldjump" highlightClick="1"/>
          </p:cNvPr>
          <p:cNvSpPr/>
          <p:nvPr/>
        </p:nvSpPr>
        <p:spPr>
          <a:xfrm>
            <a:off x="642938" y="6357938"/>
            <a:ext cx="285750" cy="28575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200" dirty="0" smtClean="0">
                <a:solidFill>
                  <a:srgbClr val="FF0000"/>
                </a:solidFill>
              </a:rPr>
              <a:t>3. История г. Братска </a:t>
            </a:r>
            <a:r>
              <a:rPr lang="ru-RU" dirty="0" smtClean="0"/>
              <a:t/>
            </a:r>
            <a:br>
              <a:rPr lang="ru-RU" dirty="0" smtClean="0"/>
            </a:br>
            <a:endParaRPr lang="ru-RU" dirty="0"/>
          </a:p>
        </p:txBody>
      </p:sp>
      <p:sp>
        <p:nvSpPr>
          <p:cNvPr id="3" name="TextBox 2"/>
          <p:cNvSpPr txBox="1"/>
          <p:nvPr/>
        </p:nvSpPr>
        <p:spPr>
          <a:xfrm>
            <a:off x="900113" y="908050"/>
            <a:ext cx="7704137" cy="5540375"/>
          </a:xfrm>
          <a:prstGeom prst="rect">
            <a:avLst/>
          </a:prstGeom>
          <a:noFill/>
        </p:spPr>
        <p:txBody>
          <a:bodyPr>
            <a:spAutoFit/>
          </a:bodyPr>
          <a:lstStyle/>
          <a:p>
            <a:pPr algn="ctr">
              <a:defRPr/>
            </a:pPr>
            <a:endParaRPr lang="ru-RU" sz="2800" b="1" i="1" dirty="0">
              <a:solidFill>
                <a:schemeClr val="accent2">
                  <a:lumMod val="75000"/>
                </a:schemeClr>
              </a:solidFill>
              <a:latin typeface="Times New Roman" pitchFamily="18" charset="0"/>
              <a:cs typeface="Times New Roman" pitchFamily="18" charset="0"/>
            </a:endParaRPr>
          </a:p>
          <a:p>
            <a:pPr algn="ctr">
              <a:defRPr/>
            </a:pPr>
            <a:r>
              <a:rPr lang="ru-RU" sz="2800" b="1" i="1" dirty="0">
                <a:solidFill>
                  <a:srgbClr val="92D050"/>
                </a:solidFill>
                <a:latin typeface="Times New Roman" pitchFamily="18" charset="0"/>
                <a:cs typeface="Times New Roman" pitchFamily="18" charset="0"/>
              </a:rPr>
              <a:t>20 баллов</a:t>
            </a:r>
            <a:r>
              <a:rPr lang="ru-RU" sz="2800" dirty="0">
                <a:solidFill>
                  <a:srgbClr val="92D050"/>
                </a:solidFill>
                <a:latin typeface="Times New Roman" pitchFamily="18" charset="0"/>
                <a:cs typeface="Times New Roman" pitchFamily="18" charset="0"/>
              </a:rPr>
              <a:t> </a:t>
            </a:r>
          </a:p>
          <a:p>
            <a:pPr>
              <a:defRPr/>
            </a:pPr>
            <a:endParaRPr lang="ru-RU" sz="2800" dirty="0">
              <a:latin typeface="Times New Roman" pitchFamily="18" charset="0"/>
              <a:cs typeface="Times New Roman" pitchFamily="18" charset="0"/>
            </a:endParaRPr>
          </a:p>
          <a:p>
            <a:pPr>
              <a:defRPr/>
            </a:pPr>
            <a:r>
              <a:rPr lang="ru-RU" sz="2800" u="sng" dirty="0">
                <a:latin typeface="Times New Roman" pitchFamily="18" charset="0"/>
                <a:cs typeface="Times New Roman" pitchFamily="18" charset="0"/>
              </a:rPr>
              <a:t>Вопрос:  </a:t>
            </a:r>
          </a:p>
          <a:p>
            <a:pPr>
              <a:defRPr/>
            </a:pPr>
            <a:endParaRPr lang="ru-RU" sz="2800" i="1" dirty="0">
              <a:latin typeface="Times New Roman" pitchFamily="18" charset="0"/>
              <a:cs typeface="Times New Roman" pitchFamily="18" charset="0"/>
            </a:endParaRPr>
          </a:p>
          <a:p>
            <a:pPr>
              <a:defRPr/>
            </a:pPr>
            <a:r>
              <a:rPr lang="ru-RU" sz="2800" b="1" dirty="0">
                <a:latin typeface="Times New Roman" pitchFamily="18" charset="0"/>
                <a:cs typeface="Times New Roman" pitchFamily="18" charset="0"/>
              </a:rPr>
              <a:t>Почти 20 лет этот поселок-невидимка официально не существует, хотя в нем проживает почти 200 человек. В данный момент проводится процедура включения поселка в границы города Братска.</a:t>
            </a:r>
          </a:p>
          <a:p>
            <a:pPr algn="r">
              <a:defRPr/>
            </a:pPr>
            <a:endParaRPr lang="ru-RU" sz="2800" b="1" i="1" dirty="0">
              <a:solidFill>
                <a:srgbClr val="00B0F0"/>
              </a:solidFill>
              <a:latin typeface="Times New Roman" pitchFamily="18" charset="0"/>
              <a:cs typeface="Times New Roman" pitchFamily="18" charset="0"/>
            </a:endParaRPr>
          </a:p>
          <a:p>
            <a:pPr algn="r">
              <a:defRPr/>
            </a:pPr>
            <a:r>
              <a:rPr lang="ru-RU" sz="2800" b="1" i="1" dirty="0">
                <a:solidFill>
                  <a:srgbClr val="00B0F0"/>
                </a:solidFill>
                <a:latin typeface="Times New Roman" pitchFamily="18" charset="0"/>
                <a:cs typeface="Times New Roman" pitchFamily="18" charset="0"/>
              </a:rPr>
              <a:t>Ответ: Новая </a:t>
            </a:r>
            <a:r>
              <a:rPr lang="ru-RU" sz="2800" b="1" i="1" dirty="0" err="1">
                <a:solidFill>
                  <a:srgbClr val="00B0F0"/>
                </a:solidFill>
                <a:latin typeface="Times New Roman" pitchFamily="18" charset="0"/>
                <a:cs typeface="Times New Roman" pitchFamily="18" charset="0"/>
              </a:rPr>
              <a:t>Стениха</a:t>
            </a:r>
            <a:r>
              <a:rPr lang="ru-RU" sz="2800" b="1" i="1" dirty="0">
                <a:solidFill>
                  <a:srgbClr val="00B0F0"/>
                </a:solidFill>
                <a:latin typeface="Times New Roman" pitchFamily="18" charset="0"/>
                <a:cs typeface="Times New Roman" pitchFamily="18" charset="0"/>
              </a:rPr>
              <a:t> </a:t>
            </a:r>
            <a:endParaRPr lang="ru-RU" sz="2800" b="1" dirty="0">
              <a:solidFill>
                <a:srgbClr val="00B0F0"/>
              </a:solidFill>
              <a:latin typeface="Times New Roman" pitchFamily="18" charset="0"/>
              <a:cs typeface="Times New Roman" pitchFamily="18" charset="0"/>
            </a:endParaRPr>
          </a:p>
          <a:p>
            <a:pPr>
              <a:defRPr/>
            </a:pPr>
            <a:endParaRPr lang="ru-RU" dirty="0"/>
          </a:p>
        </p:txBody>
      </p:sp>
      <p:sp>
        <p:nvSpPr>
          <p:cNvPr id="4" name="Управляющая кнопка: назад 3">
            <a:hlinkClick r:id="rId2" action="ppaction://hlinksldjump" highlightClick="1"/>
          </p:cNvPr>
          <p:cNvSpPr/>
          <p:nvPr/>
        </p:nvSpPr>
        <p:spPr>
          <a:xfrm>
            <a:off x="642938" y="6357938"/>
            <a:ext cx="285750" cy="28575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200" dirty="0" smtClean="0">
                <a:solidFill>
                  <a:srgbClr val="FF0000"/>
                </a:solidFill>
              </a:rPr>
              <a:t>3.  История г. Братска</a:t>
            </a:r>
            <a:r>
              <a:rPr lang="ru-RU" dirty="0" smtClean="0"/>
              <a:t/>
            </a:r>
            <a:br>
              <a:rPr lang="ru-RU" dirty="0" smtClean="0"/>
            </a:br>
            <a:endParaRPr lang="ru-RU" dirty="0"/>
          </a:p>
        </p:txBody>
      </p:sp>
      <p:sp>
        <p:nvSpPr>
          <p:cNvPr id="3" name="TextBox 2"/>
          <p:cNvSpPr txBox="1">
            <a:spLocks noChangeArrowheads="1"/>
          </p:cNvSpPr>
          <p:nvPr/>
        </p:nvSpPr>
        <p:spPr bwMode="auto">
          <a:xfrm>
            <a:off x="571500" y="1357313"/>
            <a:ext cx="8001000" cy="394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endParaRPr lang="ru-RU" altLang="ru-RU" b="1" i="1"/>
          </a:p>
          <a:p>
            <a:pPr eaLnBrk="1" hangingPunct="1"/>
            <a:endParaRPr lang="ru-RU" altLang="ru-RU" b="1" i="1"/>
          </a:p>
          <a:p>
            <a:pPr algn="ctr" eaLnBrk="1" hangingPunct="1"/>
            <a:r>
              <a:rPr lang="ru-RU" altLang="ru-RU" sz="2800" b="1" i="1">
                <a:solidFill>
                  <a:srgbClr val="92D050"/>
                </a:solidFill>
                <a:latin typeface="Times New Roman" pitchFamily="18" charset="0"/>
                <a:cs typeface="Times New Roman" pitchFamily="18" charset="0"/>
              </a:rPr>
              <a:t>30 баллов </a:t>
            </a:r>
          </a:p>
          <a:p>
            <a:pPr eaLnBrk="1" hangingPunct="1"/>
            <a:endParaRPr lang="ru-RU" altLang="ru-RU" sz="2800" b="1" i="1">
              <a:latin typeface="Times New Roman" pitchFamily="18" charset="0"/>
              <a:cs typeface="Times New Roman" pitchFamily="18" charset="0"/>
            </a:endParaRPr>
          </a:p>
          <a:p>
            <a:pPr eaLnBrk="1" hangingPunct="1"/>
            <a:r>
              <a:rPr lang="ru-RU" altLang="ru-RU" sz="2800" u="sng">
                <a:latin typeface="Times New Roman" pitchFamily="18" charset="0"/>
                <a:cs typeface="Times New Roman" pitchFamily="18" charset="0"/>
              </a:rPr>
              <a:t>Вопрос:  </a:t>
            </a:r>
          </a:p>
          <a:p>
            <a:pPr eaLnBrk="1" hangingPunct="1"/>
            <a:endParaRPr lang="ru-RU" altLang="ru-RU" sz="2800" i="1">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В каком году получен первый алюминий на БрАЗе?</a:t>
            </a:r>
            <a:endParaRPr lang="ru-RU" altLang="ru-RU" sz="2800" b="1" i="1">
              <a:latin typeface="Times New Roman" pitchFamily="18" charset="0"/>
              <a:cs typeface="Times New Roman" pitchFamily="18" charset="0"/>
            </a:endParaRPr>
          </a:p>
          <a:p>
            <a:pPr algn="r" eaLnBrk="1" hangingPunct="1"/>
            <a:r>
              <a:rPr lang="ru-RU" altLang="ru-RU" sz="2800" b="1" i="1">
                <a:solidFill>
                  <a:srgbClr val="00B0F0"/>
                </a:solidFill>
                <a:latin typeface="Times New Roman" pitchFamily="18" charset="0"/>
                <a:cs typeface="Times New Roman" pitchFamily="18" charset="0"/>
              </a:rPr>
              <a:t>Ответ: в 1966 г. </a:t>
            </a:r>
            <a:endParaRPr lang="ru-RU" altLang="ru-RU" sz="2800" b="1">
              <a:solidFill>
                <a:srgbClr val="00B0F0"/>
              </a:solidFill>
              <a:latin typeface="Times New Roman" pitchFamily="18" charset="0"/>
              <a:cs typeface="Times New Roman" pitchFamily="18" charset="0"/>
            </a:endParaRPr>
          </a:p>
          <a:p>
            <a:pPr eaLnBrk="1" hangingPunct="1"/>
            <a:endParaRPr lang="ru-RU" altLang="ru-RU"/>
          </a:p>
        </p:txBody>
      </p:sp>
      <p:sp>
        <p:nvSpPr>
          <p:cNvPr id="4" name="Управляющая кнопка: назад 3">
            <a:hlinkClick r:id="rId2" action="ppaction://hlinksldjump" highlightClick="1"/>
          </p:cNvPr>
          <p:cNvSpPr/>
          <p:nvPr/>
        </p:nvSpPr>
        <p:spPr>
          <a:xfrm>
            <a:off x="642938" y="6357938"/>
            <a:ext cx="285750" cy="28575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200" dirty="0" smtClean="0">
                <a:solidFill>
                  <a:srgbClr val="FF0000"/>
                </a:solidFill>
              </a:rPr>
              <a:t>3.  История Братска</a:t>
            </a:r>
            <a:r>
              <a:rPr lang="ru-RU" dirty="0" smtClean="0"/>
              <a:t/>
            </a:r>
            <a:br>
              <a:rPr lang="ru-RU" dirty="0" smtClean="0"/>
            </a:br>
            <a:endParaRPr lang="ru-RU" dirty="0"/>
          </a:p>
        </p:txBody>
      </p:sp>
      <p:sp>
        <p:nvSpPr>
          <p:cNvPr id="3" name="TextBox 2"/>
          <p:cNvSpPr txBox="1"/>
          <p:nvPr/>
        </p:nvSpPr>
        <p:spPr>
          <a:xfrm>
            <a:off x="827088" y="620713"/>
            <a:ext cx="7643812" cy="6062662"/>
          </a:xfrm>
          <a:prstGeom prst="rect">
            <a:avLst/>
          </a:prstGeom>
          <a:noFill/>
        </p:spPr>
        <p:txBody>
          <a:bodyPr>
            <a:spAutoFit/>
          </a:bodyPr>
          <a:lstStyle/>
          <a:p>
            <a:pPr>
              <a:defRPr/>
            </a:pPr>
            <a:endParaRPr lang="ru-RU" b="1" i="1" dirty="0"/>
          </a:p>
          <a:p>
            <a:pPr>
              <a:defRPr/>
            </a:pPr>
            <a:endParaRPr lang="ru-RU" b="1" i="1" dirty="0"/>
          </a:p>
          <a:p>
            <a:pPr algn="ctr">
              <a:defRPr/>
            </a:pPr>
            <a:endParaRPr lang="ru-RU" b="1" i="1" dirty="0">
              <a:solidFill>
                <a:schemeClr val="accent2">
                  <a:lumMod val="75000"/>
                </a:schemeClr>
              </a:solidFill>
            </a:endParaRPr>
          </a:p>
          <a:p>
            <a:pPr algn="ctr">
              <a:defRPr/>
            </a:pPr>
            <a:r>
              <a:rPr lang="ru-RU" sz="2800" b="1" i="1" dirty="0">
                <a:solidFill>
                  <a:srgbClr val="92D050"/>
                </a:solidFill>
                <a:latin typeface="Times New Roman" pitchFamily="18" charset="0"/>
                <a:cs typeface="Times New Roman" pitchFamily="18" charset="0"/>
              </a:rPr>
              <a:t>50 баллов</a:t>
            </a:r>
          </a:p>
          <a:p>
            <a:pPr>
              <a:defRPr/>
            </a:pPr>
            <a:endParaRPr lang="ru-RU" sz="2800" b="1" i="1" dirty="0">
              <a:latin typeface="Times New Roman" pitchFamily="18" charset="0"/>
              <a:cs typeface="Times New Roman" pitchFamily="18" charset="0"/>
            </a:endParaRPr>
          </a:p>
          <a:p>
            <a:pPr>
              <a:defRPr/>
            </a:pPr>
            <a:r>
              <a:rPr lang="ru-RU" sz="2800" dirty="0">
                <a:latin typeface="Times New Roman" pitchFamily="18" charset="0"/>
                <a:cs typeface="Times New Roman" pitchFamily="18" charset="0"/>
              </a:rPr>
              <a:t> </a:t>
            </a:r>
            <a:r>
              <a:rPr lang="ru-RU" sz="2800" u="sng" dirty="0">
                <a:latin typeface="Times New Roman" pitchFamily="18" charset="0"/>
                <a:cs typeface="Times New Roman" pitchFamily="18" charset="0"/>
              </a:rPr>
              <a:t>Вопрос:  </a:t>
            </a:r>
          </a:p>
          <a:p>
            <a:pPr>
              <a:defRPr/>
            </a:pPr>
            <a:endParaRPr lang="ru-RU" sz="2800" u="sng" dirty="0">
              <a:latin typeface="Times New Roman" pitchFamily="18" charset="0"/>
              <a:cs typeface="Times New Roman" pitchFamily="18" charset="0"/>
            </a:endParaRPr>
          </a:p>
          <a:p>
            <a:pPr>
              <a:defRPr/>
            </a:pPr>
            <a:r>
              <a:rPr lang="ru-RU" sz="2800" b="1" i="1" dirty="0">
                <a:latin typeface="Times New Roman" pitchFamily="18" charset="0"/>
                <a:cs typeface="Times New Roman" pitchFamily="18" charset="0"/>
              </a:rPr>
              <a:t>В каком году группа казаков-землепроходцев численностью в 40 человек во главе с Пантелеем </a:t>
            </a:r>
            <a:r>
              <a:rPr lang="ru-RU" sz="2800" b="1" i="1" dirty="0" err="1">
                <a:latin typeface="Times New Roman" pitchFamily="18" charset="0"/>
                <a:cs typeface="Times New Roman" pitchFamily="18" charset="0"/>
              </a:rPr>
              <a:t>Демидовичем</a:t>
            </a:r>
            <a:r>
              <a:rPr lang="ru-RU" sz="2800" b="1" i="1" dirty="0">
                <a:latin typeface="Times New Roman" pitchFamily="18" charset="0"/>
                <a:cs typeface="Times New Roman" pitchFamily="18" charset="0"/>
              </a:rPr>
              <a:t>  </a:t>
            </a:r>
            <a:r>
              <a:rPr lang="ru-RU" sz="2800" b="1" i="1" dirty="0" err="1">
                <a:latin typeface="Times New Roman" pitchFamily="18" charset="0"/>
                <a:cs typeface="Times New Roman" pitchFamily="18" charset="0"/>
              </a:rPr>
              <a:t>Пендой</a:t>
            </a:r>
            <a:r>
              <a:rPr lang="ru-RU" sz="2800" b="1" i="1" dirty="0">
                <a:latin typeface="Times New Roman" pitchFamily="18" charset="0"/>
                <a:cs typeface="Times New Roman" pitchFamily="18" charset="0"/>
              </a:rPr>
              <a:t> основали небольшую крепость на реке Ангаре в устье реки Оки и назвали её Братским острогом? </a:t>
            </a:r>
          </a:p>
          <a:p>
            <a:pPr algn="r">
              <a:defRPr/>
            </a:pPr>
            <a:r>
              <a:rPr lang="ru-RU" sz="2800" b="1" i="1" dirty="0">
                <a:solidFill>
                  <a:srgbClr val="00B0F0"/>
                </a:solidFill>
                <a:latin typeface="Times New Roman" pitchFamily="18" charset="0"/>
                <a:cs typeface="Times New Roman" pitchFamily="18" charset="0"/>
              </a:rPr>
              <a:t>Ответ: в 1631 году </a:t>
            </a:r>
          </a:p>
          <a:p>
            <a:pPr>
              <a:defRPr/>
            </a:pPr>
            <a:endParaRPr lang="ru-RU" i="1" dirty="0"/>
          </a:p>
          <a:p>
            <a:pPr>
              <a:defRPr/>
            </a:pPr>
            <a:endParaRPr lang="ru-RU" dirty="0"/>
          </a:p>
          <a:p>
            <a:pPr>
              <a:defRPr/>
            </a:pPr>
            <a:endParaRPr lang="ru-RU" dirty="0"/>
          </a:p>
        </p:txBody>
      </p:sp>
      <p:sp>
        <p:nvSpPr>
          <p:cNvPr id="4" name="Управляющая кнопка: назад 3">
            <a:hlinkClick r:id="rId2" action="ppaction://hlinksldjump" highlightClick="1"/>
          </p:cNvPr>
          <p:cNvSpPr/>
          <p:nvPr/>
        </p:nvSpPr>
        <p:spPr>
          <a:xfrm>
            <a:off x="642938" y="6357938"/>
            <a:ext cx="285750" cy="28575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 calcmode="lin" valueType="num">
                                      <p:cBhvr additive="base">
                                        <p:cTn id="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200" dirty="0" smtClean="0">
                <a:solidFill>
                  <a:srgbClr val="FF0000"/>
                </a:solidFill>
              </a:rPr>
              <a:t>3.  История г. Братска</a:t>
            </a:r>
            <a:r>
              <a:rPr lang="ru-RU" dirty="0" smtClean="0"/>
              <a:t/>
            </a:r>
            <a:br>
              <a:rPr lang="ru-RU" dirty="0" smtClean="0"/>
            </a:br>
            <a:endParaRPr lang="ru-RU" dirty="0"/>
          </a:p>
        </p:txBody>
      </p:sp>
      <p:sp>
        <p:nvSpPr>
          <p:cNvPr id="3" name="TextBox 2"/>
          <p:cNvSpPr txBox="1">
            <a:spLocks noChangeArrowheads="1"/>
          </p:cNvSpPr>
          <p:nvPr/>
        </p:nvSpPr>
        <p:spPr bwMode="auto">
          <a:xfrm>
            <a:off x="785813" y="1428750"/>
            <a:ext cx="7500937"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70 баллов</a:t>
            </a:r>
          </a:p>
          <a:p>
            <a:pPr eaLnBrk="1" hangingPunct="1"/>
            <a:endParaRPr lang="ru-RU" altLang="ru-RU" sz="2800" b="1" i="1">
              <a:latin typeface="Times New Roman" pitchFamily="18" charset="0"/>
              <a:cs typeface="Times New Roman" pitchFamily="18" charset="0"/>
            </a:endParaRPr>
          </a:p>
          <a:p>
            <a:pPr eaLnBrk="1" hangingPunct="1"/>
            <a:r>
              <a:rPr lang="ru-RU" altLang="ru-RU" sz="2800" u="sng">
                <a:latin typeface="Times New Roman" pitchFamily="18" charset="0"/>
                <a:cs typeface="Times New Roman" pitchFamily="18" charset="0"/>
              </a:rPr>
              <a:t>Вопрос:  </a:t>
            </a:r>
          </a:p>
          <a:p>
            <a:pPr eaLnBrk="1" hangingPunct="1"/>
            <a:endParaRPr lang="ru-RU" altLang="ru-RU" sz="2800" i="1">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Назовите день рождения Братского моря.</a:t>
            </a:r>
          </a:p>
          <a:p>
            <a:pPr eaLnBrk="1" hangingPunct="1"/>
            <a:endParaRPr lang="ru-RU" altLang="ru-RU" sz="2800" b="1">
              <a:latin typeface="Times New Roman" pitchFamily="18" charset="0"/>
              <a:cs typeface="Times New Roman" pitchFamily="18" charset="0"/>
            </a:endParaRPr>
          </a:p>
          <a:p>
            <a:pPr algn="r" eaLnBrk="1" hangingPunct="1"/>
            <a:r>
              <a:rPr lang="ru-RU" altLang="ru-RU" sz="2800" b="1" i="1">
                <a:solidFill>
                  <a:srgbClr val="00B0F0"/>
                </a:solidFill>
                <a:latin typeface="Times New Roman" pitchFamily="18" charset="0"/>
                <a:cs typeface="Times New Roman" pitchFamily="18" charset="0"/>
              </a:rPr>
              <a:t>Ответ: 1 сентября 1961 г. </a:t>
            </a:r>
            <a:endParaRPr lang="ru-RU" altLang="ru-RU"/>
          </a:p>
        </p:txBody>
      </p:sp>
      <p:sp>
        <p:nvSpPr>
          <p:cNvPr id="4" name="Управляющая кнопка: назад 3">
            <a:hlinkClick r:id="rId2" action="ppaction://hlinksldjump" highlightClick="1"/>
          </p:cNvPr>
          <p:cNvSpPr/>
          <p:nvPr/>
        </p:nvSpPr>
        <p:spPr>
          <a:xfrm>
            <a:off x="642938" y="6357938"/>
            <a:ext cx="285750" cy="28575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0825" y="549275"/>
            <a:ext cx="8567738" cy="1143000"/>
          </a:xfrm>
        </p:spPr>
        <p:txBody>
          <a:bodyPr/>
          <a:lstStyle/>
          <a:p>
            <a:pPr>
              <a:defRPr/>
            </a:pPr>
            <a:r>
              <a:rPr lang="ru-RU" sz="3600" dirty="0" smtClean="0">
                <a:solidFill>
                  <a:srgbClr val="FF0000"/>
                </a:solidFill>
              </a:rPr>
              <a:t/>
            </a:r>
            <a:br>
              <a:rPr lang="ru-RU" sz="3600" dirty="0" smtClean="0">
                <a:solidFill>
                  <a:srgbClr val="FF0000"/>
                </a:solidFill>
              </a:rPr>
            </a:br>
            <a:r>
              <a:rPr lang="ru-RU" sz="3600" dirty="0" smtClean="0">
                <a:solidFill>
                  <a:srgbClr val="FF0000"/>
                </a:solidFill>
              </a:rPr>
              <a:t>4. Достопримечательности Братска</a:t>
            </a:r>
            <a:r>
              <a:rPr lang="ru-RU" dirty="0" smtClean="0"/>
              <a:t/>
            </a:r>
            <a:br>
              <a:rPr lang="ru-RU" dirty="0" smtClean="0"/>
            </a:br>
            <a:r>
              <a:rPr lang="ru-RU" dirty="0" smtClean="0"/>
              <a:t/>
            </a:r>
            <a:br>
              <a:rPr lang="ru-RU" dirty="0" smtClean="0"/>
            </a:br>
            <a:endParaRPr lang="ru-RU" dirty="0"/>
          </a:p>
        </p:txBody>
      </p:sp>
      <p:sp>
        <p:nvSpPr>
          <p:cNvPr id="3" name="TextBox 2"/>
          <p:cNvSpPr txBox="1">
            <a:spLocks noChangeArrowheads="1"/>
          </p:cNvSpPr>
          <p:nvPr/>
        </p:nvSpPr>
        <p:spPr bwMode="auto">
          <a:xfrm>
            <a:off x="928688" y="1785938"/>
            <a:ext cx="7286625"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10 баллов</a:t>
            </a:r>
          </a:p>
          <a:p>
            <a:pPr eaLnBrk="1" hangingPunct="1"/>
            <a:endParaRPr lang="ru-RU" altLang="ru-RU" sz="2800" b="1" i="1">
              <a:latin typeface="Times New Roman" pitchFamily="18" charset="0"/>
              <a:cs typeface="Times New Roman" pitchFamily="18" charset="0"/>
            </a:endParaRPr>
          </a:p>
          <a:p>
            <a:pPr eaLnBrk="1" hangingPunct="1"/>
            <a:r>
              <a:rPr lang="ru-RU" altLang="ru-RU" sz="2800" u="sng">
                <a:latin typeface="Times New Roman" pitchFamily="18" charset="0"/>
                <a:cs typeface="Times New Roman" pitchFamily="18" charset="0"/>
              </a:rPr>
              <a:t>Вопрос:</a:t>
            </a:r>
            <a:r>
              <a:rPr lang="ru-RU" altLang="ru-RU" sz="2800">
                <a:latin typeface="Times New Roman" pitchFamily="18" charset="0"/>
                <a:cs typeface="Times New Roman" pitchFamily="18" charset="0"/>
              </a:rPr>
              <a:t>  </a:t>
            </a:r>
          </a:p>
          <a:p>
            <a:pPr eaLnBrk="1" hangingPunct="1"/>
            <a:endParaRPr lang="ru-RU" altLang="ru-RU" sz="2800" i="1">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Легендарное сооружение. Самый крупный производитель гидро­электро­энергии в России. </a:t>
            </a:r>
          </a:p>
          <a:p>
            <a:pPr algn="r" eaLnBrk="1" hangingPunct="1"/>
            <a:r>
              <a:rPr lang="ru-RU" altLang="ru-RU" sz="2800" b="1" i="1">
                <a:solidFill>
                  <a:srgbClr val="00B0F0"/>
                </a:solidFill>
                <a:latin typeface="Times New Roman" pitchFamily="18" charset="0"/>
                <a:cs typeface="Times New Roman" pitchFamily="18" charset="0"/>
              </a:rPr>
              <a:t>Ответ: Братская ГЭС</a:t>
            </a:r>
            <a:endParaRPr lang="ru-RU" altLang="ru-RU" sz="2800" b="1">
              <a:solidFill>
                <a:srgbClr val="00B0F0"/>
              </a:solidFill>
              <a:latin typeface="Times New Roman" pitchFamily="18" charset="0"/>
              <a:cs typeface="Times New Roman" pitchFamily="18" charset="0"/>
            </a:endParaRPr>
          </a:p>
          <a:p>
            <a:pPr eaLnBrk="1" hangingPunct="1"/>
            <a:endParaRPr lang="ru-RU" altLang="ru-RU"/>
          </a:p>
        </p:txBody>
      </p:sp>
      <p:sp>
        <p:nvSpPr>
          <p:cNvPr id="4" name="Управляющая кнопка: назад 3">
            <a:hlinkClick r:id="rId2" action="ppaction://hlinksldjump" highlightClick="1"/>
          </p:cNvPr>
          <p:cNvSpPr/>
          <p:nvPr/>
        </p:nvSpPr>
        <p:spPr>
          <a:xfrm>
            <a:off x="642938" y="6357938"/>
            <a:ext cx="285750" cy="28575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500063" y="428625"/>
            <a:ext cx="8429625" cy="3429000"/>
          </a:xfrm>
        </p:spPr>
        <p:txBody>
          <a:bodyPr/>
          <a:lstStyle/>
          <a:p>
            <a:pPr eaLnBrk="1" hangingPunct="1">
              <a:defRPr/>
            </a:pPr>
            <a:r>
              <a:rPr lang="ru-RU" dirty="0" smtClean="0"/>
              <a:t/>
            </a:r>
            <a:br>
              <a:rPr lang="ru-RU" dirty="0" smtClean="0"/>
            </a:br>
            <a:endParaRPr lang="ru-RU" sz="3600" dirty="0" smtClean="0">
              <a:solidFill>
                <a:srgbClr val="00B0F0"/>
              </a:solidFill>
            </a:endParaRPr>
          </a:p>
        </p:txBody>
      </p:sp>
      <p:sp>
        <p:nvSpPr>
          <p:cNvPr id="2051" name="Rectangle 3"/>
          <p:cNvSpPr>
            <a:spLocks noGrp="1" noChangeArrowheads="1"/>
          </p:cNvSpPr>
          <p:nvPr>
            <p:ph type="subTitle" sz="quarter" idx="1"/>
          </p:nvPr>
        </p:nvSpPr>
        <p:spPr>
          <a:xfrm>
            <a:off x="2428875" y="4214813"/>
            <a:ext cx="6072188" cy="2500312"/>
          </a:xfrm>
        </p:spPr>
        <p:txBody>
          <a:bodyPr/>
          <a:lstStyle/>
          <a:p>
            <a:pPr algn="r" eaLnBrk="1" hangingPunct="1">
              <a:lnSpc>
                <a:spcPct val="90000"/>
              </a:lnSpc>
              <a:defRPr/>
            </a:pPr>
            <a:endParaRPr lang="ru-RU" sz="2400" dirty="0" smtClean="0"/>
          </a:p>
        </p:txBody>
      </p:sp>
      <p:pic>
        <p:nvPicPr>
          <p:cNvPr id="3076" name="Рисунок 6" descr="0402dvlcsnap2010020318h57m29s79.png"/>
          <p:cNvPicPr>
            <a:picLocks noChangeAspect="1"/>
          </p:cNvPicPr>
          <p:nvPr/>
        </p:nvPicPr>
        <p:blipFill>
          <a:blip r:embed="rId2">
            <a:lum bright="-1000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465138" y="6021388"/>
            <a:ext cx="8678862" cy="708025"/>
          </a:xfrm>
          <a:prstGeom prst="rect">
            <a:avLst/>
          </a:prstGeom>
          <a:solidFill>
            <a:schemeClr val="accent1">
              <a:lumMod val="20000"/>
              <a:lumOff val="80000"/>
            </a:schemeClr>
          </a:solidFill>
          <a:ln>
            <a:solidFill>
              <a:schemeClr val="accent4">
                <a:lumMod val="50000"/>
              </a:schemeClr>
            </a:solidFill>
          </a:ln>
        </p:spPr>
        <p:txBody>
          <a:bodyPr>
            <a:spAutoFit/>
          </a:bodyPr>
          <a:lstStyle/>
          <a:p>
            <a:pPr algn="ctr">
              <a:defRPr/>
            </a:pPr>
            <a:r>
              <a:rPr lang="ru-RU" sz="4000" b="1" dirty="0">
                <a:solidFill>
                  <a:schemeClr val="accent1">
                    <a:lumMod val="50000"/>
                  </a:schemeClr>
                </a:solidFill>
              </a:rPr>
              <a:t>Городу Братску посвящается…</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ppt_w</p:attrName>
                                        </p:attrNameLst>
                                      </p:cBhvr>
                                      <p:tavLst>
                                        <p:tav tm="0">
                                          <p:val>
                                            <p:strVal val="#ppt_w+.3"/>
                                          </p:val>
                                        </p:tav>
                                        <p:tav tm="100000">
                                          <p:val>
                                            <p:strVal val="#ppt_w"/>
                                          </p:val>
                                        </p:tav>
                                      </p:tavLst>
                                    </p:anim>
                                    <p:anim calcmode="lin" valueType="num">
                                      <p:cBhvr>
                                        <p:cTn id="8" dur="1000" fill="hold"/>
                                        <p:tgtEl>
                                          <p:spTgt spid="2050"/>
                                        </p:tgtEl>
                                        <p:attrNameLst>
                                          <p:attrName>ppt_h</p:attrName>
                                        </p:attrNameLst>
                                      </p:cBhvr>
                                      <p:tavLst>
                                        <p:tav tm="0">
                                          <p:val>
                                            <p:strVal val="#ppt_h"/>
                                          </p:val>
                                        </p:tav>
                                        <p:tav tm="100000">
                                          <p:val>
                                            <p:strVal val="#ppt_h"/>
                                          </p:val>
                                        </p:tav>
                                      </p:tavLst>
                                    </p:anim>
                                    <p:animEffect transition="in" filter="fade">
                                      <p:cBhvr>
                                        <p:cTn id="9"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4. Достопримечательности Братска </a:t>
            </a:r>
            <a:endParaRPr lang="ru-RU" sz="3600" dirty="0"/>
          </a:p>
        </p:txBody>
      </p:sp>
      <p:sp>
        <p:nvSpPr>
          <p:cNvPr id="3" name="TextBox 2"/>
          <p:cNvSpPr txBox="1"/>
          <p:nvPr/>
        </p:nvSpPr>
        <p:spPr>
          <a:xfrm>
            <a:off x="900113" y="1557338"/>
            <a:ext cx="7429500" cy="5108575"/>
          </a:xfrm>
          <a:prstGeom prst="rect">
            <a:avLst/>
          </a:prstGeom>
          <a:noFill/>
        </p:spPr>
        <p:txBody>
          <a:bodyPr>
            <a:spAutoFit/>
          </a:bodyPr>
          <a:lstStyle/>
          <a:p>
            <a:pPr algn="ctr">
              <a:defRPr/>
            </a:pPr>
            <a:endParaRPr lang="ru-RU" sz="2800" b="1" i="1" dirty="0">
              <a:solidFill>
                <a:schemeClr val="accent2">
                  <a:lumMod val="75000"/>
                </a:schemeClr>
              </a:solidFill>
              <a:latin typeface="Times New Roman" pitchFamily="18" charset="0"/>
              <a:cs typeface="Times New Roman" pitchFamily="18" charset="0"/>
            </a:endParaRPr>
          </a:p>
          <a:p>
            <a:pPr algn="ctr">
              <a:defRPr/>
            </a:pPr>
            <a:r>
              <a:rPr lang="ru-RU" sz="2800" b="1" i="1" dirty="0">
                <a:solidFill>
                  <a:srgbClr val="92D050"/>
                </a:solidFill>
                <a:latin typeface="Times New Roman" pitchFamily="18" charset="0"/>
                <a:cs typeface="Times New Roman" pitchFamily="18" charset="0"/>
              </a:rPr>
              <a:t>20 баллов</a:t>
            </a:r>
            <a:endParaRPr lang="ru-RU" sz="2800" dirty="0">
              <a:solidFill>
                <a:schemeClr val="accent2">
                  <a:lumMod val="75000"/>
                </a:schemeClr>
              </a:solidFill>
              <a:latin typeface="Times New Roman" pitchFamily="18" charset="0"/>
              <a:cs typeface="Times New Roman" pitchFamily="18" charset="0"/>
            </a:endParaRPr>
          </a:p>
          <a:p>
            <a:pPr>
              <a:defRPr/>
            </a:pPr>
            <a:endParaRPr lang="ru-RU" sz="2800" dirty="0">
              <a:latin typeface="Times New Roman" pitchFamily="18" charset="0"/>
              <a:cs typeface="Times New Roman" pitchFamily="18" charset="0"/>
            </a:endParaRPr>
          </a:p>
          <a:p>
            <a:pPr>
              <a:defRPr/>
            </a:pPr>
            <a:r>
              <a:rPr lang="ru-RU" sz="2800" u="sng" dirty="0">
                <a:latin typeface="Times New Roman" pitchFamily="18" charset="0"/>
                <a:cs typeface="Times New Roman" pitchFamily="18" charset="0"/>
              </a:rPr>
              <a:t>Вопрос:</a:t>
            </a:r>
            <a:r>
              <a:rPr lang="ru-RU" sz="2800" dirty="0">
                <a:latin typeface="Times New Roman" pitchFamily="18" charset="0"/>
                <a:cs typeface="Times New Roman" pitchFamily="18" charset="0"/>
              </a:rPr>
              <a:t> </a:t>
            </a:r>
          </a:p>
          <a:p>
            <a:pPr>
              <a:defRPr/>
            </a:pPr>
            <a:endParaRPr lang="ru-RU" sz="2800" dirty="0">
              <a:latin typeface="Times New Roman" pitchFamily="18" charset="0"/>
              <a:cs typeface="Times New Roman" pitchFamily="18" charset="0"/>
            </a:endParaRPr>
          </a:p>
          <a:p>
            <a:pPr>
              <a:defRPr/>
            </a:pPr>
            <a:r>
              <a:rPr lang="ru-RU" sz="2800" b="1" dirty="0">
                <a:latin typeface="Times New Roman" pitchFamily="18" charset="0"/>
                <a:cs typeface="Times New Roman" pitchFamily="18" charset="0"/>
              </a:rPr>
              <a:t>Недалеко от города расположен музей, где можно не только познакомиться с историей сибирской деревни, Братского острога, но и великолепно провести время на свежем воздухе.</a:t>
            </a:r>
          </a:p>
          <a:p>
            <a:pPr algn="r">
              <a:defRPr/>
            </a:pPr>
            <a:r>
              <a:rPr lang="ru-RU" sz="2800" b="1" dirty="0">
                <a:latin typeface="Times New Roman" pitchFamily="18" charset="0"/>
                <a:cs typeface="Times New Roman" pitchFamily="18" charset="0"/>
              </a:rPr>
              <a:t> </a:t>
            </a:r>
            <a:r>
              <a:rPr lang="ru-RU" sz="2800" b="1" i="1" dirty="0">
                <a:solidFill>
                  <a:srgbClr val="00B0F0"/>
                </a:solidFill>
                <a:latin typeface="Times New Roman" pitchFamily="18" charset="0"/>
                <a:cs typeface="Times New Roman" pitchFamily="18" charset="0"/>
              </a:rPr>
              <a:t>Ответ: Ангарская деревня </a:t>
            </a:r>
          </a:p>
          <a:p>
            <a:pPr>
              <a:defRPr/>
            </a:pPr>
            <a:endParaRPr lang="ru-RU" b="1" dirty="0">
              <a:solidFill>
                <a:srgbClr val="00B0F0"/>
              </a:solidFill>
            </a:endParaRPr>
          </a:p>
        </p:txBody>
      </p:sp>
      <p:sp>
        <p:nvSpPr>
          <p:cNvPr id="4" name="Управляющая кнопка: назад 3">
            <a:hlinkClick r:id="rId2" action="ppaction://hlinksldjump" highlightClick="1"/>
          </p:cNvPr>
          <p:cNvSpPr/>
          <p:nvPr/>
        </p:nvSpPr>
        <p:spPr>
          <a:xfrm>
            <a:off x="642938" y="6357938"/>
            <a:ext cx="285750" cy="28575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4. Достопримечательности Братска</a:t>
            </a:r>
            <a:endParaRPr lang="ru-RU" sz="3600" dirty="0"/>
          </a:p>
        </p:txBody>
      </p:sp>
      <p:sp>
        <p:nvSpPr>
          <p:cNvPr id="3" name="TextBox 2"/>
          <p:cNvSpPr txBox="1"/>
          <p:nvPr/>
        </p:nvSpPr>
        <p:spPr>
          <a:xfrm>
            <a:off x="827088" y="1557338"/>
            <a:ext cx="7358062" cy="4400550"/>
          </a:xfrm>
          <a:prstGeom prst="rect">
            <a:avLst/>
          </a:prstGeom>
          <a:noFill/>
        </p:spPr>
        <p:txBody>
          <a:bodyPr>
            <a:spAutoFit/>
          </a:bodyPr>
          <a:lstStyle/>
          <a:p>
            <a:pPr algn="ctr">
              <a:defRPr/>
            </a:pPr>
            <a:r>
              <a:rPr lang="ru-RU" sz="2800" b="1" i="1" dirty="0">
                <a:solidFill>
                  <a:srgbClr val="92D050"/>
                </a:solidFill>
                <a:latin typeface="Times New Roman" pitchFamily="18" charset="0"/>
                <a:cs typeface="Times New Roman" pitchFamily="18" charset="0"/>
              </a:rPr>
              <a:t>30 баллов</a:t>
            </a:r>
          </a:p>
          <a:p>
            <a:pPr>
              <a:defRPr/>
            </a:pPr>
            <a:endParaRPr lang="ru-RU" sz="2800" b="1" i="1" dirty="0">
              <a:latin typeface="Times New Roman" pitchFamily="18" charset="0"/>
              <a:cs typeface="Times New Roman" pitchFamily="18" charset="0"/>
            </a:endParaRPr>
          </a:p>
          <a:p>
            <a:pPr>
              <a:defRPr/>
            </a:pPr>
            <a:r>
              <a:rPr lang="ru-RU" sz="2800" u="sng" dirty="0">
                <a:latin typeface="Times New Roman" pitchFamily="18" charset="0"/>
                <a:cs typeface="Times New Roman" pitchFamily="18" charset="0"/>
              </a:rPr>
              <a:t>Вопрос: </a:t>
            </a:r>
          </a:p>
          <a:p>
            <a:pPr>
              <a:defRPr/>
            </a:pPr>
            <a:endParaRPr lang="ru-RU" sz="2800" u="sng" dirty="0">
              <a:latin typeface="Times New Roman" pitchFamily="18" charset="0"/>
              <a:cs typeface="Times New Roman" pitchFamily="18" charset="0"/>
            </a:endParaRPr>
          </a:p>
          <a:p>
            <a:pPr>
              <a:defRPr/>
            </a:pPr>
            <a:r>
              <a:rPr lang="ru-RU" sz="2800" b="1" dirty="0">
                <a:latin typeface="Times New Roman" pitchFamily="18" charset="0"/>
                <a:cs typeface="Times New Roman" pitchFamily="18" charset="0"/>
              </a:rPr>
              <a:t>Торжественное открытие этого музея состоялось в 1979г. Его создание было посвящено талантливым людям и гениальным инженерам, возводившим Братскую ГЭС.</a:t>
            </a:r>
          </a:p>
          <a:p>
            <a:pPr algn="r">
              <a:defRPr/>
            </a:pPr>
            <a:r>
              <a:rPr lang="ru-RU" sz="2800" dirty="0">
                <a:solidFill>
                  <a:schemeClr val="accent1">
                    <a:lumMod val="60000"/>
                    <a:lumOff val="40000"/>
                  </a:schemeClr>
                </a:solidFill>
                <a:latin typeface="Times New Roman" pitchFamily="18" charset="0"/>
                <a:cs typeface="Times New Roman" pitchFamily="18" charset="0"/>
              </a:rPr>
              <a:t> </a:t>
            </a:r>
            <a:r>
              <a:rPr lang="ru-RU" sz="2800" b="1" i="1" dirty="0">
                <a:solidFill>
                  <a:srgbClr val="00B0F0"/>
                </a:solidFill>
                <a:latin typeface="Times New Roman" pitchFamily="18" charset="0"/>
                <a:cs typeface="Times New Roman" pitchFamily="18" charset="0"/>
              </a:rPr>
              <a:t>Ответ: музей истории </a:t>
            </a:r>
            <a:r>
              <a:rPr lang="ru-RU" sz="2800" b="1" i="1" dirty="0" err="1">
                <a:solidFill>
                  <a:srgbClr val="00B0F0"/>
                </a:solidFill>
                <a:latin typeface="Times New Roman" pitchFamily="18" charset="0"/>
                <a:cs typeface="Times New Roman" pitchFamily="18" charset="0"/>
              </a:rPr>
              <a:t>Братскгэсстроя</a:t>
            </a:r>
            <a:r>
              <a:rPr lang="ru-RU" sz="2800" b="1" i="1" dirty="0">
                <a:solidFill>
                  <a:srgbClr val="00B0F0"/>
                </a:solidFill>
                <a:latin typeface="Times New Roman" pitchFamily="18" charset="0"/>
                <a:cs typeface="Times New Roman" pitchFamily="18" charset="0"/>
              </a:rPr>
              <a:t> </a:t>
            </a:r>
            <a:endParaRPr lang="ru-RU" dirty="0"/>
          </a:p>
        </p:txBody>
      </p:sp>
      <p:sp>
        <p:nvSpPr>
          <p:cNvPr id="4" name="Управляющая кнопка: назад 3">
            <a:hlinkClick r:id="rId2" action="ppaction://hlinksldjump" highlightClick="1"/>
          </p:cNvPr>
          <p:cNvSpPr/>
          <p:nvPr/>
        </p:nvSpPr>
        <p:spPr>
          <a:xfrm>
            <a:off x="642938" y="6357938"/>
            <a:ext cx="285750" cy="28575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4. Достопримечательности Братска </a:t>
            </a:r>
            <a:endParaRPr lang="ru-RU" sz="3600" dirty="0"/>
          </a:p>
        </p:txBody>
      </p:sp>
      <p:sp>
        <p:nvSpPr>
          <p:cNvPr id="3" name="TextBox 2"/>
          <p:cNvSpPr txBox="1">
            <a:spLocks noChangeArrowheads="1"/>
          </p:cNvSpPr>
          <p:nvPr/>
        </p:nvSpPr>
        <p:spPr bwMode="auto">
          <a:xfrm>
            <a:off x="684213" y="1412875"/>
            <a:ext cx="7920037" cy="569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50 баллов </a:t>
            </a:r>
          </a:p>
          <a:p>
            <a:pPr eaLnBrk="1" hangingPunct="1"/>
            <a:endParaRPr lang="ru-RU" altLang="ru-RU" sz="1400" u="sng">
              <a:latin typeface="Times New Roman" pitchFamily="18" charset="0"/>
              <a:cs typeface="Times New Roman" pitchFamily="18" charset="0"/>
            </a:endParaRPr>
          </a:p>
          <a:p>
            <a:pPr eaLnBrk="1" hangingPunct="1"/>
            <a:r>
              <a:rPr lang="ru-RU" altLang="ru-RU" sz="2800" u="sng">
                <a:latin typeface="Times New Roman" pitchFamily="18" charset="0"/>
                <a:cs typeface="Times New Roman" pitchFamily="18" charset="0"/>
              </a:rPr>
              <a:t>Вопрос: </a:t>
            </a:r>
          </a:p>
          <a:p>
            <a:pPr eaLnBrk="1" hangingPunct="1"/>
            <a:endParaRPr lang="ru-RU" altLang="ru-RU" sz="1400" u="sng">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Этот музей открыл свои двери в 1989 г.  Здание музея носит гордый статус памятника исторического значения. Открыть музей предложил ссыльный большевик В.В.Рябиков и его идею поддержали местные жители. В этом музее 6 отделов: археологических находок, палеонтологии, природы, хозяйства, быта, ценных монет.</a:t>
            </a:r>
          </a:p>
          <a:p>
            <a:pPr algn="r" eaLnBrk="1" hangingPunct="1"/>
            <a:r>
              <a:rPr lang="ru-RU" altLang="ru-RU" sz="2800" b="1" i="1">
                <a:solidFill>
                  <a:srgbClr val="00B0F0"/>
                </a:solidFill>
                <a:latin typeface="Times New Roman" pitchFamily="18" charset="0"/>
                <a:cs typeface="Times New Roman" pitchFamily="18" charset="0"/>
              </a:rPr>
              <a:t>Ответ: музей истории политической ссылки </a:t>
            </a:r>
            <a:endParaRPr lang="ru-RU" altLang="ru-RU" sz="2800" b="1">
              <a:solidFill>
                <a:srgbClr val="00B0F0"/>
              </a:solidFill>
              <a:latin typeface="Times New Roman" pitchFamily="18" charset="0"/>
              <a:cs typeface="Times New Roman" pitchFamily="18" charset="0"/>
            </a:endParaRPr>
          </a:p>
          <a:p>
            <a:pPr eaLnBrk="1" hangingPunct="1"/>
            <a:endParaRPr lang="ru-RU" altLang="ru-RU" sz="2800">
              <a:latin typeface="Times New Roman" pitchFamily="18" charset="0"/>
              <a:cs typeface="Times New Roman" pitchFamily="18" charset="0"/>
            </a:endParaRPr>
          </a:p>
        </p:txBody>
      </p:sp>
      <p:sp>
        <p:nvSpPr>
          <p:cNvPr id="4" name="Управляющая кнопка: назад 3">
            <a:hlinkClick r:id="rId2" action="ppaction://hlinksldjump" highlightClick="1"/>
          </p:cNvPr>
          <p:cNvSpPr/>
          <p:nvPr/>
        </p:nvSpPr>
        <p:spPr>
          <a:xfrm>
            <a:off x="642938" y="6357938"/>
            <a:ext cx="285750" cy="28575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4. Достопримечательности Братска</a:t>
            </a:r>
            <a:endParaRPr lang="ru-RU" sz="3600" dirty="0"/>
          </a:p>
        </p:txBody>
      </p:sp>
      <p:sp>
        <p:nvSpPr>
          <p:cNvPr id="3" name="TextBox 2"/>
          <p:cNvSpPr txBox="1"/>
          <p:nvPr/>
        </p:nvSpPr>
        <p:spPr>
          <a:xfrm>
            <a:off x="468313" y="1341438"/>
            <a:ext cx="8424862" cy="5292725"/>
          </a:xfrm>
          <a:prstGeom prst="rect">
            <a:avLst/>
          </a:prstGeom>
          <a:noFill/>
        </p:spPr>
        <p:txBody>
          <a:bodyPr>
            <a:spAutoFit/>
          </a:bodyPr>
          <a:lstStyle/>
          <a:p>
            <a:pPr algn="ctr">
              <a:defRPr/>
            </a:pPr>
            <a:r>
              <a:rPr lang="ru-RU" sz="2800" b="1" i="1" dirty="0">
                <a:solidFill>
                  <a:srgbClr val="92D050"/>
                </a:solidFill>
                <a:latin typeface="Times New Roman" pitchFamily="18" charset="0"/>
                <a:cs typeface="Times New Roman" pitchFamily="18" charset="0"/>
              </a:rPr>
              <a:t>70 баллов</a:t>
            </a:r>
          </a:p>
          <a:p>
            <a:pPr algn="ctr">
              <a:defRPr/>
            </a:pPr>
            <a:endParaRPr lang="ru-RU" sz="1200" b="1" i="1" dirty="0">
              <a:solidFill>
                <a:schemeClr val="accent2">
                  <a:lumMod val="75000"/>
                </a:schemeClr>
              </a:solidFill>
              <a:latin typeface="Times New Roman" pitchFamily="18" charset="0"/>
              <a:cs typeface="Times New Roman" pitchFamily="18" charset="0"/>
            </a:endParaRPr>
          </a:p>
          <a:p>
            <a:pPr>
              <a:defRPr/>
            </a:pPr>
            <a:r>
              <a:rPr lang="ru-RU" sz="2800" u="sng" dirty="0">
                <a:latin typeface="Times New Roman" pitchFamily="18" charset="0"/>
                <a:cs typeface="Times New Roman" pitchFamily="18" charset="0"/>
              </a:rPr>
              <a:t>Вопрос: </a:t>
            </a:r>
          </a:p>
          <a:p>
            <a:pPr>
              <a:defRPr/>
            </a:pPr>
            <a:endParaRPr lang="ru-RU" sz="2800" dirty="0">
              <a:latin typeface="Times New Roman" pitchFamily="18" charset="0"/>
              <a:cs typeface="Times New Roman" pitchFamily="18" charset="0"/>
            </a:endParaRPr>
          </a:p>
          <a:p>
            <a:pPr>
              <a:defRPr/>
            </a:pPr>
            <a:r>
              <a:rPr lang="ru-RU" sz="2800" b="1" dirty="0">
                <a:latin typeface="Times New Roman" pitchFamily="18" charset="0"/>
                <a:cs typeface="Times New Roman" pitchFamily="18" charset="0"/>
              </a:rPr>
              <a:t>Музей, расположенный по адресу улица Комсомольская, 38. Создан сразу же после завершения строительства Братской ГЭС в 1968 году. Тогда в музее были выставлены экспонаты, посвященные природным особенностям Братского района.</a:t>
            </a:r>
          </a:p>
          <a:p>
            <a:pPr algn="r">
              <a:defRPr/>
            </a:pPr>
            <a:r>
              <a:rPr lang="ru-RU" sz="2800" b="1" i="1" dirty="0">
                <a:solidFill>
                  <a:srgbClr val="00B0F0"/>
                </a:solidFill>
                <a:latin typeface="Times New Roman" pitchFamily="18" charset="0"/>
                <a:cs typeface="Times New Roman" pitchFamily="18" charset="0"/>
              </a:rPr>
              <a:t> </a:t>
            </a:r>
          </a:p>
          <a:p>
            <a:pPr algn="r">
              <a:defRPr/>
            </a:pPr>
            <a:r>
              <a:rPr lang="ru-RU" sz="2800" b="1" i="1" dirty="0">
                <a:solidFill>
                  <a:srgbClr val="00B0F0"/>
                </a:solidFill>
                <a:latin typeface="Times New Roman" pitchFamily="18" charset="0"/>
                <a:cs typeface="Times New Roman" pitchFamily="18" charset="0"/>
              </a:rPr>
              <a:t>Ответ: Братский музей истории освоения Ангары </a:t>
            </a:r>
          </a:p>
          <a:p>
            <a:pPr>
              <a:defRPr/>
            </a:pPr>
            <a:endParaRPr lang="ru-RU" dirty="0"/>
          </a:p>
        </p:txBody>
      </p:sp>
      <p:sp>
        <p:nvSpPr>
          <p:cNvPr id="4" name="Управляющая кнопка: назад 3">
            <a:hlinkClick r:id="rId2" action="ppaction://hlinksldjump" highlightClick="1"/>
          </p:cNvPr>
          <p:cNvSpPr/>
          <p:nvPr/>
        </p:nvSpPr>
        <p:spPr>
          <a:xfrm>
            <a:off x="642938" y="6357938"/>
            <a:ext cx="285750" cy="28575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additive="base">
                                        <p:cTn id="1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476250"/>
            <a:ext cx="8229600" cy="1143000"/>
          </a:xfrm>
        </p:spPr>
        <p:txBody>
          <a:bodyPr/>
          <a:lstStyle/>
          <a:p>
            <a:pPr>
              <a:defRPr/>
            </a:pPr>
            <a:r>
              <a:rPr lang="ru-RU" sz="4000" dirty="0" smtClean="0">
                <a:solidFill>
                  <a:srgbClr val="FF0000"/>
                </a:solidFill>
              </a:rPr>
              <a:t>2 раунд</a:t>
            </a:r>
            <a:endParaRPr lang="ru-RU" sz="4000" dirty="0">
              <a:solidFill>
                <a:srgbClr val="FF0000"/>
              </a:solidFill>
            </a:endParaRPr>
          </a:p>
        </p:txBody>
      </p:sp>
      <p:graphicFrame>
        <p:nvGraphicFramePr>
          <p:cNvPr id="3" name="Таблица 2"/>
          <p:cNvGraphicFramePr>
            <a:graphicFrameLocks noGrp="1"/>
          </p:cNvGraphicFramePr>
          <p:nvPr/>
        </p:nvGraphicFramePr>
        <p:xfrm>
          <a:off x="900113" y="2349500"/>
          <a:ext cx="7429500" cy="3057525"/>
        </p:xfrm>
        <a:graphic>
          <a:graphicData uri="http://schemas.openxmlformats.org/drawingml/2006/table">
            <a:tbl>
              <a:tblPr firstRow="1" bandRow="1">
                <a:tableStyleId>{5C22544A-7EE6-4342-B048-85BDC9FD1C3A}</a:tableStyleId>
              </a:tblPr>
              <a:tblGrid>
                <a:gridCol w="3279424"/>
                <a:gridCol w="870651"/>
                <a:gridCol w="870651"/>
                <a:gridCol w="783586"/>
                <a:gridCol w="783586"/>
                <a:gridCol w="841603"/>
              </a:tblGrid>
              <a:tr h="690328">
                <a:tc>
                  <a:txBody>
                    <a:bodyPr/>
                    <a:lstStyle/>
                    <a:p>
                      <a:pPr algn="ctr"/>
                      <a:r>
                        <a:rPr lang="ru-RU" sz="3600" dirty="0" smtClean="0"/>
                        <a:t>Тема</a:t>
                      </a:r>
                      <a:endParaRPr lang="ru-RU" sz="3600" dirty="0"/>
                    </a:p>
                  </a:txBody>
                  <a:tcPr marL="91439" marR="91439" marT="45727" marB="45727"/>
                </a:tc>
                <a:tc gridSpan="5">
                  <a:txBody>
                    <a:bodyPr/>
                    <a:lstStyle/>
                    <a:p>
                      <a:pPr algn="ctr"/>
                      <a:r>
                        <a:rPr lang="ru-RU" sz="3600" dirty="0" smtClean="0"/>
                        <a:t>Вопросы</a:t>
                      </a:r>
                      <a:endParaRPr lang="ru-RU" sz="3600" dirty="0"/>
                    </a:p>
                  </a:txBody>
                  <a:tcPr marL="91439" marR="91439" marT="45727" marB="45727"/>
                </a:tc>
                <a:tc hMerge="1">
                  <a:txBody>
                    <a:bodyPr/>
                    <a:lstStyle/>
                    <a:p>
                      <a:pPr algn="ctr"/>
                      <a:endParaRPr lang="ru-RU" dirty="0"/>
                    </a:p>
                  </a:txBody>
                  <a:tcPr/>
                </a:tc>
                <a:tc hMerge="1">
                  <a:txBody>
                    <a:bodyPr/>
                    <a:lstStyle/>
                    <a:p>
                      <a:pPr algn="ctr"/>
                      <a:endParaRPr lang="ru-RU" dirty="0"/>
                    </a:p>
                  </a:txBody>
                  <a:tcPr/>
                </a:tc>
                <a:tc hMerge="1">
                  <a:txBody>
                    <a:bodyPr/>
                    <a:lstStyle/>
                    <a:p>
                      <a:pPr algn="ctr"/>
                      <a:endParaRPr lang="ru-RU" dirty="0"/>
                    </a:p>
                  </a:txBody>
                  <a:tcPr/>
                </a:tc>
                <a:tc hMerge="1">
                  <a:txBody>
                    <a:bodyPr/>
                    <a:lstStyle/>
                    <a:p>
                      <a:pPr algn="ctr"/>
                      <a:endParaRPr lang="ru-RU" dirty="0"/>
                    </a:p>
                  </a:txBody>
                  <a:tcPr/>
                </a:tc>
              </a:tr>
              <a:tr h="698945">
                <a:tc>
                  <a:txBody>
                    <a:bodyPr/>
                    <a:lstStyle/>
                    <a:p>
                      <a:pPr algn="l">
                        <a:lnSpc>
                          <a:spcPct val="115000"/>
                        </a:lnSpc>
                        <a:spcAft>
                          <a:spcPts val="1000"/>
                        </a:spcAft>
                      </a:pPr>
                      <a:r>
                        <a:rPr lang="ru-RU" sz="2000" b="1" baseline="0" dirty="0" smtClean="0">
                          <a:solidFill>
                            <a:srgbClr val="0070C0"/>
                          </a:solidFill>
                          <a:latin typeface="Times New Roman" pitchFamily="18" charset="0"/>
                          <a:ea typeface="Calibri"/>
                          <a:cs typeface="Times New Roman" pitchFamily="18" charset="0"/>
                        </a:rPr>
                        <a:t>1.</a:t>
                      </a:r>
                      <a:r>
                        <a:rPr lang="en-US" sz="2000" b="1" baseline="0" dirty="0" smtClean="0">
                          <a:solidFill>
                            <a:srgbClr val="0070C0"/>
                          </a:solidFill>
                          <a:latin typeface="Times New Roman" pitchFamily="18" charset="0"/>
                          <a:ea typeface="Calibri"/>
                          <a:cs typeface="Times New Roman" pitchFamily="18" charset="0"/>
                        </a:rPr>
                        <a:t> </a:t>
                      </a:r>
                      <a:r>
                        <a:rPr lang="ru-RU" sz="2000" b="1" baseline="0" dirty="0" smtClean="0">
                          <a:solidFill>
                            <a:srgbClr val="0070C0"/>
                          </a:solidFill>
                          <a:latin typeface="Times New Roman" pitchFamily="18" charset="0"/>
                          <a:ea typeface="Calibri"/>
                          <a:cs typeface="Times New Roman" pitchFamily="18" charset="0"/>
                        </a:rPr>
                        <a:t>Экология Братска</a:t>
                      </a:r>
                      <a:endParaRPr lang="ru-RU" sz="2000" b="1" dirty="0">
                        <a:solidFill>
                          <a:srgbClr val="0070C0"/>
                        </a:solidFill>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1000"/>
                        </a:spcAft>
                      </a:pPr>
                      <a:r>
                        <a:rPr lang="ru-RU" sz="2000" b="1" dirty="0">
                          <a:latin typeface="Times New Roman"/>
                          <a:ea typeface="Calibri"/>
                          <a:cs typeface="Times New Roman"/>
                          <a:hlinkClick r:id="rId2" action="ppaction://hlinksldjump"/>
                        </a:rPr>
                        <a:t>20</a:t>
                      </a:r>
                      <a:endParaRPr lang="ru-RU" sz="2000" b="1" dirty="0">
                        <a:latin typeface="Calibri"/>
                        <a:ea typeface="Calibri"/>
                        <a:cs typeface="Times New Roman"/>
                      </a:endParaRPr>
                    </a:p>
                  </a:txBody>
                  <a:tcPr marL="68580" marR="68580" marT="0" marB="0"/>
                </a:tc>
                <a:tc>
                  <a:txBody>
                    <a:bodyPr/>
                    <a:lstStyle/>
                    <a:p>
                      <a:pPr algn="ctr">
                        <a:lnSpc>
                          <a:spcPct val="115000"/>
                        </a:lnSpc>
                        <a:spcAft>
                          <a:spcPts val="1000"/>
                        </a:spcAft>
                      </a:pPr>
                      <a:r>
                        <a:rPr lang="ru-RU" sz="2000" b="1" dirty="0">
                          <a:latin typeface="Times New Roman"/>
                          <a:ea typeface="Calibri"/>
                          <a:cs typeface="Times New Roman"/>
                          <a:hlinkClick r:id="rId3" action="ppaction://hlinksldjump"/>
                        </a:rPr>
                        <a:t>40</a:t>
                      </a:r>
                      <a:endParaRPr lang="ru-RU" sz="2000" b="1" dirty="0">
                        <a:latin typeface="Calibri"/>
                        <a:ea typeface="Calibri"/>
                        <a:cs typeface="Times New Roman"/>
                      </a:endParaRPr>
                    </a:p>
                  </a:txBody>
                  <a:tcPr marL="68580" marR="68580" marT="0" marB="0"/>
                </a:tc>
                <a:tc>
                  <a:txBody>
                    <a:bodyPr/>
                    <a:lstStyle/>
                    <a:p>
                      <a:pPr algn="ctr">
                        <a:lnSpc>
                          <a:spcPct val="115000"/>
                        </a:lnSpc>
                        <a:spcAft>
                          <a:spcPts val="1000"/>
                        </a:spcAft>
                      </a:pPr>
                      <a:r>
                        <a:rPr lang="ru-RU" sz="2000" b="1" dirty="0">
                          <a:latin typeface="Times New Roman"/>
                          <a:ea typeface="Calibri"/>
                          <a:cs typeface="Times New Roman"/>
                          <a:hlinkClick r:id="rId4" action="ppaction://hlinksldjump"/>
                        </a:rPr>
                        <a:t>60</a:t>
                      </a:r>
                      <a:endParaRPr lang="ru-RU" sz="2000" b="1" dirty="0">
                        <a:latin typeface="Calibri"/>
                        <a:ea typeface="Calibri"/>
                        <a:cs typeface="Times New Roman"/>
                      </a:endParaRPr>
                    </a:p>
                  </a:txBody>
                  <a:tcPr marL="68580" marR="68580" marT="0" marB="0"/>
                </a:tc>
                <a:tc>
                  <a:txBody>
                    <a:bodyPr/>
                    <a:lstStyle/>
                    <a:p>
                      <a:pPr algn="ctr">
                        <a:lnSpc>
                          <a:spcPct val="115000"/>
                        </a:lnSpc>
                        <a:spcAft>
                          <a:spcPts val="1000"/>
                        </a:spcAft>
                      </a:pPr>
                      <a:r>
                        <a:rPr lang="ru-RU" sz="2000" b="1" dirty="0">
                          <a:latin typeface="Times New Roman"/>
                          <a:ea typeface="Calibri"/>
                          <a:cs typeface="Times New Roman"/>
                          <a:hlinkClick r:id="rId5" action="ppaction://hlinksldjump"/>
                        </a:rPr>
                        <a:t>80</a:t>
                      </a:r>
                      <a:endParaRPr lang="ru-RU" sz="2000" b="1" dirty="0">
                        <a:latin typeface="Calibri"/>
                        <a:ea typeface="Calibri"/>
                        <a:cs typeface="Times New Roman"/>
                      </a:endParaRPr>
                    </a:p>
                  </a:txBody>
                  <a:tcPr marL="68580" marR="68580" marT="0" marB="0"/>
                </a:tc>
                <a:tc>
                  <a:txBody>
                    <a:bodyPr/>
                    <a:lstStyle/>
                    <a:p>
                      <a:pPr algn="ctr">
                        <a:lnSpc>
                          <a:spcPct val="115000"/>
                        </a:lnSpc>
                        <a:spcAft>
                          <a:spcPts val="1000"/>
                        </a:spcAft>
                      </a:pPr>
                      <a:r>
                        <a:rPr lang="ru-RU" sz="2000" b="1" dirty="0">
                          <a:latin typeface="Times New Roman"/>
                          <a:ea typeface="Calibri"/>
                          <a:cs typeface="Times New Roman"/>
                          <a:hlinkClick r:id="rId6" action="ppaction://hlinksldjump"/>
                        </a:rPr>
                        <a:t>100</a:t>
                      </a:r>
                      <a:endParaRPr lang="ru-RU" sz="2000" b="1" dirty="0">
                        <a:latin typeface="Calibri"/>
                        <a:ea typeface="Calibri"/>
                        <a:cs typeface="Times New Roman"/>
                      </a:endParaRPr>
                    </a:p>
                  </a:txBody>
                  <a:tcPr marL="68580" marR="68580" marT="0" marB="0"/>
                </a:tc>
              </a:tr>
              <a:tr h="556084">
                <a:tc>
                  <a:txBody>
                    <a:bodyPr/>
                    <a:lstStyle/>
                    <a:p>
                      <a:pPr algn="l">
                        <a:lnSpc>
                          <a:spcPct val="115000"/>
                        </a:lnSpc>
                        <a:spcAft>
                          <a:spcPts val="1000"/>
                        </a:spcAft>
                        <a:tabLst>
                          <a:tab pos="727710" algn="l"/>
                        </a:tabLst>
                      </a:pPr>
                      <a:r>
                        <a:rPr lang="ru-RU" sz="2000" b="1" baseline="0" dirty="0" smtClean="0">
                          <a:solidFill>
                            <a:srgbClr val="0070C0"/>
                          </a:solidFill>
                          <a:latin typeface="Times New Roman" pitchFamily="18" charset="0"/>
                          <a:ea typeface="Calibri"/>
                          <a:cs typeface="Times New Roman" pitchFamily="18" charset="0"/>
                        </a:rPr>
                        <a:t>2. Поэзия</a:t>
                      </a:r>
                      <a:endParaRPr lang="ru-RU" sz="2000" b="1" dirty="0">
                        <a:solidFill>
                          <a:srgbClr val="0070C0"/>
                        </a:solidFill>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1000"/>
                        </a:spcAft>
                      </a:pPr>
                      <a:r>
                        <a:rPr lang="ru-RU" sz="2000" b="1" dirty="0">
                          <a:latin typeface="Times New Roman"/>
                          <a:ea typeface="Calibri"/>
                          <a:cs typeface="Times New Roman"/>
                          <a:hlinkClick r:id="rId7" action="ppaction://hlinksldjump"/>
                        </a:rPr>
                        <a:t>20</a:t>
                      </a:r>
                      <a:endParaRPr lang="ru-RU" sz="2000" b="1" dirty="0">
                        <a:latin typeface="Calibri"/>
                        <a:ea typeface="Calibri"/>
                        <a:cs typeface="Times New Roman"/>
                      </a:endParaRPr>
                    </a:p>
                  </a:txBody>
                  <a:tcPr marL="68580" marR="68580" marT="0" marB="0"/>
                </a:tc>
                <a:tc>
                  <a:txBody>
                    <a:bodyPr/>
                    <a:lstStyle/>
                    <a:p>
                      <a:pPr algn="ctr">
                        <a:lnSpc>
                          <a:spcPct val="115000"/>
                        </a:lnSpc>
                        <a:spcAft>
                          <a:spcPts val="1000"/>
                        </a:spcAft>
                      </a:pPr>
                      <a:r>
                        <a:rPr lang="ru-RU" sz="2000" b="1" dirty="0">
                          <a:latin typeface="Times New Roman"/>
                          <a:ea typeface="Calibri"/>
                          <a:cs typeface="Times New Roman"/>
                          <a:hlinkClick r:id="rId8" action="ppaction://hlinksldjump"/>
                        </a:rPr>
                        <a:t>40</a:t>
                      </a:r>
                      <a:endParaRPr lang="ru-RU" sz="2000" b="1" dirty="0">
                        <a:latin typeface="Calibri"/>
                        <a:ea typeface="Calibri"/>
                        <a:cs typeface="Times New Roman"/>
                      </a:endParaRPr>
                    </a:p>
                  </a:txBody>
                  <a:tcPr marL="68580" marR="68580" marT="0" marB="0"/>
                </a:tc>
                <a:tc>
                  <a:txBody>
                    <a:bodyPr/>
                    <a:lstStyle/>
                    <a:p>
                      <a:pPr algn="ctr">
                        <a:lnSpc>
                          <a:spcPct val="115000"/>
                        </a:lnSpc>
                        <a:spcAft>
                          <a:spcPts val="1000"/>
                        </a:spcAft>
                      </a:pPr>
                      <a:r>
                        <a:rPr lang="ru-RU" sz="2000" b="1" dirty="0">
                          <a:latin typeface="Times New Roman"/>
                          <a:ea typeface="Calibri"/>
                          <a:cs typeface="Times New Roman"/>
                          <a:hlinkClick r:id="rId9" action="ppaction://hlinksldjump"/>
                        </a:rPr>
                        <a:t>60</a:t>
                      </a:r>
                      <a:endParaRPr lang="ru-RU" sz="2000" b="1" dirty="0">
                        <a:latin typeface="Calibri"/>
                        <a:ea typeface="Calibri"/>
                        <a:cs typeface="Times New Roman"/>
                      </a:endParaRPr>
                    </a:p>
                  </a:txBody>
                  <a:tcPr marL="68580" marR="68580" marT="0" marB="0"/>
                </a:tc>
                <a:tc>
                  <a:txBody>
                    <a:bodyPr/>
                    <a:lstStyle/>
                    <a:p>
                      <a:pPr algn="ctr">
                        <a:lnSpc>
                          <a:spcPct val="115000"/>
                        </a:lnSpc>
                        <a:spcAft>
                          <a:spcPts val="1000"/>
                        </a:spcAft>
                      </a:pPr>
                      <a:r>
                        <a:rPr lang="ru-RU" sz="2000" b="1" dirty="0">
                          <a:latin typeface="Times New Roman"/>
                          <a:ea typeface="Calibri"/>
                          <a:cs typeface="Times New Roman"/>
                          <a:hlinkClick r:id="rId10" action="ppaction://hlinksldjump"/>
                        </a:rPr>
                        <a:t>80</a:t>
                      </a:r>
                      <a:endParaRPr lang="ru-RU" sz="2000" b="1" dirty="0">
                        <a:latin typeface="Calibri"/>
                        <a:ea typeface="Calibri"/>
                        <a:cs typeface="Times New Roman"/>
                      </a:endParaRPr>
                    </a:p>
                  </a:txBody>
                  <a:tcPr marL="68580" marR="68580" marT="0" marB="0"/>
                </a:tc>
                <a:tc>
                  <a:txBody>
                    <a:bodyPr/>
                    <a:lstStyle/>
                    <a:p>
                      <a:pPr algn="ctr">
                        <a:lnSpc>
                          <a:spcPct val="115000"/>
                        </a:lnSpc>
                        <a:spcAft>
                          <a:spcPts val="1000"/>
                        </a:spcAft>
                      </a:pPr>
                      <a:r>
                        <a:rPr lang="ru-RU" sz="2000" b="1" dirty="0">
                          <a:latin typeface="Times New Roman"/>
                          <a:ea typeface="Calibri"/>
                          <a:cs typeface="Times New Roman"/>
                          <a:hlinkClick r:id="rId11" action="ppaction://hlinksldjump"/>
                        </a:rPr>
                        <a:t>100</a:t>
                      </a:r>
                      <a:endParaRPr lang="ru-RU" sz="2000" b="1" dirty="0">
                        <a:latin typeface="Calibri"/>
                        <a:ea typeface="Calibri"/>
                        <a:cs typeface="Times New Roman"/>
                      </a:endParaRPr>
                    </a:p>
                  </a:txBody>
                  <a:tcPr marL="68580" marR="68580" marT="0" marB="0"/>
                </a:tc>
              </a:tr>
              <a:tr h="556084">
                <a:tc>
                  <a:txBody>
                    <a:bodyPr/>
                    <a:lstStyle/>
                    <a:p>
                      <a:pPr algn="l">
                        <a:lnSpc>
                          <a:spcPct val="115000"/>
                        </a:lnSpc>
                        <a:spcAft>
                          <a:spcPts val="1000"/>
                        </a:spcAft>
                      </a:pPr>
                      <a:r>
                        <a:rPr lang="ru-RU" sz="2000" b="1" baseline="0" dirty="0" smtClean="0">
                          <a:solidFill>
                            <a:srgbClr val="0070C0"/>
                          </a:solidFill>
                          <a:latin typeface="Times New Roman" pitchFamily="18" charset="0"/>
                          <a:ea typeface="Calibri"/>
                          <a:cs typeface="Times New Roman" pitchFamily="18" charset="0"/>
                        </a:rPr>
                        <a:t>3. Гости города</a:t>
                      </a:r>
                      <a:endParaRPr lang="ru-RU" sz="2000" b="1" dirty="0">
                        <a:solidFill>
                          <a:srgbClr val="0070C0"/>
                        </a:solidFill>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1000"/>
                        </a:spcAft>
                      </a:pPr>
                      <a:r>
                        <a:rPr lang="ru-RU" sz="2000" b="1" dirty="0">
                          <a:latin typeface="Times New Roman"/>
                          <a:ea typeface="Calibri"/>
                          <a:cs typeface="Times New Roman"/>
                          <a:hlinkClick r:id="rId12" action="ppaction://hlinksldjump"/>
                        </a:rPr>
                        <a:t>20</a:t>
                      </a:r>
                      <a:endParaRPr lang="ru-RU" sz="2000" b="1" dirty="0">
                        <a:latin typeface="Calibri"/>
                        <a:ea typeface="Calibri"/>
                        <a:cs typeface="Times New Roman"/>
                      </a:endParaRPr>
                    </a:p>
                  </a:txBody>
                  <a:tcPr marL="68580" marR="68580" marT="0" marB="0"/>
                </a:tc>
                <a:tc>
                  <a:txBody>
                    <a:bodyPr/>
                    <a:lstStyle/>
                    <a:p>
                      <a:pPr algn="ctr">
                        <a:lnSpc>
                          <a:spcPct val="115000"/>
                        </a:lnSpc>
                        <a:spcAft>
                          <a:spcPts val="1000"/>
                        </a:spcAft>
                      </a:pPr>
                      <a:r>
                        <a:rPr lang="ru-RU" sz="2000" b="1" dirty="0">
                          <a:latin typeface="Times New Roman"/>
                          <a:ea typeface="Calibri"/>
                          <a:cs typeface="Times New Roman"/>
                          <a:hlinkClick r:id="rId13" action="ppaction://hlinksldjump"/>
                        </a:rPr>
                        <a:t>40</a:t>
                      </a:r>
                      <a:endParaRPr lang="ru-RU" sz="2000" b="1" dirty="0">
                        <a:latin typeface="Calibri"/>
                        <a:ea typeface="Calibri"/>
                        <a:cs typeface="Times New Roman"/>
                      </a:endParaRPr>
                    </a:p>
                  </a:txBody>
                  <a:tcPr marL="68580" marR="68580" marT="0" marB="0"/>
                </a:tc>
                <a:tc>
                  <a:txBody>
                    <a:bodyPr/>
                    <a:lstStyle/>
                    <a:p>
                      <a:pPr algn="ctr">
                        <a:lnSpc>
                          <a:spcPct val="115000"/>
                        </a:lnSpc>
                        <a:spcAft>
                          <a:spcPts val="1000"/>
                        </a:spcAft>
                      </a:pPr>
                      <a:r>
                        <a:rPr lang="ru-RU" sz="2000" b="1" dirty="0">
                          <a:latin typeface="Times New Roman"/>
                          <a:ea typeface="Calibri"/>
                          <a:cs typeface="Times New Roman"/>
                          <a:hlinkClick r:id="rId14" action="ppaction://hlinksldjump"/>
                        </a:rPr>
                        <a:t>60</a:t>
                      </a:r>
                      <a:endParaRPr lang="ru-RU" sz="2000" b="1" dirty="0">
                        <a:latin typeface="Calibri"/>
                        <a:ea typeface="Calibri"/>
                        <a:cs typeface="Times New Roman"/>
                      </a:endParaRPr>
                    </a:p>
                  </a:txBody>
                  <a:tcPr marL="68580" marR="68580" marT="0" marB="0"/>
                </a:tc>
                <a:tc>
                  <a:txBody>
                    <a:bodyPr/>
                    <a:lstStyle/>
                    <a:p>
                      <a:pPr algn="ctr">
                        <a:lnSpc>
                          <a:spcPct val="115000"/>
                        </a:lnSpc>
                        <a:spcAft>
                          <a:spcPts val="1000"/>
                        </a:spcAft>
                      </a:pPr>
                      <a:r>
                        <a:rPr lang="ru-RU" sz="2000" b="1" dirty="0">
                          <a:latin typeface="Times New Roman"/>
                          <a:ea typeface="Calibri"/>
                          <a:cs typeface="Times New Roman"/>
                          <a:hlinkClick r:id="rId15" action="ppaction://hlinksldjump"/>
                        </a:rPr>
                        <a:t>80</a:t>
                      </a:r>
                      <a:endParaRPr lang="ru-RU" sz="2000" b="1" dirty="0">
                        <a:latin typeface="Calibri"/>
                        <a:ea typeface="Calibri"/>
                        <a:cs typeface="Times New Roman"/>
                      </a:endParaRPr>
                    </a:p>
                  </a:txBody>
                  <a:tcPr marL="68580" marR="68580" marT="0" marB="0"/>
                </a:tc>
                <a:tc>
                  <a:txBody>
                    <a:bodyPr/>
                    <a:lstStyle/>
                    <a:p>
                      <a:pPr algn="ctr">
                        <a:lnSpc>
                          <a:spcPct val="115000"/>
                        </a:lnSpc>
                        <a:spcAft>
                          <a:spcPts val="1000"/>
                        </a:spcAft>
                      </a:pPr>
                      <a:r>
                        <a:rPr lang="ru-RU" sz="2000" b="1" dirty="0">
                          <a:latin typeface="Times New Roman"/>
                          <a:ea typeface="Calibri"/>
                          <a:cs typeface="Times New Roman"/>
                          <a:hlinkClick r:id="rId16" action="ppaction://hlinksldjump"/>
                        </a:rPr>
                        <a:t>100</a:t>
                      </a:r>
                      <a:endParaRPr lang="ru-RU" sz="2000" b="1" dirty="0">
                        <a:latin typeface="Calibri"/>
                        <a:ea typeface="Calibri"/>
                        <a:cs typeface="Times New Roman"/>
                      </a:endParaRPr>
                    </a:p>
                  </a:txBody>
                  <a:tcPr marL="68580" marR="68580" marT="0" marB="0"/>
                </a:tc>
              </a:tr>
              <a:tr h="556084">
                <a:tc>
                  <a:txBody>
                    <a:bodyPr/>
                    <a:lstStyle/>
                    <a:p>
                      <a:pPr algn="l">
                        <a:lnSpc>
                          <a:spcPct val="115000"/>
                        </a:lnSpc>
                        <a:spcAft>
                          <a:spcPts val="1000"/>
                        </a:spcAft>
                      </a:pPr>
                      <a:r>
                        <a:rPr lang="ru-RU" sz="2000" b="1" baseline="0" dirty="0" smtClean="0">
                          <a:solidFill>
                            <a:srgbClr val="0070C0"/>
                          </a:solidFill>
                          <a:latin typeface="Times New Roman" pitchFamily="18" charset="0"/>
                          <a:ea typeface="Calibri"/>
                          <a:cs typeface="Times New Roman" pitchFamily="18" charset="0"/>
                        </a:rPr>
                        <a:t>4. История Братска в датах</a:t>
                      </a:r>
                      <a:endParaRPr lang="ru-RU" sz="2000" b="1" dirty="0">
                        <a:solidFill>
                          <a:srgbClr val="0070C0"/>
                        </a:solidFill>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1000"/>
                        </a:spcAft>
                      </a:pPr>
                      <a:r>
                        <a:rPr lang="ru-RU" sz="2000" b="1" dirty="0">
                          <a:latin typeface="Times New Roman"/>
                          <a:ea typeface="Calibri"/>
                          <a:cs typeface="Times New Roman"/>
                          <a:hlinkClick r:id="rId17" action="ppaction://hlinksldjump"/>
                        </a:rPr>
                        <a:t>20</a:t>
                      </a:r>
                      <a:endParaRPr lang="ru-RU" sz="2000" b="1" dirty="0">
                        <a:latin typeface="Calibri"/>
                        <a:ea typeface="Calibri"/>
                        <a:cs typeface="Times New Roman"/>
                      </a:endParaRPr>
                    </a:p>
                  </a:txBody>
                  <a:tcPr marL="68580" marR="68580" marT="0" marB="0"/>
                </a:tc>
                <a:tc>
                  <a:txBody>
                    <a:bodyPr/>
                    <a:lstStyle/>
                    <a:p>
                      <a:pPr algn="ctr">
                        <a:lnSpc>
                          <a:spcPct val="115000"/>
                        </a:lnSpc>
                        <a:spcAft>
                          <a:spcPts val="1000"/>
                        </a:spcAft>
                      </a:pPr>
                      <a:r>
                        <a:rPr lang="ru-RU" sz="2000" b="1" dirty="0">
                          <a:latin typeface="Times New Roman"/>
                          <a:ea typeface="Calibri"/>
                          <a:cs typeface="Times New Roman"/>
                          <a:hlinkClick r:id="rId18" action="ppaction://hlinksldjump"/>
                        </a:rPr>
                        <a:t>40</a:t>
                      </a:r>
                      <a:endParaRPr lang="ru-RU" sz="2000" b="1" dirty="0">
                        <a:latin typeface="Calibri"/>
                        <a:ea typeface="Calibri"/>
                        <a:cs typeface="Times New Roman"/>
                      </a:endParaRPr>
                    </a:p>
                  </a:txBody>
                  <a:tcPr marL="68580" marR="68580" marT="0" marB="0"/>
                </a:tc>
                <a:tc>
                  <a:txBody>
                    <a:bodyPr/>
                    <a:lstStyle/>
                    <a:p>
                      <a:pPr algn="ctr">
                        <a:lnSpc>
                          <a:spcPct val="115000"/>
                        </a:lnSpc>
                        <a:spcAft>
                          <a:spcPts val="1000"/>
                        </a:spcAft>
                      </a:pPr>
                      <a:r>
                        <a:rPr lang="ru-RU" sz="2000" b="1" dirty="0">
                          <a:latin typeface="Times New Roman"/>
                          <a:ea typeface="Calibri"/>
                          <a:cs typeface="Times New Roman"/>
                          <a:hlinkClick r:id="rId19" action="ppaction://hlinksldjump"/>
                        </a:rPr>
                        <a:t>60</a:t>
                      </a:r>
                      <a:endParaRPr lang="ru-RU" sz="2000" b="1" dirty="0">
                        <a:latin typeface="Calibri"/>
                        <a:ea typeface="Calibri"/>
                        <a:cs typeface="Times New Roman"/>
                      </a:endParaRPr>
                    </a:p>
                  </a:txBody>
                  <a:tcPr marL="68580" marR="68580" marT="0" marB="0"/>
                </a:tc>
                <a:tc>
                  <a:txBody>
                    <a:bodyPr/>
                    <a:lstStyle/>
                    <a:p>
                      <a:pPr algn="ctr">
                        <a:lnSpc>
                          <a:spcPct val="115000"/>
                        </a:lnSpc>
                        <a:spcAft>
                          <a:spcPts val="1000"/>
                        </a:spcAft>
                      </a:pPr>
                      <a:r>
                        <a:rPr lang="ru-RU" sz="2000" b="1" dirty="0">
                          <a:latin typeface="Times New Roman"/>
                          <a:ea typeface="Calibri"/>
                          <a:cs typeface="Times New Roman"/>
                          <a:hlinkClick r:id="rId20" action="ppaction://hlinksldjump"/>
                        </a:rPr>
                        <a:t>80</a:t>
                      </a:r>
                      <a:endParaRPr lang="ru-RU" sz="2000" b="1" dirty="0">
                        <a:latin typeface="Calibri"/>
                        <a:ea typeface="Calibri"/>
                        <a:cs typeface="Times New Roman"/>
                      </a:endParaRPr>
                    </a:p>
                  </a:txBody>
                  <a:tcPr marL="68580" marR="68580" marT="0" marB="0"/>
                </a:tc>
                <a:tc>
                  <a:txBody>
                    <a:bodyPr/>
                    <a:lstStyle/>
                    <a:p>
                      <a:pPr algn="ctr">
                        <a:lnSpc>
                          <a:spcPct val="115000"/>
                        </a:lnSpc>
                        <a:spcAft>
                          <a:spcPts val="1000"/>
                        </a:spcAft>
                      </a:pPr>
                      <a:r>
                        <a:rPr lang="ru-RU" sz="2000" b="1" dirty="0">
                          <a:latin typeface="Times New Roman"/>
                          <a:ea typeface="Calibri"/>
                          <a:cs typeface="Times New Roman"/>
                          <a:hlinkClick r:id="rId21" action="ppaction://hlinksldjump"/>
                        </a:rPr>
                        <a:t>100</a:t>
                      </a:r>
                      <a:endParaRPr lang="ru-RU" sz="2000" b="1" dirty="0">
                        <a:latin typeface="Calibri"/>
                        <a:ea typeface="Calibri"/>
                        <a:cs typeface="Times New Roman"/>
                      </a:endParaRPr>
                    </a:p>
                  </a:txBody>
                  <a:tcPr marL="68580" marR="68580" marT="0" marB="0"/>
                </a:tc>
              </a:tr>
            </a:tbl>
          </a:graphicData>
        </a:graphic>
      </p:graphicFrame>
      <p:sp>
        <p:nvSpPr>
          <p:cNvPr id="4" name="Управляющая кнопка: в конец 3">
            <a:hlinkClick r:id="rId21" action="ppaction://hlinksldjump" highlightClick="1"/>
          </p:cNvPr>
          <p:cNvSpPr/>
          <p:nvPr/>
        </p:nvSpPr>
        <p:spPr>
          <a:xfrm>
            <a:off x="642938" y="6215063"/>
            <a:ext cx="428625" cy="357187"/>
          </a:xfrm>
          <a:prstGeom prst="actionButtonEn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spli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1. Экология Братска </a:t>
            </a:r>
            <a:endParaRPr lang="ru-RU" sz="3600" dirty="0">
              <a:solidFill>
                <a:srgbClr val="FF0000"/>
              </a:solidFill>
            </a:endParaRPr>
          </a:p>
        </p:txBody>
      </p:sp>
      <p:sp>
        <p:nvSpPr>
          <p:cNvPr id="3" name="TextBox 2"/>
          <p:cNvSpPr txBox="1">
            <a:spLocks noChangeArrowheads="1"/>
          </p:cNvSpPr>
          <p:nvPr/>
        </p:nvSpPr>
        <p:spPr bwMode="auto">
          <a:xfrm>
            <a:off x="468313" y="1557338"/>
            <a:ext cx="8072437" cy="424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20 баллов </a:t>
            </a:r>
          </a:p>
          <a:p>
            <a:pPr eaLnBrk="1" hangingPunct="1"/>
            <a:endParaRPr lang="ru-RU" altLang="ru-RU" sz="2800" b="1" i="1">
              <a:latin typeface="Times New Roman" pitchFamily="18" charset="0"/>
              <a:cs typeface="Times New Roman" pitchFamily="18" charset="0"/>
            </a:endParaRPr>
          </a:p>
          <a:p>
            <a:pPr eaLnBrk="1" hangingPunct="1"/>
            <a:r>
              <a:rPr lang="ru-RU" altLang="ru-RU" sz="2800" u="sng">
                <a:latin typeface="Times New Roman" pitchFamily="18" charset="0"/>
                <a:cs typeface="Times New Roman" pitchFamily="18" charset="0"/>
              </a:rPr>
              <a:t>Вопрос:  </a:t>
            </a:r>
          </a:p>
          <a:p>
            <a:pPr eaLnBrk="1" hangingPunct="1"/>
            <a:endParaRPr lang="ru-RU" altLang="ru-RU" sz="2800" u="sng">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Назовите крупные промышленные предприятия, которые загрязняют воздух и придают ему неприятный запах.</a:t>
            </a:r>
          </a:p>
          <a:p>
            <a:pPr eaLnBrk="1" hangingPunct="1"/>
            <a:endParaRPr lang="ru-RU" altLang="ru-RU" sz="2800" i="1">
              <a:latin typeface="Times New Roman" pitchFamily="18" charset="0"/>
              <a:cs typeface="Times New Roman" pitchFamily="18" charset="0"/>
            </a:endParaRPr>
          </a:p>
          <a:p>
            <a:pPr algn="r" eaLnBrk="1" hangingPunct="1"/>
            <a:r>
              <a:rPr lang="ru-RU" altLang="ru-RU" sz="2800" b="1" i="1">
                <a:solidFill>
                  <a:srgbClr val="00B0F0"/>
                </a:solidFill>
                <a:latin typeface="Times New Roman" pitchFamily="18" charset="0"/>
                <a:cs typeface="Times New Roman" pitchFamily="18" charset="0"/>
              </a:rPr>
              <a:t>Ответ: БЛПК, БрАЗ, завод ферросплавов </a:t>
            </a:r>
          </a:p>
          <a:p>
            <a:pPr eaLnBrk="1" hangingPunct="1"/>
            <a:endParaRPr lang="ru-RU" altLang="ru-RU"/>
          </a:p>
        </p:txBody>
      </p:sp>
      <p:sp>
        <p:nvSpPr>
          <p:cNvPr id="5" name="Управляющая кнопка: назад 4">
            <a:hlinkClick r:id="rId2" action="ppaction://hlinksldjump" highlightClick="1"/>
          </p:cNvPr>
          <p:cNvSpPr/>
          <p:nvPr/>
        </p:nvSpPr>
        <p:spPr>
          <a:xfrm>
            <a:off x="428625" y="6215063"/>
            <a:ext cx="428625" cy="35718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10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dirty="0" smtClean="0">
                <a:solidFill>
                  <a:srgbClr val="FF0000"/>
                </a:solidFill>
              </a:rPr>
              <a:t>1. Экология Братска </a:t>
            </a:r>
            <a:endParaRPr lang="ru-RU" dirty="0"/>
          </a:p>
        </p:txBody>
      </p:sp>
      <p:sp>
        <p:nvSpPr>
          <p:cNvPr id="3" name="TextBox 2"/>
          <p:cNvSpPr txBox="1">
            <a:spLocks noChangeArrowheads="1"/>
          </p:cNvSpPr>
          <p:nvPr/>
        </p:nvSpPr>
        <p:spPr bwMode="auto">
          <a:xfrm>
            <a:off x="684213" y="1412875"/>
            <a:ext cx="7858125" cy="424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40 баллов</a:t>
            </a:r>
          </a:p>
          <a:p>
            <a:pPr eaLnBrk="1" hangingPunct="1"/>
            <a:endParaRPr lang="ru-RU" altLang="ru-RU" sz="2800" b="1" i="1">
              <a:latin typeface="Times New Roman" pitchFamily="18" charset="0"/>
              <a:cs typeface="Times New Roman" pitchFamily="18" charset="0"/>
            </a:endParaRPr>
          </a:p>
          <a:p>
            <a:pPr eaLnBrk="1" hangingPunct="1"/>
            <a:r>
              <a:rPr lang="ru-RU" altLang="ru-RU" sz="2800">
                <a:latin typeface="Times New Roman" pitchFamily="18" charset="0"/>
                <a:cs typeface="Times New Roman" pitchFamily="18" charset="0"/>
              </a:rPr>
              <a:t> </a:t>
            </a:r>
            <a:r>
              <a:rPr lang="ru-RU" altLang="ru-RU" sz="2800" u="sng">
                <a:latin typeface="Times New Roman" pitchFamily="18" charset="0"/>
                <a:cs typeface="Times New Roman" pitchFamily="18" charset="0"/>
              </a:rPr>
              <a:t>Вопрос: </a:t>
            </a:r>
          </a:p>
          <a:p>
            <a:pPr eaLnBrk="1" hangingPunct="1"/>
            <a:endParaRPr lang="ru-RU" altLang="ru-RU" sz="2800" u="sng">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Какое место в рейтинге самых экологически грязных городов России по общему объему выбросов занимает г.Братск? </a:t>
            </a:r>
          </a:p>
          <a:p>
            <a:pPr eaLnBrk="1" hangingPunct="1"/>
            <a:r>
              <a:rPr lang="ru-RU" altLang="ru-RU" sz="2800" b="1">
                <a:latin typeface="Times New Roman" pitchFamily="18" charset="0"/>
                <a:cs typeface="Times New Roman" pitchFamily="18" charset="0"/>
              </a:rPr>
              <a:t>(рейтинг составлен по данным за 2014 г.)</a:t>
            </a:r>
          </a:p>
          <a:p>
            <a:pPr algn="r" eaLnBrk="1" hangingPunct="1"/>
            <a:r>
              <a:rPr lang="ru-RU" altLang="ru-RU" sz="2800" b="1" i="1">
                <a:solidFill>
                  <a:srgbClr val="00B0F0"/>
                </a:solidFill>
                <a:latin typeface="Times New Roman" pitchFamily="18" charset="0"/>
                <a:cs typeface="Times New Roman" pitchFamily="18" charset="0"/>
              </a:rPr>
              <a:t>Ответ: 18 место </a:t>
            </a:r>
            <a:endParaRPr lang="ru-RU" altLang="ru-RU" sz="2800" b="1">
              <a:solidFill>
                <a:srgbClr val="00B0F0"/>
              </a:solidFill>
              <a:latin typeface="Times New Roman" pitchFamily="18" charset="0"/>
              <a:cs typeface="Times New Roman" pitchFamily="18" charset="0"/>
            </a:endParaRPr>
          </a:p>
          <a:p>
            <a:pPr eaLnBrk="1" hangingPunct="1"/>
            <a:endParaRPr lang="ru-RU" altLang="ru-RU"/>
          </a:p>
        </p:txBody>
      </p:sp>
      <p:sp>
        <p:nvSpPr>
          <p:cNvPr id="4" name="Управляющая кнопка: назад 3">
            <a:hlinkClick r:id="rId2" action="ppaction://hlinksldjump" highlightClick="1"/>
          </p:cNvPr>
          <p:cNvSpPr/>
          <p:nvPr/>
        </p:nvSpPr>
        <p:spPr>
          <a:xfrm>
            <a:off x="428625" y="6215063"/>
            <a:ext cx="428625" cy="35718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10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dirty="0" smtClean="0">
                <a:solidFill>
                  <a:srgbClr val="FF0000"/>
                </a:solidFill>
              </a:rPr>
              <a:t>1. Экология Братска</a:t>
            </a:r>
            <a:endParaRPr lang="ru-RU" dirty="0"/>
          </a:p>
        </p:txBody>
      </p:sp>
      <p:sp>
        <p:nvSpPr>
          <p:cNvPr id="3" name="TextBox 2"/>
          <p:cNvSpPr txBox="1">
            <a:spLocks noChangeArrowheads="1"/>
          </p:cNvSpPr>
          <p:nvPr/>
        </p:nvSpPr>
        <p:spPr bwMode="auto">
          <a:xfrm>
            <a:off x="611188" y="1412875"/>
            <a:ext cx="7489825"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60 баллов </a:t>
            </a:r>
          </a:p>
          <a:p>
            <a:pPr eaLnBrk="1" hangingPunct="1"/>
            <a:endParaRPr lang="ru-RU" altLang="ru-RU" sz="2800" b="1" i="1">
              <a:latin typeface="Times New Roman" pitchFamily="18" charset="0"/>
              <a:cs typeface="Times New Roman" pitchFamily="18" charset="0"/>
            </a:endParaRPr>
          </a:p>
          <a:p>
            <a:pPr eaLnBrk="1" hangingPunct="1"/>
            <a:r>
              <a:rPr lang="ru-RU" altLang="ru-RU" sz="2800" u="sng">
                <a:latin typeface="Times New Roman" pitchFamily="18" charset="0"/>
                <a:cs typeface="Times New Roman" pitchFamily="18" charset="0"/>
              </a:rPr>
              <a:t>Вопрос: </a:t>
            </a:r>
          </a:p>
          <a:p>
            <a:pPr eaLnBrk="1" hangingPunct="1"/>
            <a:endParaRPr lang="ru-RU" altLang="ru-RU" sz="2800" u="sng">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Основное вредное вещество, которое выбрасывает в атмосферу БрАЗ. </a:t>
            </a:r>
          </a:p>
          <a:p>
            <a:pPr eaLnBrk="1" hangingPunct="1"/>
            <a:endParaRPr lang="ru-RU" altLang="ru-RU" sz="2800" u="sng">
              <a:latin typeface="Times New Roman" pitchFamily="18" charset="0"/>
              <a:cs typeface="Times New Roman" pitchFamily="18" charset="0"/>
            </a:endParaRPr>
          </a:p>
          <a:p>
            <a:pPr eaLnBrk="1" hangingPunct="1"/>
            <a:endParaRPr lang="ru-RU" altLang="ru-RU" sz="2800">
              <a:latin typeface="Times New Roman" pitchFamily="18" charset="0"/>
              <a:cs typeface="Times New Roman" pitchFamily="18" charset="0"/>
            </a:endParaRPr>
          </a:p>
          <a:p>
            <a:pPr algn="r" eaLnBrk="1" hangingPunct="1"/>
            <a:r>
              <a:rPr lang="ru-RU" altLang="ru-RU" sz="2800">
                <a:latin typeface="Times New Roman" pitchFamily="18" charset="0"/>
                <a:cs typeface="Times New Roman" pitchFamily="18" charset="0"/>
              </a:rPr>
              <a:t> </a:t>
            </a:r>
            <a:r>
              <a:rPr lang="ru-RU" altLang="ru-RU" sz="2800" b="1" i="1">
                <a:solidFill>
                  <a:srgbClr val="00B0F0"/>
                </a:solidFill>
                <a:latin typeface="Times New Roman" pitchFamily="18" charset="0"/>
                <a:cs typeface="Times New Roman" pitchFamily="18" charset="0"/>
              </a:rPr>
              <a:t>Ответ: фтористый водород </a:t>
            </a:r>
            <a:endParaRPr lang="ru-RU" altLang="ru-RU" b="1" i="1">
              <a:solidFill>
                <a:srgbClr val="00B0F0"/>
              </a:solidFill>
              <a:latin typeface="Times New Roman" pitchFamily="18" charset="0"/>
              <a:cs typeface="Times New Roman" pitchFamily="18" charset="0"/>
            </a:endParaRPr>
          </a:p>
        </p:txBody>
      </p:sp>
      <p:sp>
        <p:nvSpPr>
          <p:cNvPr id="4" name="Управляющая кнопка: назад 3">
            <a:hlinkClick r:id="rId2" action="ppaction://hlinksldjump" highlightClick="1"/>
          </p:cNvPr>
          <p:cNvSpPr/>
          <p:nvPr/>
        </p:nvSpPr>
        <p:spPr>
          <a:xfrm>
            <a:off x="428625" y="6215063"/>
            <a:ext cx="428625" cy="35718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10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dirty="0" smtClean="0">
                <a:solidFill>
                  <a:srgbClr val="FF0000"/>
                </a:solidFill>
              </a:rPr>
              <a:t>1. Экология Братска </a:t>
            </a:r>
            <a:endParaRPr lang="ru-RU" dirty="0"/>
          </a:p>
        </p:txBody>
      </p:sp>
      <p:sp>
        <p:nvSpPr>
          <p:cNvPr id="3" name="TextBox 2"/>
          <p:cNvSpPr txBox="1">
            <a:spLocks noChangeArrowheads="1"/>
          </p:cNvSpPr>
          <p:nvPr/>
        </p:nvSpPr>
        <p:spPr bwMode="auto">
          <a:xfrm>
            <a:off x="1116013" y="1484313"/>
            <a:ext cx="7127875" cy="467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80 баллов</a:t>
            </a:r>
          </a:p>
          <a:p>
            <a:pPr eaLnBrk="1" hangingPunct="1"/>
            <a:endParaRPr lang="ru-RU" altLang="ru-RU" sz="2800" b="1" i="1">
              <a:latin typeface="Times New Roman" pitchFamily="18" charset="0"/>
              <a:cs typeface="Times New Roman" pitchFamily="18" charset="0"/>
            </a:endParaRPr>
          </a:p>
          <a:p>
            <a:pPr eaLnBrk="1" hangingPunct="1"/>
            <a:r>
              <a:rPr lang="ru-RU" altLang="ru-RU" sz="2800" u="sng">
                <a:latin typeface="Times New Roman" pitchFamily="18" charset="0"/>
                <a:cs typeface="Times New Roman" pitchFamily="18" charset="0"/>
              </a:rPr>
              <a:t>Вопрос: </a:t>
            </a:r>
          </a:p>
          <a:p>
            <a:pPr eaLnBrk="1" hangingPunct="1"/>
            <a:endParaRPr lang="ru-RU" altLang="ru-RU" sz="2800" u="sng">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Дурно пахнущие. ядовитые газы, предельная концентрация которых превышена в атмосфере города.</a:t>
            </a:r>
          </a:p>
          <a:p>
            <a:pPr algn="r" eaLnBrk="1" hangingPunct="1"/>
            <a:endParaRPr lang="ru-RU" altLang="ru-RU" sz="2800">
              <a:latin typeface="Times New Roman" pitchFamily="18" charset="0"/>
              <a:cs typeface="Times New Roman" pitchFamily="18" charset="0"/>
            </a:endParaRPr>
          </a:p>
          <a:p>
            <a:pPr algn="r" eaLnBrk="1" hangingPunct="1"/>
            <a:r>
              <a:rPr lang="ru-RU" altLang="ru-RU" sz="2800">
                <a:latin typeface="Times New Roman" pitchFamily="18" charset="0"/>
                <a:cs typeface="Times New Roman" pitchFamily="18" charset="0"/>
              </a:rPr>
              <a:t> </a:t>
            </a:r>
            <a:r>
              <a:rPr lang="ru-RU" altLang="ru-RU" sz="2800" b="1" i="1">
                <a:solidFill>
                  <a:srgbClr val="00B0F0"/>
                </a:solidFill>
                <a:latin typeface="Times New Roman" pitchFamily="18" charset="0"/>
                <a:cs typeface="Times New Roman" pitchFamily="18" charset="0"/>
              </a:rPr>
              <a:t>Ответ: сероводород и метилмеркаптан.</a:t>
            </a:r>
          </a:p>
          <a:p>
            <a:pPr algn="r" eaLnBrk="1" hangingPunct="1"/>
            <a:endParaRPr lang="ru-RU" altLang="ru-RU" sz="2800" b="1" i="1">
              <a:solidFill>
                <a:srgbClr val="00B0F0"/>
              </a:solidFill>
              <a:latin typeface="Times New Roman" pitchFamily="18" charset="0"/>
              <a:cs typeface="Times New Roman" pitchFamily="18" charset="0"/>
            </a:endParaRPr>
          </a:p>
          <a:p>
            <a:pPr eaLnBrk="1" hangingPunct="1"/>
            <a:endParaRPr lang="ru-RU" altLang="ru-RU"/>
          </a:p>
        </p:txBody>
      </p:sp>
      <p:sp>
        <p:nvSpPr>
          <p:cNvPr id="4" name="Управляющая кнопка: назад 3">
            <a:hlinkClick r:id="rId2" action="ppaction://hlinksldjump" highlightClick="1"/>
          </p:cNvPr>
          <p:cNvSpPr/>
          <p:nvPr/>
        </p:nvSpPr>
        <p:spPr>
          <a:xfrm>
            <a:off x="428625" y="6215063"/>
            <a:ext cx="428625" cy="35718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10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dirty="0" smtClean="0">
                <a:solidFill>
                  <a:srgbClr val="FF0000"/>
                </a:solidFill>
              </a:rPr>
              <a:t>1. Экология Братска</a:t>
            </a:r>
            <a:endParaRPr lang="ru-RU" dirty="0"/>
          </a:p>
        </p:txBody>
      </p:sp>
      <p:sp>
        <p:nvSpPr>
          <p:cNvPr id="3" name="TextBox 2"/>
          <p:cNvSpPr txBox="1">
            <a:spLocks noChangeArrowheads="1"/>
          </p:cNvSpPr>
          <p:nvPr/>
        </p:nvSpPr>
        <p:spPr bwMode="auto">
          <a:xfrm>
            <a:off x="755650" y="1196975"/>
            <a:ext cx="7858125" cy="583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100 баллов</a:t>
            </a:r>
          </a:p>
          <a:p>
            <a:pPr eaLnBrk="1" hangingPunct="1"/>
            <a:endParaRPr lang="ru-RU" altLang="ru-RU" sz="1100" b="1" i="1">
              <a:latin typeface="Times New Roman" pitchFamily="18" charset="0"/>
              <a:cs typeface="Times New Roman" pitchFamily="18" charset="0"/>
            </a:endParaRPr>
          </a:p>
          <a:p>
            <a:pPr eaLnBrk="1" hangingPunct="1"/>
            <a:r>
              <a:rPr lang="ru-RU" altLang="ru-RU" sz="2800" u="sng">
                <a:latin typeface="Times New Roman" pitchFamily="18" charset="0"/>
                <a:cs typeface="Times New Roman" pitchFamily="18" charset="0"/>
              </a:rPr>
              <a:t>Вопрос:</a:t>
            </a:r>
          </a:p>
          <a:p>
            <a:pPr eaLnBrk="1" hangingPunct="1"/>
            <a:endParaRPr lang="ru-RU" altLang="ru-RU" sz="800" u="sng">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Масштабный</a:t>
            </a:r>
            <a:r>
              <a:rPr lang="ru-RU" altLang="ru-RU" sz="2800" b="1" i="1">
                <a:latin typeface="Times New Roman" pitchFamily="18" charset="0"/>
                <a:cs typeface="Times New Roman" pitchFamily="18" charset="0"/>
              </a:rPr>
              <a:t> </a:t>
            </a:r>
            <a:r>
              <a:rPr lang="ru-RU" altLang="ru-RU" sz="2800" b="1">
                <a:latin typeface="Times New Roman" pitchFamily="18" charset="0"/>
                <a:cs typeface="Times New Roman" pitchFamily="18" charset="0"/>
              </a:rPr>
              <a:t>проект модернизации БЛПК, для улучшения экологии. В рамках него построена крупнейшая в мире целлюлозная линия объемом производства 720 тысяч тонн хвойной целлюлозы в год. Официальный запуск нового завода состоялся в июне 2013 года, в нем принимал участие председатель правительства РФ Дмитрий Медведев.</a:t>
            </a:r>
          </a:p>
          <a:p>
            <a:pPr eaLnBrk="1" hangingPunct="1"/>
            <a:endParaRPr lang="ru-RU" altLang="ru-RU" sz="2800">
              <a:latin typeface="Times New Roman" pitchFamily="18" charset="0"/>
              <a:cs typeface="Times New Roman" pitchFamily="18" charset="0"/>
            </a:endParaRPr>
          </a:p>
          <a:p>
            <a:pPr algn="r" eaLnBrk="1" hangingPunct="1"/>
            <a:r>
              <a:rPr lang="ru-RU" altLang="ru-RU" sz="2800">
                <a:latin typeface="Times New Roman" pitchFamily="18" charset="0"/>
                <a:cs typeface="Times New Roman" pitchFamily="18" charset="0"/>
              </a:rPr>
              <a:t> </a:t>
            </a:r>
            <a:r>
              <a:rPr lang="ru-RU" altLang="ru-RU" sz="2800" b="1" i="1">
                <a:solidFill>
                  <a:srgbClr val="00B0F0"/>
                </a:solidFill>
                <a:latin typeface="Times New Roman" pitchFamily="18" charset="0"/>
                <a:cs typeface="Times New Roman" pitchFamily="18" charset="0"/>
              </a:rPr>
              <a:t>Ответ: «Большой Братск» </a:t>
            </a:r>
            <a:endParaRPr lang="ru-RU" altLang="ru-RU" sz="2800" b="1">
              <a:solidFill>
                <a:srgbClr val="00B0F0"/>
              </a:solidFill>
              <a:latin typeface="Times New Roman" pitchFamily="18" charset="0"/>
              <a:cs typeface="Times New Roman" pitchFamily="18" charset="0"/>
            </a:endParaRPr>
          </a:p>
          <a:p>
            <a:pPr eaLnBrk="1" hangingPunct="1"/>
            <a:endParaRPr lang="ru-RU" altLang="ru-RU"/>
          </a:p>
        </p:txBody>
      </p:sp>
      <p:sp>
        <p:nvSpPr>
          <p:cNvPr id="4" name="Управляющая кнопка: назад 3">
            <a:hlinkClick r:id="rId2" action="ppaction://hlinksldjump" highlightClick="1"/>
          </p:cNvPr>
          <p:cNvSpPr/>
          <p:nvPr/>
        </p:nvSpPr>
        <p:spPr>
          <a:xfrm>
            <a:off x="428625" y="6215063"/>
            <a:ext cx="428625" cy="35718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10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4000" dirty="0" smtClean="0">
                <a:solidFill>
                  <a:srgbClr val="FF0000"/>
                </a:solidFill>
              </a:rPr>
              <a:t>1 раунд</a:t>
            </a:r>
            <a:endParaRPr lang="ru-RU" sz="4000" dirty="0">
              <a:solidFill>
                <a:srgbClr val="FF0000"/>
              </a:solidFill>
            </a:endParaRPr>
          </a:p>
        </p:txBody>
      </p:sp>
      <p:graphicFrame>
        <p:nvGraphicFramePr>
          <p:cNvPr id="3" name="Таблица 2"/>
          <p:cNvGraphicFramePr>
            <a:graphicFrameLocks noGrp="1"/>
          </p:cNvGraphicFramePr>
          <p:nvPr/>
        </p:nvGraphicFramePr>
        <p:xfrm>
          <a:off x="250825" y="1989138"/>
          <a:ext cx="8496300" cy="3967162"/>
        </p:xfrm>
        <a:graphic>
          <a:graphicData uri="http://schemas.openxmlformats.org/drawingml/2006/table">
            <a:tbl>
              <a:tblPr firstRow="1" bandRow="1">
                <a:tableStyleId>{5C22544A-7EE6-4342-B048-85BDC9FD1C3A}</a:tableStyleId>
              </a:tblPr>
              <a:tblGrid>
                <a:gridCol w="3816136"/>
                <a:gridCol w="929848"/>
                <a:gridCol w="995667"/>
                <a:gridCol w="896100"/>
                <a:gridCol w="896100"/>
                <a:gridCol w="962449"/>
              </a:tblGrid>
              <a:tr h="786891">
                <a:tc>
                  <a:txBody>
                    <a:bodyPr/>
                    <a:lstStyle/>
                    <a:p>
                      <a:pPr algn="ctr"/>
                      <a:r>
                        <a:rPr lang="ru-RU" sz="3600" dirty="0" smtClean="0"/>
                        <a:t>Тема</a:t>
                      </a:r>
                      <a:endParaRPr lang="ru-RU" sz="3600" dirty="0"/>
                    </a:p>
                  </a:txBody>
                  <a:tcPr marL="91433" marR="91433" marT="45714" marB="45714"/>
                </a:tc>
                <a:tc gridSpan="5">
                  <a:txBody>
                    <a:bodyPr/>
                    <a:lstStyle/>
                    <a:p>
                      <a:pPr algn="ctr"/>
                      <a:r>
                        <a:rPr lang="ru-RU" sz="3600" dirty="0" smtClean="0"/>
                        <a:t>Вопросы</a:t>
                      </a:r>
                      <a:endParaRPr lang="ru-RU" sz="3600" dirty="0"/>
                    </a:p>
                  </a:txBody>
                  <a:tcPr marL="91433" marR="91433" marT="45714" marB="45714"/>
                </a:tc>
                <a:tc hMerge="1">
                  <a:txBody>
                    <a:bodyPr/>
                    <a:lstStyle/>
                    <a:p>
                      <a:pPr algn="ctr"/>
                      <a:endParaRPr lang="ru-RU" dirty="0"/>
                    </a:p>
                  </a:txBody>
                  <a:tcPr/>
                </a:tc>
                <a:tc hMerge="1">
                  <a:txBody>
                    <a:bodyPr/>
                    <a:lstStyle/>
                    <a:p>
                      <a:pPr algn="ctr"/>
                      <a:endParaRPr lang="ru-RU" dirty="0"/>
                    </a:p>
                  </a:txBody>
                  <a:tcPr/>
                </a:tc>
                <a:tc hMerge="1">
                  <a:txBody>
                    <a:bodyPr/>
                    <a:lstStyle/>
                    <a:p>
                      <a:pPr algn="ctr"/>
                      <a:endParaRPr lang="ru-RU" dirty="0"/>
                    </a:p>
                  </a:txBody>
                  <a:tcPr/>
                </a:tc>
                <a:tc hMerge="1">
                  <a:txBody>
                    <a:bodyPr/>
                    <a:lstStyle/>
                    <a:p>
                      <a:pPr algn="ctr"/>
                      <a:endParaRPr lang="ru-RU" dirty="0"/>
                    </a:p>
                  </a:txBody>
                  <a:tcPr/>
                </a:tc>
              </a:tr>
              <a:tr h="796714">
                <a:tc>
                  <a:txBody>
                    <a:bodyPr/>
                    <a:lstStyle/>
                    <a:p>
                      <a:r>
                        <a:rPr lang="ru-RU" sz="2000" b="1" baseline="0" dirty="0" smtClean="0">
                          <a:solidFill>
                            <a:srgbClr val="0000FF"/>
                          </a:solidFill>
                          <a:latin typeface="Times New Roman" pitchFamily="18" charset="0"/>
                          <a:cs typeface="Times New Roman" pitchFamily="18" charset="0"/>
                        </a:rPr>
                        <a:t> 1. Улицы Братска</a:t>
                      </a:r>
                      <a:endParaRPr lang="ru-RU" sz="2000" b="1" dirty="0" smtClean="0">
                        <a:solidFill>
                          <a:srgbClr val="0000FF"/>
                        </a:solidFill>
                        <a:latin typeface="Times New Roman" pitchFamily="18" charset="0"/>
                        <a:cs typeface="Times New Roman" pitchFamily="18" charset="0"/>
                      </a:endParaRPr>
                    </a:p>
                  </a:txBody>
                  <a:tcPr marL="91433" marR="91433" marT="45714" marB="45714"/>
                </a:tc>
                <a:tc>
                  <a:txBody>
                    <a:bodyPr/>
                    <a:lstStyle/>
                    <a:p>
                      <a:pPr algn="ctr"/>
                      <a:r>
                        <a:rPr lang="ru-RU" sz="2000" b="1" dirty="0" smtClean="0">
                          <a:hlinkClick r:id="rId2" action="ppaction://hlinksldjump"/>
                        </a:rPr>
                        <a:t>10</a:t>
                      </a:r>
                      <a:endParaRPr lang="ru-RU" sz="2000" b="1" dirty="0"/>
                    </a:p>
                  </a:txBody>
                  <a:tcPr marL="91433" marR="91433" marT="45714" marB="45714"/>
                </a:tc>
                <a:tc>
                  <a:txBody>
                    <a:bodyPr/>
                    <a:lstStyle/>
                    <a:p>
                      <a:pPr algn="ctr"/>
                      <a:r>
                        <a:rPr lang="ru-RU" sz="2000" b="1" dirty="0" smtClean="0">
                          <a:hlinkClick r:id="rId3" action="ppaction://hlinksldjump"/>
                        </a:rPr>
                        <a:t>20</a:t>
                      </a:r>
                      <a:endParaRPr lang="ru-RU" sz="2000" b="1" dirty="0"/>
                    </a:p>
                  </a:txBody>
                  <a:tcPr marL="91433" marR="91433" marT="45714" marB="45714"/>
                </a:tc>
                <a:tc>
                  <a:txBody>
                    <a:bodyPr/>
                    <a:lstStyle/>
                    <a:p>
                      <a:pPr algn="ctr"/>
                      <a:r>
                        <a:rPr lang="ru-RU" sz="2000" b="1" dirty="0" smtClean="0">
                          <a:hlinkClick r:id="rId4" action="ppaction://hlinksldjump"/>
                        </a:rPr>
                        <a:t>30</a:t>
                      </a:r>
                      <a:endParaRPr lang="ru-RU" sz="2000" b="1" dirty="0"/>
                    </a:p>
                  </a:txBody>
                  <a:tcPr marL="91433" marR="91433" marT="45714" marB="45714"/>
                </a:tc>
                <a:tc>
                  <a:txBody>
                    <a:bodyPr/>
                    <a:lstStyle/>
                    <a:p>
                      <a:pPr algn="ctr"/>
                      <a:r>
                        <a:rPr lang="ru-RU" sz="2000" b="1" dirty="0" smtClean="0">
                          <a:hlinkClick r:id="rId5" action="ppaction://hlinksldjump"/>
                        </a:rPr>
                        <a:t>50</a:t>
                      </a:r>
                      <a:endParaRPr lang="ru-RU" sz="2000" b="1" dirty="0"/>
                    </a:p>
                  </a:txBody>
                  <a:tcPr marL="91433" marR="91433" marT="45714" marB="45714"/>
                </a:tc>
                <a:tc>
                  <a:txBody>
                    <a:bodyPr/>
                    <a:lstStyle/>
                    <a:p>
                      <a:pPr algn="ctr"/>
                      <a:r>
                        <a:rPr lang="ru-RU" sz="2000" b="1" dirty="0" smtClean="0">
                          <a:hlinkClick r:id="rId6" action="ppaction://hlinksldjump"/>
                        </a:rPr>
                        <a:t>70</a:t>
                      </a:r>
                      <a:endParaRPr lang="ru-RU" sz="2000" b="1" dirty="0"/>
                    </a:p>
                  </a:txBody>
                  <a:tcPr marL="91433" marR="91433" marT="45714" marB="45714"/>
                </a:tc>
              </a:tr>
              <a:tr h="799225">
                <a:tc>
                  <a:txBody>
                    <a:bodyPr/>
                    <a:lstStyle/>
                    <a:p>
                      <a:r>
                        <a:rPr lang="ru-RU" sz="2000" b="1" baseline="0" dirty="0" smtClean="0">
                          <a:solidFill>
                            <a:srgbClr val="0000FF"/>
                          </a:solidFill>
                          <a:latin typeface="Times New Roman" pitchFamily="18" charset="0"/>
                          <a:cs typeface="Times New Roman" pitchFamily="18" charset="0"/>
                        </a:rPr>
                        <a:t>2.</a:t>
                      </a:r>
                      <a:r>
                        <a:rPr lang="en-US" sz="2000" b="1" baseline="0" dirty="0" smtClean="0">
                          <a:solidFill>
                            <a:srgbClr val="0000FF"/>
                          </a:solidFill>
                          <a:latin typeface="Times New Roman" pitchFamily="18" charset="0"/>
                          <a:cs typeface="Times New Roman" pitchFamily="18" charset="0"/>
                        </a:rPr>
                        <a:t> </a:t>
                      </a:r>
                      <a:r>
                        <a:rPr lang="ru-RU" sz="2000" b="1" baseline="0" dirty="0" smtClean="0">
                          <a:solidFill>
                            <a:srgbClr val="0000FF"/>
                          </a:solidFill>
                          <a:latin typeface="Times New Roman" pitchFamily="18" charset="0"/>
                          <a:cs typeface="Times New Roman" pitchFamily="18" charset="0"/>
                        </a:rPr>
                        <a:t> Почетные граждане </a:t>
                      </a:r>
                    </a:p>
                    <a:p>
                      <a:r>
                        <a:rPr lang="ru-RU" sz="2000" b="1" baseline="0" dirty="0" smtClean="0">
                          <a:solidFill>
                            <a:srgbClr val="0000FF"/>
                          </a:solidFill>
                          <a:latin typeface="Times New Roman" pitchFamily="18" charset="0"/>
                          <a:cs typeface="Times New Roman" pitchFamily="18" charset="0"/>
                        </a:rPr>
                        <a:t>    г. Братска</a:t>
                      </a:r>
                      <a:endParaRPr lang="ru-RU" sz="2000" b="1" dirty="0">
                        <a:solidFill>
                          <a:srgbClr val="0000FF"/>
                        </a:solidFill>
                        <a:latin typeface="Times New Roman" pitchFamily="18" charset="0"/>
                        <a:cs typeface="Times New Roman" pitchFamily="18" charset="0"/>
                      </a:endParaRPr>
                    </a:p>
                  </a:txBody>
                  <a:tcPr marL="91433" marR="91433" marT="45714" marB="45714"/>
                </a:tc>
                <a:tc>
                  <a:txBody>
                    <a:bodyPr/>
                    <a:lstStyle/>
                    <a:p>
                      <a:pPr algn="ctr"/>
                      <a:r>
                        <a:rPr lang="ru-RU" sz="2000" b="1" dirty="0" smtClean="0">
                          <a:hlinkClick r:id="rId7" action="ppaction://hlinksldjump"/>
                        </a:rPr>
                        <a:t>10</a:t>
                      </a:r>
                      <a:endParaRPr lang="ru-RU" sz="2000" b="1" dirty="0"/>
                    </a:p>
                  </a:txBody>
                  <a:tcPr marL="91433" marR="91433" marT="45714" marB="45714"/>
                </a:tc>
                <a:tc>
                  <a:txBody>
                    <a:bodyPr/>
                    <a:lstStyle/>
                    <a:p>
                      <a:pPr algn="ctr"/>
                      <a:r>
                        <a:rPr lang="ru-RU" sz="2000" b="1" dirty="0" smtClean="0">
                          <a:hlinkClick r:id="rId8" action="ppaction://hlinksldjump"/>
                        </a:rPr>
                        <a:t>20</a:t>
                      </a:r>
                      <a:endParaRPr lang="ru-RU" sz="2000" b="1" dirty="0"/>
                    </a:p>
                  </a:txBody>
                  <a:tcPr marL="91433" marR="91433" marT="45714" marB="45714"/>
                </a:tc>
                <a:tc>
                  <a:txBody>
                    <a:bodyPr/>
                    <a:lstStyle/>
                    <a:p>
                      <a:pPr algn="ctr"/>
                      <a:r>
                        <a:rPr lang="ru-RU" sz="2000" b="1" dirty="0" smtClean="0">
                          <a:hlinkClick r:id="rId9" action="ppaction://hlinksldjump"/>
                        </a:rPr>
                        <a:t>30</a:t>
                      </a:r>
                      <a:endParaRPr lang="ru-RU" sz="2000" b="1" dirty="0"/>
                    </a:p>
                  </a:txBody>
                  <a:tcPr marL="91433" marR="91433" marT="45714" marB="45714"/>
                </a:tc>
                <a:tc>
                  <a:txBody>
                    <a:bodyPr/>
                    <a:lstStyle/>
                    <a:p>
                      <a:pPr algn="ctr"/>
                      <a:r>
                        <a:rPr lang="ru-RU" sz="2000" b="1" dirty="0" smtClean="0">
                          <a:hlinkClick r:id="rId10" action="ppaction://hlinksldjump"/>
                        </a:rPr>
                        <a:t>50</a:t>
                      </a:r>
                      <a:endParaRPr lang="ru-RU" sz="2000" b="1" dirty="0"/>
                    </a:p>
                  </a:txBody>
                  <a:tcPr marL="91433" marR="91433" marT="45714" marB="45714"/>
                </a:tc>
                <a:tc>
                  <a:txBody>
                    <a:bodyPr/>
                    <a:lstStyle/>
                    <a:p>
                      <a:pPr algn="ctr"/>
                      <a:r>
                        <a:rPr lang="ru-RU" sz="2000" b="1" dirty="0" smtClean="0">
                          <a:hlinkClick r:id="rId11" action="ppaction://hlinksldjump"/>
                        </a:rPr>
                        <a:t>70</a:t>
                      </a:r>
                      <a:endParaRPr lang="ru-RU" sz="2000" b="1" dirty="0"/>
                    </a:p>
                  </a:txBody>
                  <a:tcPr marL="91433" marR="91433" marT="45714" marB="45714"/>
                </a:tc>
              </a:tr>
              <a:tr h="785107">
                <a:tc>
                  <a:txBody>
                    <a:bodyPr/>
                    <a:lstStyle/>
                    <a:p>
                      <a:r>
                        <a:rPr lang="ru-RU" sz="2000" b="1" baseline="0" dirty="0" smtClean="0">
                          <a:solidFill>
                            <a:srgbClr val="0000FF"/>
                          </a:solidFill>
                          <a:latin typeface="Times New Roman" pitchFamily="18" charset="0"/>
                          <a:cs typeface="Times New Roman" pitchFamily="18" charset="0"/>
                        </a:rPr>
                        <a:t>3.  История г.Братска</a:t>
                      </a:r>
                      <a:endParaRPr lang="ru-RU" sz="2000" b="1" dirty="0">
                        <a:solidFill>
                          <a:srgbClr val="0000FF"/>
                        </a:solidFill>
                        <a:latin typeface="Times New Roman" pitchFamily="18" charset="0"/>
                        <a:cs typeface="Times New Roman" pitchFamily="18" charset="0"/>
                      </a:endParaRPr>
                    </a:p>
                  </a:txBody>
                  <a:tcPr marL="91433" marR="91433" marT="45714" marB="45714"/>
                </a:tc>
                <a:tc>
                  <a:txBody>
                    <a:bodyPr/>
                    <a:lstStyle/>
                    <a:p>
                      <a:pPr algn="ctr"/>
                      <a:r>
                        <a:rPr lang="ru-RU" sz="2000" b="1" dirty="0" smtClean="0">
                          <a:hlinkClick r:id="rId12" action="ppaction://hlinksldjump"/>
                        </a:rPr>
                        <a:t>10</a:t>
                      </a:r>
                      <a:endParaRPr lang="ru-RU" sz="2000" b="1" dirty="0"/>
                    </a:p>
                  </a:txBody>
                  <a:tcPr marL="91433" marR="91433" marT="45714" marB="45714"/>
                </a:tc>
                <a:tc>
                  <a:txBody>
                    <a:bodyPr/>
                    <a:lstStyle/>
                    <a:p>
                      <a:pPr algn="ctr"/>
                      <a:r>
                        <a:rPr lang="ru-RU" sz="2000" b="1" dirty="0" smtClean="0">
                          <a:hlinkClick r:id="rId13" action="ppaction://hlinksldjump"/>
                        </a:rPr>
                        <a:t>20</a:t>
                      </a:r>
                      <a:endParaRPr lang="ru-RU" sz="2000" b="1" dirty="0"/>
                    </a:p>
                  </a:txBody>
                  <a:tcPr marL="91433" marR="91433" marT="45714" marB="45714"/>
                </a:tc>
                <a:tc>
                  <a:txBody>
                    <a:bodyPr/>
                    <a:lstStyle/>
                    <a:p>
                      <a:pPr algn="ctr"/>
                      <a:r>
                        <a:rPr lang="ru-RU" sz="2000" b="1" dirty="0" smtClean="0">
                          <a:hlinkClick r:id="rId14" action="ppaction://hlinksldjump"/>
                        </a:rPr>
                        <a:t>30</a:t>
                      </a:r>
                      <a:endParaRPr lang="ru-RU" sz="2000" b="1" dirty="0"/>
                    </a:p>
                  </a:txBody>
                  <a:tcPr marL="91433" marR="91433" marT="45714" marB="45714"/>
                </a:tc>
                <a:tc>
                  <a:txBody>
                    <a:bodyPr/>
                    <a:lstStyle/>
                    <a:p>
                      <a:pPr algn="ctr"/>
                      <a:r>
                        <a:rPr lang="ru-RU" sz="2000" b="1" dirty="0" smtClean="0">
                          <a:hlinkClick r:id="rId15" action="ppaction://hlinksldjump"/>
                        </a:rPr>
                        <a:t>50</a:t>
                      </a:r>
                      <a:endParaRPr lang="ru-RU" sz="2000" b="1" dirty="0"/>
                    </a:p>
                  </a:txBody>
                  <a:tcPr marL="91433" marR="91433" marT="45714" marB="45714"/>
                </a:tc>
                <a:tc>
                  <a:txBody>
                    <a:bodyPr/>
                    <a:lstStyle/>
                    <a:p>
                      <a:pPr algn="ctr"/>
                      <a:r>
                        <a:rPr lang="ru-RU" sz="2000" b="1" dirty="0" smtClean="0">
                          <a:hlinkClick r:id="rId16" action="ppaction://hlinksldjump"/>
                        </a:rPr>
                        <a:t>70</a:t>
                      </a:r>
                      <a:endParaRPr lang="ru-RU" sz="2000" b="1" dirty="0"/>
                    </a:p>
                  </a:txBody>
                  <a:tcPr marL="91433" marR="91433" marT="45714" marB="45714"/>
                </a:tc>
              </a:tr>
              <a:tr h="799225">
                <a:tc>
                  <a:txBody>
                    <a:bodyPr/>
                    <a:lstStyle/>
                    <a:p>
                      <a:r>
                        <a:rPr lang="ru-RU" sz="2000" b="1" baseline="0" dirty="0" smtClean="0">
                          <a:solidFill>
                            <a:srgbClr val="0000FF"/>
                          </a:solidFill>
                          <a:latin typeface="Times New Roman" pitchFamily="18" charset="0"/>
                          <a:cs typeface="Times New Roman" pitchFamily="18" charset="0"/>
                        </a:rPr>
                        <a:t>4.  Достопримечательности</a:t>
                      </a:r>
                    </a:p>
                    <a:p>
                      <a:r>
                        <a:rPr lang="ru-RU" sz="2000" b="1" baseline="0" dirty="0" smtClean="0">
                          <a:solidFill>
                            <a:srgbClr val="0000FF"/>
                          </a:solidFill>
                          <a:latin typeface="Times New Roman" pitchFamily="18" charset="0"/>
                          <a:cs typeface="Times New Roman" pitchFamily="18" charset="0"/>
                        </a:rPr>
                        <a:t>      г. Братска</a:t>
                      </a:r>
                      <a:endParaRPr lang="ru-RU" sz="2000" b="1" dirty="0">
                        <a:solidFill>
                          <a:srgbClr val="0000FF"/>
                        </a:solidFill>
                        <a:latin typeface="Times New Roman" pitchFamily="18" charset="0"/>
                        <a:cs typeface="Times New Roman" pitchFamily="18" charset="0"/>
                      </a:endParaRPr>
                    </a:p>
                  </a:txBody>
                  <a:tcPr marL="91433" marR="91433" marT="45714" marB="45714"/>
                </a:tc>
                <a:tc>
                  <a:txBody>
                    <a:bodyPr/>
                    <a:lstStyle/>
                    <a:p>
                      <a:pPr algn="ctr"/>
                      <a:r>
                        <a:rPr lang="ru-RU" sz="2000" b="1" dirty="0" smtClean="0">
                          <a:hlinkClick r:id="rId17" action="ppaction://hlinksldjump"/>
                        </a:rPr>
                        <a:t>10</a:t>
                      </a:r>
                      <a:endParaRPr lang="ru-RU" sz="2000" b="1" dirty="0"/>
                    </a:p>
                  </a:txBody>
                  <a:tcPr marL="91433" marR="91433" marT="45714" marB="45714"/>
                </a:tc>
                <a:tc>
                  <a:txBody>
                    <a:bodyPr/>
                    <a:lstStyle/>
                    <a:p>
                      <a:pPr algn="ctr"/>
                      <a:r>
                        <a:rPr lang="ru-RU" sz="2000" b="1" dirty="0" smtClean="0">
                          <a:hlinkClick r:id="rId18" action="ppaction://hlinksldjump"/>
                        </a:rPr>
                        <a:t>20</a:t>
                      </a:r>
                      <a:endParaRPr lang="ru-RU" sz="2000" b="1" dirty="0"/>
                    </a:p>
                  </a:txBody>
                  <a:tcPr marL="91433" marR="91433" marT="45714" marB="45714"/>
                </a:tc>
                <a:tc>
                  <a:txBody>
                    <a:bodyPr/>
                    <a:lstStyle/>
                    <a:p>
                      <a:pPr algn="ctr"/>
                      <a:r>
                        <a:rPr lang="ru-RU" sz="2000" b="1" dirty="0" smtClean="0">
                          <a:hlinkClick r:id="rId19" action="ppaction://hlinksldjump"/>
                        </a:rPr>
                        <a:t>30</a:t>
                      </a:r>
                      <a:endParaRPr lang="ru-RU" sz="2000" b="1" dirty="0"/>
                    </a:p>
                  </a:txBody>
                  <a:tcPr marL="91433" marR="91433" marT="45714" marB="45714"/>
                </a:tc>
                <a:tc>
                  <a:txBody>
                    <a:bodyPr/>
                    <a:lstStyle/>
                    <a:p>
                      <a:pPr algn="ctr"/>
                      <a:r>
                        <a:rPr lang="ru-RU" sz="2000" b="1" dirty="0" smtClean="0">
                          <a:hlinkClick r:id="rId20" action="ppaction://hlinksldjump"/>
                        </a:rPr>
                        <a:t>50</a:t>
                      </a:r>
                      <a:endParaRPr lang="ru-RU" sz="2000" b="1" dirty="0"/>
                    </a:p>
                  </a:txBody>
                  <a:tcPr marL="91433" marR="91433" marT="45714" marB="45714"/>
                </a:tc>
                <a:tc>
                  <a:txBody>
                    <a:bodyPr/>
                    <a:lstStyle/>
                    <a:p>
                      <a:pPr algn="ctr"/>
                      <a:r>
                        <a:rPr lang="ru-RU" sz="2000" b="1" dirty="0" smtClean="0">
                          <a:hlinkClick r:id="rId21" action="ppaction://hlinksldjump"/>
                        </a:rPr>
                        <a:t>70</a:t>
                      </a:r>
                      <a:endParaRPr lang="ru-RU" sz="2000" b="1" dirty="0"/>
                    </a:p>
                  </a:txBody>
                  <a:tcPr marL="91433" marR="91433" marT="45714" marB="45714"/>
                </a:tc>
              </a:tr>
            </a:tbl>
          </a:graphicData>
        </a:graphic>
      </p:graphicFrame>
      <p:sp>
        <p:nvSpPr>
          <p:cNvPr id="4" name="Управляющая кнопка: далее 3">
            <a:hlinkClick r:id="rId22" action="ppaction://hlinksldjump" highlightClick="1"/>
          </p:cNvPr>
          <p:cNvSpPr/>
          <p:nvPr/>
        </p:nvSpPr>
        <p:spPr>
          <a:xfrm>
            <a:off x="642938" y="6286500"/>
            <a:ext cx="357187" cy="28575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spli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2.  Поэзия</a:t>
            </a:r>
            <a:endParaRPr lang="ru-RU" sz="3600" dirty="0">
              <a:solidFill>
                <a:srgbClr val="FF0000"/>
              </a:solidFill>
            </a:endParaRPr>
          </a:p>
        </p:txBody>
      </p:sp>
      <p:sp>
        <p:nvSpPr>
          <p:cNvPr id="3" name="TextBox 2"/>
          <p:cNvSpPr txBox="1">
            <a:spLocks noChangeArrowheads="1"/>
          </p:cNvSpPr>
          <p:nvPr/>
        </p:nvSpPr>
        <p:spPr bwMode="auto">
          <a:xfrm>
            <a:off x="900113" y="1196975"/>
            <a:ext cx="7572375" cy="547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20 баллов</a:t>
            </a:r>
          </a:p>
          <a:p>
            <a:pPr eaLnBrk="1" hangingPunct="1"/>
            <a:endParaRPr lang="ru-RU" altLang="ru-RU" sz="1200" b="1" i="1">
              <a:latin typeface="Times New Roman" pitchFamily="18" charset="0"/>
              <a:cs typeface="Times New Roman" pitchFamily="18" charset="0"/>
            </a:endParaRPr>
          </a:p>
          <a:p>
            <a:pPr eaLnBrk="1" hangingPunct="1"/>
            <a:r>
              <a:rPr lang="ru-RU" altLang="ru-RU" sz="2800" u="sng">
                <a:latin typeface="Times New Roman" pitchFamily="18" charset="0"/>
                <a:cs typeface="Times New Roman" pitchFamily="18" charset="0"/>
              </a:rPr>
              <a:t>Вопрос: </a:t>
            </a:r>
          </a:p>
          <a:p>
            <a:pPr eaLnBrk="1" hangingPunct="1"/>
            <a:endParaRPr lang="ru-RU" altLang="ru-RU" sz="1200" u="sng">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Композитор. В творческом союзе с  поэтом Николаем Добронравовым создают цикл песен "Таежные звезды", "Девчонки танцуют на палубе", "Главное ребята сердцем не стареть", "Марчук играет на гитаре", "ЛЭП-500</a:t>
            </a:r>
            <a:r>
              <a:rPr lang="ru-RU" altLang="ru-RU" sz="2800"/>
              <a:t>"</a:t>
            </a:r>
            <a:r>
              <a:rPr lang="ru-RU" altLang="ru-RU" sz="2800" b="1">
                <a:latin typeface="Times New Roman" pitchFamily="18" charset="0"/>
                <a:cs typeface="Times New Roman" pitchFamily="18" charset="0"/>
              </a:rPr>
              <a:t>, "Прощание с Братском". </a:t>
            </a:r>
          </a:p>
          <a:p>
            <a:pPr eaLnBrk="1" hangingPunct="1"/>
            <a:endParaRPr lang="ru-RU" altLang="ru-RU" sz="2800" u="sng">
              <a:latin typeface="Times New Roman" pitchFamily="18" charset="0"/>
              <a:cs typeface="Times New Roman" pitchFamily="18" charset="0"/>
            </a:endParaRPr>
          </a:p>
          <a:p>
            <a:pPr algn="r" eaLnBrk="1" hangingPunct="1"/>
            <a:r>
              <a:rPr lang="ru-RU" altLang="ru-RU" sz="2800">
                <a:latin typeface="Times New Roman" pitchFamily="18" charset="0"/>
                <a:cs typeface="Times New Roman" pitchFamily="18" charset="0"/>
              </a:rPr>
              <a:t> </a:t>
            </a:r>
            <a:endParaRPr lang="ru-RU" altLang="ru-RU" sz="2800" b="1">
              <a:solidFill>
                <a:srgbClr val="00B0F0"/>
              </a:solidFill>
              <a:latin typeface="Times New Roman" pitchFamily="18" charset="0"/>
              <a:cs typeface="Times New Roman" pitchFamily="18" charset="0"/>
            </a:endParaRPr>
          </a:p>
          <a:p>
            <a:pPr eaLnBrk="1" hangingPunct="1"/>
            <a:endParaRPr lang="ru-RU" altLang="ru-RU"/>
          </a:p>
        </p:txBody>
      </p:sp>
      <p:sp>
        <p:nvSpPr>
          <p:cNvPr id="4" name="Управляющая кнопка: назад 3">
            <a:hlinkClick r:id="rId2" action="ppaction://hlinksldjump" highlightClick="1"/>
          </p:cNvPr>
          <p:cNvSpPr/>
          <p:nvPr/>
        </p:nvSpPr>
        <p:spPr>
          <a:xfrm>
            <a:off x="428625" y="6215063"/>
            <a:ext cx="428625" cy="35718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5" name="TextBox 4"/>
          <p:cNvSpPr txBox="1">
            <a:spLocks noChangeArrowheads="1"/>
          </p:cNvSpPr>
          <p:nvPr/>
        </p:nvSpPr>
        <p:spPr bwMode="auto">
          <a:xfrm>
            <a:off x="1476375" y="5805488"/>
            <a:ext cx="766762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ru-RU" altLang="ru-RU" sz="2800" b="1" i="1">
                <a:solidFill>
                  <a:srgbClr val="00B0F0"/>
                </a:solidFill>
                <a:latin typeface="Times New Roman" pitchFamily="18" charset="0"/>
                <a:cs typeface="Times New Roman" pitchFamily="18" charset="0"/>
              </a:rPr>
              <a:t>Ответ: Александра Николаевна Пахмутова</a:t>
            </a:r>
            <a:r>
              <a:rPr lang="ru-RU" altLang="ru-RU" sz="2800">
                <a:latin typeface="Times New Roman" pitchFamily="18" charset="0"/>
                <a:cs typeface="Times New Roman" pitchFamily="18" charset="0"/>
              </a:rPr>
              <a:t> </a:t>
            </a:r>
            <a:endParaRPr lang="ru-RU" altLang="ru-RU" sz="2800"/>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2. Поэзия </a:t>
            </a:r>
            <a:endParaRPr lang="ru-RU" sz="3600" dirty="0"/>
          </a:p>
        </p:txBody>
      </p:sp>
      <p:sp>
        <p:nvSpPr>
          <p:cNvPr id="3" name="TextBox 2"/>
          <p:cNvSpPr txBox="1">
            <a:spLocks noChangeArrowheads="1"/>
          </p:cNvSpPr>
          <p:nvPr/>
        </p:nvSpPr>
        <p:spPr bwMode="auto">
          <a:xfrm>
            <a:off x="684213" y="1125538"/>
            <a:ext cx="8072437" cy="584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40 баллов</a:t>
            </a:r>
            <a:endParaRPr lang="ru-RU" altLang="ru-RU" sz="2800" b="1" i="1">
              <a:latin typeface="Times New Roman" pitchFamily="18" charset="0"/>
              <a:cs typeface="Times New Roman" pitchFamily="18" charset="0"/>
            </a:endParaRPr>
          </a:p>
          <a:p>
            <a:pPr eaLnBrk="1" hangingPunct="1"/>
            <a:endParaRPr lang="ru-RU" altLang="ru-RU" sz="1000" b="1" i="1">
              <a:latin typeface="Times New Roman" pitchFamily="18" charset="0"/>
              <a:cs typeface="Times New Roman" pitchFamily="18" charset="0"/>
            </a:endParaRPr>
          </a:p>
          <a:p>
            <a:pPr eaLnBrk="1" hangingPunct="1"/>
            <a:r>
              <a:rPr lang="ru-RU" altLang="ru-RU" sz="2800" u="sng">
                <a:latin typeface="Times New Roman" pitchFamily="18" charset="0"/>
                <a:cs typeface="Times New Roman" pitchFamily="18" charset="0"/>
              </a:rPr>
              <a:t>Вопрос: </a:t>
            </a:r>
          </a:p>
          <a:p>
            <a:pPr eaLnBrk="1" hangingPunct="1"/>
            <a:endParaRPr lang="ru-RU" altLang="ru-RU" sz="1000" u="sng">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Кто является автором гимна города Братска?</a:t>
            </a:r>
          </a:p>
          <a:p>
            <a:pPr eaLnBrk="1" hangingPunct="1"/>
            <a:r>
              <a:rPr lang="ru-RU" altLang="ru-RU" sz="2800" b="1">
                <a:latin typeface="Times New Roman" pitchFamily="18" charset="0"/>
                <a:cs typeface="Times New Roman" pitchFamily="18" charset="0"/>
              </a:rPr>
              <a:t>(Утвержден решением Думы города Братска от 02.03.2009 г.) </a:t>
            </a:r>
          </a:p>
          <a:p>
            <a:pPr eaLnBrk="1" hangingPunct="1"/>
            <a:r>
              <a:rPr lang="ru-RU" altLang="ru-RU" sz="2800">
                <a:latin typeface="Times New Roman" pitchFamily="18" charset="0"/>
                <a:cs typeface="Times New Roman" pitchFamily="18" charset="0"/>
              </a:rPr>
              <a:t>«В необъятной тайге, там, где Брацкий острог</a:t>
            </a:r>
            <a:br>
              <a:rPr lang="ru-RU" altLang="ru-RU" sz="2800">
                <a:latin typeface="Times New Roman" pitchFamily="18" charset="0"/>
                <a:cs typeface="Times New Roman" pitchFamily="18" charset="0"/>
              </a:rPr>
            </a:br>
            <a:r>
              <a:rPr lang="ru-RU" altLang="ru-RU" sz="2800">
                <a:latin typeface="Times New Roman" pitchFamily="18" charset="0"/>
                <a:cs typeface="Times New Roman" pitchFamily="18" charset="0"/>
              </a:rPr>
              <a:t>Воевода Перфильев поставил,</a:t>
            </a:r>
            <a:br>
              <a:rPr lang="ru-RU" altLang="ru-RU" sz="2800">
                <a:latin typeface="Times New Roman" pitchFamily="18" charset="0"/>
                <a:cs typeface="Times New Roman" pitchFamily="18" charset="0"/>
              </a:rPr>
            </a:br>
            <a:r>
              <a:rPr lang="ru-RU" altLang="ru-RU" sz="2800">
                <a:latin typeface="Times New Roman" pitchFamily="18" charset="0"/>
                <a:cs typeface="Times New Roman" pitchFamily="18" charset="0"/>
              </a:rPr>
              <a:t>Через тысячи дней </a:t>
            </a:r>
            <a:br>
              <a:rPr lang="ru-RU" altLang="ru-RU" sz="2800">
                <a:latin typeface="Times New Roman" pitchFamily="18" charset="0"/>
                <a:cs typeface="Times New Roman" pitchFamily="18" charset="0"/>
              </a:rPr>
            </a:br>
            <a:r>
              <a:rPr lang="ru-RU" altLang="ru-RU" sz="2800">
                <a:latin typeface="Times New Roman" pitchFamily="18" charset="0"/>
                <a:cs typeface="Times New Roman" pitchFamily="18" charset="0"/>
              </a:rPr>
              <a:t>Искры первых огней</a:t>
            </a:r>
            <a:br>
              <a:rPr lang="ru-RU" altLang="ru-RU" sz="2800">
                <a:latin typeface="Times New Roman" pitchFamily="18" charset="0"/>
                <a:cs typeface="Times New Roman" pitchFamily="18" charset="0"/>
              </a:rPr>
            </a:br>
            <a:r>
              <a:rPr lang="ru-RU" altLang="ru-RU" sz="2800">
                <a:latin typeface="Times New Roman" pitchFamily="18" charset="0"/>
                <a:cs typeface="Times New Roman" pitchFamily="18" charset="0"/>
              </a:rPr>
              <a:t>С новой силой сияют теперь…»</a:t>
            </a:r>
            <a:endParaRPr lang="ru-RU" altLang="ru-RU" sz="2800" b="1">
              <a:latin typeface="Times New Roman" pitchFamily="18" charset="0"/>
              <a:cs typeface="Times New Roman" pitchFamily="18" charset="0"/>
            </a:endParaRPr>
          </a:p>
          <a:p>
            <a:pPr algn="r" eaLnBrk="1" hangingPunct="1"/>
            <a:r>
              <a:rPr lang="ru-RU" altLang="ru-RU" sz="2800" b="1">
                <a:solidFill>
                  <a:srgbClr val="00B0F0"/>
                </a:solidFill>
                <a:latin typeface="Times New Roman" pitchFamily="18" charset="0"/>
                <a:cs typeface="Times New Roman" pitchFamily="18" charset="0"/>
              </a:rPr>
              <a:t> </a:t>
            </a:r>
          </a:p>
          <a:p>
            <a:pPr algn="r" eaLnBrk="1" hangingPunct="1"/>
            <a:r>
              <a:rPr lang="ru-RU" altLang="ru-RU" sz="2800" b="1" i="1">
                <a:solidFill>
                  <a:srgbClr val="00B0F0"/>
                </a:solidFill>
                <a:latin typeface="Times New Roman" pitchFamily="18" charset="0"/>
                <a:cs typeface="Times New Roman" pitchFamily="18" charset="0"/>
              </a:rPr>
              <a:t>Ответ: Валерий Сальников</a:t>
            </a:r>
            <a:r>
              <a:rPr lang="ru-RU" altLang="ru-RU" sz="2800" b="1">
                <a:solidFill>
                  <a:srgbClr val="00B0F0"/>
                </a:solidFill>
                <a:latin typeface="Times New Roman" pitchFamily="18" charset="0"/>
                <a:cs typeface="Times New Roman" pitchFamily="18" charset="0"/>
              </a:rPr>
              <a:t> , </a:t>
            </a:r>
            <a:r>
              <a:rPr lang="ru-RU" altLang="ru-RU" sz="2800" b="1" i="1">
                <a:solidFill>
                  <a:srgbClr val="00B0F0"/>
                </a:solidFill>
                <a:latin typeface="Times New Roman" pitchFamily="18" charset="0"/>
                <a:cs typeface="Times New Roman" pitchFamily="18" charset="0"/>
              </a:rPr>
              <a:t>Владимир Маркин</a:t>
            </a:r>
          </a:p>
          <a:p>
            <a:pPr eaLnBrk="1" hangingPunct="1"/>
            <a:endParaRPr lang="ru-RU" altLang="ru-RU"/>
          </a:p>
        </p:txBody>
      </p:sp>
      <p:sp>
        <p:nvSpPr>
          <p:cNvPr id="4" name="Управляющая кнопка: назад 3">
            <a:hlinkClick r:id="rId2" action="ppaction://hlinksldjump" highlightClick="1"/>
          </p:cNvPr>
          <p:cNvSpPr/>
          <p:nvPr/>
        </p:nvSpPr>
        <p:spPr>
          <a:xfrm>
            <a:off x="428625" y="6215063"/>
            <a:ext cx="428625" cy="35718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pic>
        <p:nvPicPr>
          <p:cNvPr id="5" name="Picture 6" descr="http://www.uchportal.ru/_ld/528/18695577.jpg"/>
          <p:cNvPicPr>
            <a:picLocks noChangeAspect="1" noChangeArrowheads="1"/>
          </p:cNvPicPr>
          <p:nvPr/>
        </p:nvPicPr>
        <p:blipFill>
          <a:blip r:embed="rId3">
            <a:extLst>
              <a:ext uri="{28A0092B-C50C-407E-A947-70E740481C1C}">
                <a14:useLocalDpi xmlns:a14="http://schemas.microsoft.com/office/drawing/2010/main" val="0"/>
              </a:ext>
            </a:extLst>
          </a:blip>
          <a:srcRect t="23529" b="12157"/>
          <a:stretch>
            <a:fillRect/>
          </a:stretch>
        </p:blipFill>
        <p:spPr bwMode="auto">
          <a:xfrm>
            <a:off x="1454150" y="2636838"/>
            <a:ext cx="6119813" cy="295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2"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anim calcmode="lin" valueType="num">
                                      <p:cBhvr additive="base">
                                        <p:cTn id="11" dur="10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12" dur="1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p:cTn id="2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4" dur="500"/>
                                        <p:tgtEl>
                                          <p:spTgt spid="3">
                                            <p:txEl>
                                              <p:pRg st="4" end="4"/>
                                            </p:txEl>
                                          </p:spTgt>
                                        </p:tgtEl>
                                      </p:cBhvr>
                                    </p:animEffect>
                                  </p:childTnLst>
                                </p:cTn>
                              </p:par>
                              <p:par>
                                <p:cTn id="25" presetID="53"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9" dur="500"/>
                                        <p:tgtEl>
                                          <p:spTgt spid="3">
                                            <p:txEl>
                                              <p:pRg st="5" end="5"/>
                                            </p:txEl>
                                          </p:spTgt>
                                        </p:tgtEl>
                                      </p:cBhvr>
                                    </p:animEffect>
                                  </p:childTnLst>
                                </p:cTn>
                              </p:par>
                              <p:par>
                                <p:cTn id="30" presetID="53" presetClass="entr" presetSubtype="0"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p:cTn id="3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4" dur="500"/>
                                        <p:tgtEl>
                                          <p:spTgt spid="3">
                                            <p:txEl>
                                              <p:pRg st="6" end="6"/>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2"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10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40" dur="10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115888"/>
            <a:ext cx="8229600" cy="1143000"/>
          </a:xfrm>
        </p:spPr>
        <p:txBody>
          <a:bodyPr/>
          <a:lstStyle/>
          <a:p>
            <a:pPr>
              <a:defRPr/>
            </a:pPr>
            <a:r>
              <a:rPr lang="ru-RU" sz="3600" dirty="0" smtClean="0">
                <a:solidFill>
                  <a:srgbClr val="FF0000"/>
                </a:solidFill>
              </a:rPr>
              <a:t>2. Поэзия</a:t>
            </a:r>
            <a:endParaRPr lang="ru-RU" sz="3600" dirty="0"/>
          </a:p>
        </p:txBody>
      </p:sp>
      <p:sp>
        <p:nvSpPr>
          <p:cNvPr id="3" name="TextBox 2"/>
          <p:cNvSpPr txBox="1">
            <a:spLocks noChangeArrowheads="1"/>
          </p:cNvSpPr>
          <p:nvPr/>
        </p:nvSpPr>
        <p:spPr bwMode="auto">
          <a:xfrm>
            <a:off x="971550" y="1052513"/>
            <a:ext cx="7488238" cy="609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60 баллов </a:t>
            </a:r>
          </a:p>
          <a:p>
            <a:pPr eaLnBrk="1" hangingPunct="1"/>
            <a:r>
              <a:rPr lang="ru-RU" altLang="ru-RU" sz="2800" u="sng">
                <a:latin typeface="Times New Roman" pitchFamily="18" charset="0"/>
                <a:cs typeface="Times New Roman" pitchFamily="18" charset="0"/>
              </a:rPr>
              <a:t>Вопрос: </a:t>
            </a:r>
          </a:p>
          <a:p>
            <a:pPr eaLnBrk="1" hangingPunct="1"/>
            <a:endParaRPr lang="ru-RU" altLang="ru-RU" sz="1400">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Братский поэт. Автор строк:</a:t>
            </a:r>
          </a:p>
          <a:p>
            <a:pPr eaLnBrk="1" hangingPunct="1"/>
            <a:endParaRPr lang="ru-RU" altLang="ru-RU" sz="2000" b="1" i="1">
              <a:latin typeface="Times New Roman" pitchFamily="18" charset="0"/>
              <a:cs typeface="Times New Roman" pitchFamily="18" charset="0"/>
            </a:endParaRPr>
          </a:p>
          <a:p>
            <a:pPr eaLnBrk="1" hangingPunct="1"/>
            <a:r>
              <a:rPr lang="ru-RU" altLang="ru-RU" sz="2800" i="1">
                <a:latin typeface="Times New Roman" pitchFamily="18" charset="0"/>
                <a:cs typeface="Times New Roman" pitchFamily="18" charset="0"/>
              </a:rPr>
              <a:t>«Я помню, как палатки парусили</a:t>
            </a:r>
            <a:br>
              <a:rPr lang="ru-RU" altLang="ru-RU" sz="2800" i="1">
                <a:latin typeface="Times New Roman" pitchFamily="18" charset="0"/>
                <a:cs typeface="Times New Roman" pitchFamily="18" charset="0"/>
              </a:rPr>
            </a:br>
            <a:r>
              <a:rPr lang="ru-RU" altLang="ru-RU" sz="2800" i="1">
                <a:latin typeface="Times New Roman" pitchFamily="18" charset="0"/>
                <a:cs typeface="Times New Roman" pitchFamily="18" charset="0"/>
              </a:rPr>
              <a:t>Испанскою армадой боевой.</a:t>
            </a:r>
            <a:br>
              <a:rPr lang="ru-RU" altLang="ru-RU" sz="2800" i="1">
                <a:latin typeface="Times New Roman" pitchFamily="18" charset="0"/>
                <a:cs typeface="Times New Roman" pitchFamily="18" charset="0"/>
              </a:rPr>
            </a:br>
            <a:r>
              <a:rPr lang="ru-RU" altLang="ru-RU" sz="2800" i="1">
                <a:latin typeface="Times New Roman" pitchFamily="18" charset="0"/>
                <a:cs typeface="Times New Roman" pitchFamily="18" charset="0"/>
              </a:rPr>
              <a:t>Как мы, сойдясь из разных мест России,</a:t>
            </a:r>
            <a:br>
              <a:rPr lang="ru-RU" altLang="ru-RU" sz="2800" i="1">
                <a:latin typeface="Times New Roman" pitchFamily="18" charset="0"/>
                <a:cs typeface="Times New Roman" pitchFamily="18" charset="0"/>
              </a:rPr>
            </a:br>
            <a:r>
              <a:rPr lang="ru-RU" altLang="ru-RU" sz="2800" i="1">
                <a:latin typeface="Times New Roman" pitchFamily="18" charset="0"/>
                <a:cs typeface="Times New Roman" pitchFamily="18" charset="0"/>
              </a:rPr>
              <a:t>Здесь начинали строить город свой.</a:t>
            </a:r>
            <a:br>
              <a:rPr lang="ru-RU" altLang="ru-RU" sz="2800" i="1">
                <a:latin typeface="Times New Roman" pitchFamily="18" charset="0"/>
                <a:cs typeface="Times New Roman" pitchFamily="18" charset="0"/>
              </a:rPr>
            </a:br>
            <a:r>
              <a:rPr lang="ru-RU" altLang="ru-RU" sz="2800" i="1">
                <a:latin typeface="Times New Roman" pitchFamily="18" charset="0"/>
                <a:cs typeface="Times New Roman" pitchFamily="18" charset="0"/>
              </a:rPr>
              <a:t>Над Падуном неярко плыли зори,</a:t>
            </a:r>
            <a:br>
              <a:rPr lang="ru-RU" altLang="ru-RU" sz="2800" i="1">
                <a:latin typeface="Times New Roman" pitchFamily="18" charset="0"/>
                <a:cs typeface="Times New Roman" pitchFamily="18" charset="0"/>
              </a:rPr>
            </a:br>
            <a:r>
              <a:rPr lang="ru-RU" altLang="ru-RU" sz="2800" i="1">
                <a:latin typeface="Times New Roman" pitchFamily="18" charset="0"/>
                <a:cs typeface="Times New Roman" pitchFamily="18" charset="0"/>
              </a:rPr>
              <a:t>Порог, как пьяный бушевал и пел.</a:t>
            </a:r>
            <a:br>
              <a:rPr lang="ru-RU" altLang="ru-RU" sz="2800" i="1">
                <a:latin typeface="Times New Roman" pitchFamily="18" charset="0"/>
                <a:cs typeface="Times New Roman" pitchFamily="18" charset="0"/>
              </a:rPr>
            </a:br>
            <a:r>
              <a:rPr lang="ru-RU" altLang="ru-RU" sz="2800" i="1">
                <a:latin typeface="Times New Roman" pitchFamily="18" charset="0"/>
                <a:cs typeface="Times New Roman" pitchFamily="18" charset="0"/>
              </a:rPr>
              <a:t>А мы в бригадах делали историю,</a:t>
            </a:r>
            <a:br>
              <a:rPr lang="ru-RU" altLang="ru-RU" sz="2800" i="1">
                <a:latin typeface="Times New Roman" pitchFamily="18" charset="0"/>
                <a:cs typeface="Times New Roman" pitchFamily="18" charset="0"/>
              </a:rPr>
            </a:br>
            <a:r>
              <a:rPr lang="ru-RU" altLang="ru-RU" sz="2800" i="1">
                <a:latin typeface="Times New Roman" pitchFamily="18" charset="0"/>
                <a:cs typeface="Times New Roman" pitchFamily="18" charset="0"/>
              </a:rPr>
              <a:t>От замыслов больших оторопев…»</a:t>
            </a:r>
            <a:endParaRPr lang="ru-RU" altLang="ru-RU" sz="2800" b="1" i="1">
              <a:latin typeface="Times New Roman" pitchFamily="18" charset="0"/>
              <a:cs typeface="Times New Roman" pitchFamily="18" charset="0"/>
            </a:endParaRPr>
          </a:p>
          <a:p>
            <a:pPr algn="r" eaLnBrk="1" hangingPunct="1"/>
            <a:r>
              <a:rPr lang="ru-RU" altLang="ru-RU" sz="2800">
                <a:latin typeface="Times New Roman" pitchFamily="18" charset="0"/>
                <a:cs typeface="Times New Roman" pitchFamily="18" charset="0"/>
              </a:rPr>
              <a:t> </a:t>
            </a:r>
            <a:endParaRPr lang="ru-RU" altLang="ru-RU" sz="2800" b="1">
              <a:solidFill>
                <a:srgbClr val="00B0F0"/>
              </a:solidFill>
              <a:latin typeface="Times New Roman" pitchFamily="18" charset="0"/>
              <a:cs typeface="Times New Roman" pitchFamily="18" charset="0"/>
            </a:endParaRPr>
          </a:p>
          <a:p>
            <a:pPr eaLnBrk="1" hangingPunct="1"/>
            <a:endParaRPr lang="ru-RU" altLang="ru-RU"/>
          </a:p>
        </p:txBody>
      </p:sp>
      <p:sp>
        <p:nvSpPr>
          <p:cNvPr id="4" name="Управляющая кнопка: назад 3">
            <a:hlinkClick r:id="rId2" action="ppaction://hlinksldjump" highlightClick="1"/>
          </p:cNvPr>
          <p:cNvSpPr/>
          <p:nvPr/>
        </p:nvSpPr>
        <p:spPr>
          <a:xfrm>
            <a:off x="428625" y="6215063"/>
            <a:ext cx="428625" cy="35718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6" name="TextBox 5"/>
          <p:cNvSpPr txBox="1">
            <a:spLocks noChangeArrowheads="1"/>
          </p:cNvSpPr>
          <p:nvPr/>
        </p:nvSpPr>
        <p:spPr bwMode="auto">
          <a:xfrm>
            <a:off x="3419475" y="6334125"/>
            <a:ext cx="5724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ru-RU" altLang="ru-RU" sz="2800" b="1" i="1">
                <a:solidFill>
                  <a:srgbClr val="00B0F0"/>
                </a:solidFill>
                <a:latin typeface="Times New Roman" pitchFamily="18" charset="0"/>
                <a:cs typeface="Times New Roman" pitchFamily="18" charset="0"/>
              </a:rPr>
              <a:t>Ответ: Анатолий Лисица </a:t>
            </a:r>
            <a:endParaRPr lang="ru-RU" altLang="ru-RU" sz="2800"/>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4" fill="hold" nodeType="click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animEffect transition="in" filter="wipe(down)">
                                      <p:cBhvr>
                                        <p:cTn id="29"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2. Поэзия</a:t>
            </a:r>
            <a:endParaRPr lang="ru-RU" sz="3600" dirty="0"/>
          </a:p>
        </p:txBody>
      </p:sp>
      <p:sp>
        <p:nvSpPr>
          <p:cNvPr id="3" name="TextBox 2"/>
          <p:cNvSpPr txBox="1">
            <a:spLocks noChangeArrowheads="1"/>
          </p:cNvSpPr>
          <p:nvPr/>
        </p:nvSpPr>
        <p:spPr bwMode="auto">
          <a:xfrm>
            <a:off x="539750" y="1412875"/>
            <a:ext cx="8286750" cy="569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80 баллов </a:t>
            </a:r>
          </a:p>
          <a:p>
            <a:pPr eaLnBrk="1" hangingPunct="1"/>
            <a:endParaRPr lang="ru-RU" altLang="ru-RU" sz="2800" b="1" i="1">
              <a:latin typeface="Times New Roman" pitchFamily="18" charset="0"/>
              <a:cs typeface="Times New Roman" pitchFamily="18" charset="0"/>
            </a:endParaRPr>
          </a:p>
          <a:p>
            <a:pPr eaLnBrk="1" hangingPunct="1"/>
            <a:r>
              <a:rPr lang="ru-RU" altLang="ru-RU" sz="2800" u="sng">
                <a:latin typeface="Times New Roman" pitchFamily="18" charset="0"/>
                <a:cs typeface="Times New Roman" pitchFamily="18" charset="0"/>
              </a:rPr>
              <a:t>Вопрос:</a:t>
            </a:r>
          </a:p>
          <a:p>
            <a:pPr eaLnBrk="1" hangingPunct="1"/>
            <a:r>
              <a:rPr lang="ru-RU" altLang="ru-RU" sz="2800">
                <a:latin typeface="Times New Roman" pitchFamily="18" charset="0"/>
                <a:cs typeface="Times New Roman" pitchFamily="18" charset="0"/>
              </a:rPr>
              <a:t> </a:t>
            </a:r>
          </a:p>
          <a:p>
            <a:pPr eaLnBrk="1" hangingPunct="1"/>
            <a:r>
              <a:rPr lang="ru-RU" altLang="ru-RU" sz="2800" b="1">
                <a:latin typeface="Times New Roman" pitchFamily="18" charset="0"/>
                <a:cs typeface="Times New Roman" pitchFamily="18" charset="0"/>
              </a:rPr>
              <a:t>Братский поэт. Автор десяти сборников для детей, которые были изданы в Братске, Иркутске, Москве.  Написал известное стихотворения «На лугу пасутся ко…», которое послужило сюжетом для мультипликационного фильма «Кто пасётся на лугу?» (Весёлая карусель, 1973).</a:t>
            </a:r>
          </a:p>
          <a:p>
            <a:pPr algn="r" eaLnBrk="1" hangingPunct="1"/>
            <a:endParaRPr lang="ru-RU" altLang="ru-RU" sz="2800" b="1" i="1">
              <a:solidFill>
                <a:srgbClr val="00B0F0"/>
              </a:solidFill>
              <a:latin typeface="Times New Roman" pitchFamily="18" charset="0"/>
              <a:cs typeface="Times New Roman" pitchFamily="18" charset="0"/>
            </a:endParaRPr>
          </a:p>
          <a:p>
            <a:pPr algn="r" eaLnBrk="1" hangingPunct="1"/>
            <a:r>
              <a:rPr lang="ru-RU" altLang="ru-RU" sz="2800" b="1" i="1">
                <a:solidFill>
                  <a:srgbClr val="00B0F0"/>
                </a:solidFill>
                <a:latin typeface="Times New Roman" pitchFamily="18" charset="0"/>
                <a:cs typeface="Times New Roman" pitchFamily="18" charset="0"/>
              </a:rPr>
              <a:t>Ответ: Юрий Егорович Черных  </a:t>
            </a:r>
            <a:endParaRPr lang="ru-RU" altLang="ru-RU" sz="2800" b="1">
              <a:solidFill>
                <a:srgbClr val="00B0F0"/>
              </a:solidFill>
              <a:latin typeface="Times New Roman" pitchFamily="18" charset="0"/>
              <a:cs typeface="Times New Roman" pitchFamily="18" charset="0"/>
            </a:endParaRPr>
          </a:p>
          <a:p>
            <a:pPr eaLnBrk="1" hangingPunct="1"/>
            <a:endParaRPr lang="ru-RU" altLang="ru-RU" sz="2800">
              <a:latin typeface="Times New Roman" pitchFamily="18" charset="0"/>
              <a:cs typeface="Times New Roman" pitchFamily="18" charset="0"/>
            </a:endParaRPr>
          </a:p>
        </p:txBody>
      </p:sp>
      <p:sp>
        <p:nvSpPr>
          <p:cNvPr id="4" name="Управляющая кнопка: назад 3">
            <a:hlinkClick r:id="rId2" action="ppaction://hlinksldjump" highlightClick="1"/>
          </p:cNvPr>
          <p:cNvSpPr/>
          <p:nvPr/>
        </p:nvSpPr>
        <p:spPr>
          <a:xfrm>
            <a:off x="428625" y="6215063"/>
            <a:ext cx="428625" cy="35718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10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2.  Поэзия</a:t>
            </a:r>
            <a:endParaRPr lang="ru-RU" sz="3600" dirty="0"/>
          </a:p>
        </p:txBody>
      </p:sp>
      <p:sp>
        <p:nvSpPr>
          <p:cNvPr id="3" name="TextBox 2"/>
          <p:cNvSpPr txBox="1">
            <a:spLocks noChangeArrowheads="1"/>
          </p:cNvSpPr>
          <p:nvPr/>
        </p:nvSpPr>
        <p:spPr bwMode="auto">
          <a:xfrm>
            <a:off x="714375" y="1785938"/>
            <a:ext cx="8001000" cy="338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100 баллов</a:t>
            </a:r>
          </a:p>
          <a:p>
            <a:pPr eaLnBrk="1" hangingPunct="1"/>
            <a:endParaRPr lang="ru-RU" altLang="ru-RU" sz="2800" b="1" i="1">
              <a:latin typeface="Times New Roman" pitchFamily="18" charset="0"/>
              <a:cs typeface="Times New Roman" pitchFamily="18" charset="0"/>
            </a:endParaRPr>
          </a:p>
          <a:p>
            <a:pPr eaLnBrk="1" hangingPunct="1"/>
            <a:r>
              <a:rPr lang="ru-RU" altLang="ru-RU" sz="2800" u="sng">
                <a:latin typeface="Times New Roman" pitchFamily="18" charset="0"/>
                <a:cs typeface="Times New Roman" pitchFamily="18" charset="0"/>
              </a:rPr>
              <a:t>Вопрос: </a:t>
            </a:r>
          </a:p>
          <a:p>
            <a:pPr eaLnBrk="1" hangingPunct="1"/>
            <a:endParaRPr lang="ru-RU" altLang="ru-RU" sz="2800">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Кто написал поэму «Братская ГЭС»?</a:t>
            </a:r>
          </a:p>
          <a:p>
            <a:pPr algn="r" eaLnBrk="1" hangingPunct="1"/>
            <a:endParaRPr lang="ru-RU" altLang="ru-RU" sz="2800" b="1" i="1">
              <a:solidFill>
                <a:srgbClr val="00B0F0"/>
              </a:solidFill>
              <a:latin typeface="Times New Roman" pitchFamily="18" charset="0"/>
              <a:cs typeface="Times New Roman" pitchFamily="18" charset="0"/>
            </a:endParaRPr>
          </a:p>
          <a:p>
            <a:pPr algn="r" eaLnBrk="1" hangingPunct="1"/>
            <a:r>
              <a:rPr lang="ru-RU" altLang="ru-RU" sz="2800" b="1" i="1">
                <a:solidFill>
                  <a:srgbClr val="00B0F0"/>
                </a:solidFill>
                <a:latin typeface="Times New Roman" pitchFamily="18" charset="0"/>
                <a:cs typeface="Times New Roman" pitchFamily="18" charset="0"/>
              </a:rPr>
              <a:t>Ответ: Евгений Евтушенко </a:t>
            </a:r>
            <a:endParaRPr lang="ru-RU" altLang="ru-RU" sz="2800" b="1">
              <a:solidFill>
                <a:srgbClr val="00B0F0"/>
              </a:solidFill>
              <a:latin typeface="Times New Roman" pitchFamily="18" charset="0"/>
              <a:cs typeface="Times New Roman" pitchFamily="18" charset="0"/>
            </a:endParaRPr>
          </a:p>
          <a:p>
            <a:pPr eaLnBrk="1" hangingPunct="1"/>
            <a:endParaRPr lang="ru-RU" altLang="ru-RU"/>
          </a:p>
        </p:txBody>
      </p:sp>
      <p:sp>
        <p:nvSpPr>
          <p:cNvPr id="4" name="Управляющая кнопка: назад 3">
            <a:hlinkClick r:id="rId2" action="ppaction://hlinksldjump" highlightClick="1"/>
          </p:cNvPr>
          <p:cNvSpPr/>
          <p:nvPr/>
        </p:nvSpPr>
        <p:spPr>
          <a:xfrm>
            <a:off x="428625" y="6215063"/>
            <a:ext cx="428625" cy="35718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10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3. Гости города</a:t>
            </a:r>
            <a:endParaRPr lang="ru-RU" sz="3600" dirty="0"/>
          </a:p>
        </p:txBody>
      </p:sp>
      <p:sp>
        <p:nvSpPr>
          <p:cNvPr id="3" name="TextBox 2"/>
          <p:cNvSpPr txBox="1">
            <a:spLocks noChangeArrowheads="1"/>
          </p:cNvSpPr>
          <p:nvPr/>
        </p:nvSpPr>
        <p:spPr bwMode="auto">
          <a:xfrm>
            <a:off x="571500" y="1857375"/>
            <a:ext cx="771525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20 баллов </a:t>
            </a:r>
          </a:p>
          <a:p>
            <a:pPr eaLnBrk="1" hangingPunct="1"/>
            <a:endParaRPr lang="ru-RU" altLang="ru-RU" sz="2800" b="1" i="1">
              <a:latin typeface="Times New Roman" pitchFamily="18" charset="0"/>
              <a:cs typeface="Times New Roman" pitchFamily="18" charset="0"/>
            </a:endParaRPr>
          </a:p>
          <a:p>
            <a:pPr eaLnBrk="1" hangingPunct="1"/>
            <a:r>
              <a:rPr lang="ru-RU" altLang="ru-RU" sz="2800" u="sng">
                <a:latin typeface="Times New Roman" pitchFamily="18" charset="0"/>
                <a:cs typeface="Times New Roman" pitchFamily="18" charset="0"/>
              </a:rPr>
              <a:t>Вопрос: </a:t>
            </a:r>
          </a:p>
          <a:p>
            <a:pPr eaLnBrk="1" hangingPunct="1"/>
            <a:endParaRPr lang="ru-RU" altLang="ru-RU" sz="2800">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Посетил наш город 19 июня 2013 г. Принял участие в церемонии запуска нового производства беленой целлюлозы </a:t>
            </a:r>
          </a:p>
          <a:p>
            <a:pPr eaLnBrk="1" hangingPunct="1"/>
            <a:r>
              <a:rPr lang="ru-RU" altLang="ru-RU" sz="2800" b="1">
                <a:latin typeface="Times New Roman" pitchFamily="18" charset="0"/>
                <a:cs typeface="Times New Roman" pitchFamily="18" charset="0"/>
              </a:rPr>
              <a:t>ОАО «Группа «Илим».</a:t>
            </a:r>
          </a:p>
          <a:p>
            <a:pPr algn="r" eaLnBrk="1" hangingPunct="1"/>
            <a:r>
              <a:rPr lang="ru-RU" altLang="ru-RU" sz="2800">
                <a:latin typeface="Times New Roman" pitchFamily="18" charset="0"/>
                <a:cs typeface="Times New Roman" pitchFamily="18" charset="0"/>
              </a:rPr>
              <a:t> </a:t>
            </a:r>
          </a:p>
          <a:p>
            <a:pPr algn="r" eaLnBrk="1" hangingPunct="1"/>
            <a:r>
              <a:rPr lang="ru-RU" altLang="ru-RU" sz="2800" b="1" i="1">
                <a:solidFill>
                  <a:srgbClr val="00B0F0"/>
                </a:solidFill>
                <a:latin typeface="Times New Roman" pitchFamily="18" charset="0"/>
                <a:cs typeface="Times New Roman" pitchFamily="18" charset="0"/>
              </a:rPr>
              <a:t>Ответ: Дмитрий Медведев </a:t>
            </a:r>
            <a:endParaRPr lang="ru-RU" altLang="ru-RU" sz="2800" b="1">
              <a:solidFill>
                <a:srgbClr val="00B0F0"/>
              </a:solidFill>
              <a:latin typeface="Times New Roman" pitchFamily="18" charset="0"/>
              <a:cs typeface="Times New Roman" pitchFamily="18" charset="0"/>
            </a:endParaRPr>
          </a:p>
          <a:p>
            <a:pPr eaLnBrk="1" hangingPunct="1"/>
            <a:endParaRPr lang="ru-RU" altLang="ru-RU"/>
          </a:p>
        </p:txBody>
      </p:sp>
      <p:sp>
        <p:nvSpPr>
          <p:cNvPr id="4" name="Управляющая кнопка: назад 3">
            <a:hlinkClick r:id="rId2" action="ppaction://hlinksldjump" highlightClick="1"/>
          </p:cNvPr>
          <p:cNvSpPr/>
          <p:nvPr/>
        </p:nvSpPr>
        <p:spPr>
          <a:xfrm>
            <a:off x="428625" y="6215063"/>
            <a:ext cx="428625" cy="35718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10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additive="base">
                                        <p:cTn id="13" dur="10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3.  Гости города</a:t>
            </a:r>
            <a:endParaRPr lang="ru-RU" sz="3600" dirty="0"/>
          </a:p>
        </p:txBody>
      </p:sp>
      <p:sp>
        <p:nvSpPr>
          <p:cNvPr id="3" name="TextBox 2"/>
          <p:cNvSpPr txBox="1">
            <a:spLocks noChangeArrowheads="1"/>
          </p:cNvSpPr>
          <p:nvPr/>
        </p:nvSpPr>
        <p:spPr bwMode="auto">
          <a:xfrm>
            <a:off x="395288" y="1700213"/>
            <a:ext cx="8358187" cy="467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40 баллов</a:t>
            </a:r>
          </a:p>
          <a:p>
            <a:pPr eaLnBrk="1" hangingPunct="1"/>
            <a:endParaRPr lang="ru-RU" altLang="ru-RU" sz="2800" b="1" i="1">
              <a:latin typeface="Times New Roman" pitchFamily="18" charset="0"/>
              <a:cs typeface="Times New Roman" pitchFamily="18" charset="0"/>
            </a:endParaRPr>
          </a:p>
          <a:p>
            <a:pPr eaLnBrk="1" hangingPunct="1"/>
            <a:r>
              <a:rPr lang="ru-RU" altLang="ru-RU" sz="2800">
                <a:latin typeface="Times New Roman" pitchFamily="18" charset="0"/>
                <a:cs typeface="Times New Roman" pitchFamily="18" charset="0"/>
              </a:rPr>
              <a:t>    </a:t>
            </a:r>
            <a:r>
              <a:rPr lang="ru-RU" altLang="ru-RU" sz="2800" u="sng">
                <a:latin typeface="Times New Roman" pitchFamily="18" charset="0"/>
                <a:cs typeface="Times New Roman" pitchFamily="18" charset="0"/>
              </a:rPr>
              <a:t>Вопрос: </a:t>
            </a:r>
          </a:p>
          <a:p>
            <a:pPr eaLnBrk="1" hangingPunct="1"/>
            <a:endParaRPr lang="ru-RU" altLang="ru-RU" sz="2800">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9 раз побывал в г.Братске, выступал с концертами в клубах, дворцах культуры и на строительных площадках. Создал целый цикл песен о городе Братске, о его первостроителях. </a:t>
            </a:r>
          </a:p>
          <a:p>
            <a:pPr algn="r" eaLnBrk="1" hangingPunct="1"/>
            <a:endParaRPr lang="ru-RU" altLang="ru-RU" sz="2800" b="1" i="1">
              <a:solidFill>
                <a:srgbClr val="00B0F0"/>
              </a:solidFill>
              <a:latin typeface="Times New Roman" pitchFamily="18" charset="0"/>
              <a:cs typeface="Times New Roman" pitchFamily="18" charset="0"/>
            </a:endParaRPr>
          </a:p>
          <a:p>
            <a:pPr algn="r" eaLnBrk="1" hangingPunct="1"/>
            <a:r>
              <a:rPr lang="ru-RU" altLang="ru-RU" sz="2800" b="1" i="1">
                <a:solidFill>
                  <a:srgbClr val="00B0F0"/>
                </a:solidFill>
                <a:latin typeface="Times New Roman" pitchFamily="18" charset="0"/>
                <a:cs typeface="Times New Roman" pitchFamily="18" charset="0"/>
              </a:rPr>
              <a:t>Ответ: Иосиф Кобзон </a:t>
            </a:r>
            <a:endParaRPr lang="ru-RU" altLang="ru-RU" sz="2800" b="1">
              <a:solidFill>
                <a:srgbClr val="00B0F0"/>
              </a:solidFill>
              <a:latin typeface="Times New Roman" pitchFamily="18" charset="0"/>
              <a:cs typeface="Times New Roman" pitchFamily="18" charset="0"/>
            </a:endParaRPr>
          </a:p>
          <a:p>
            <a:pPr eaLnBrk="1" hangingPunct="1"/>
            <a:endParaRPr lang="ru-RU" altLang="ru-RU"/>
          </a:p>
        </p:txBody>
      </p:sp>
      <p:sp>
        <p:nvSpPr>
          <p:cNvPr id="4" name="Управляющая кнопка: назад 3">
            <a:hlinkClick r:id="rId2" action="ppaction://hlinksldjump" highlightClick="1"/>
          </p:cNvPr>
          <p:cNvSpPr/>
          <p:nvPr/>
        </p:nvSpPr>
        <p:spPr>
          <a:xfrm>
            <a:off x="428625" y="6215063"/>
            <a:ext cx="428625" cy="35718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10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3. Гости города</a:t>
            </a:r>
            <a:endParaRPr lang="ru-RU" sz="3600" dirty="0"/>
          </a:p>
        </p:txBody>
      </p:sp>
      <p:sp>
        <p:nvSpPr>
          <p:cNvPr id="3" name="TextBox 2"/>
          <p:cNvSpPr txBox="1">
            <a:spLocks noChangeArrowheads="1"/>
          </p:cNvSpPr>
          <p:nvPr/>
        </p:nvSpPr>
        <p:spPr bwMode="auto">
          <a:xfrm>
            <a:off x="500063" y="1714500"/>
            <a:ext cx="828675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60 баллов</a:t>
            </a:r>
          </a:p>
          <a:p>
            <a:pPr eaLnBrk="1" hangingPunct="1"/>
            <a:endParaRPr lang="ru-RU" altLang="ru-RU" sz="2800" b="1" i="1">
              <a:latin typeface="Times New Roman" pitchFamily="18" charset="0"/>
              <a:cs typeface="Times New Roman" pitchFamily="18" charset="0"/>
            </a:endParaRPr>
          </a:p>
          <a:p>
            <a:pPr eaLnBrk="1" hangingPunct="1"/>
            <a:r>
              <a:rPr lang="ru-RU" altLang="ru-RU" sz="2800" u="sng">
                <a:latin typeface="Times New Roman" pitchFamily="18" charset="0"/>
                <a:cs typeface="Times New Roman" pitchFamily="18" charset="0"/>
              </a:rPr>
              <a:t>Вопрос:</a:t>
            </a:r>
          </a:p>
          <a:p>
            <a:pPr eaLnBrk="1" hangingPunct="1"/>
            <a:r>
              <a:rPr lang="ru-RU" altLang="ru-RU" sz="2800" b="1" i="1">
                <a:latin typeface="Times New Roman" pitchFamily="18" charset="0"/>
                <a:cs typeface="Times New Roman" pitchFamily="18" charset="0"/>
              </a:rPr>
              <a:t> </a:t>
            </a:r>
            <a:endParaRPr lang="ru-RU" altLang="ru-RU" sz="2800">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Кто сделал первую запись в книге почетных гостей Братской ГЭС 13 мая 1963 года? </a:t>
            </a:r>
            <a:r>
              <a:rPr lang="ru-RU" altLang="ru-RU" sz="2800"/>
              <a:t> </a:t>
            </a:r>
            <a:r>
              <a:rPr lang="ru-RU" altLang="ru-RU" sz="2800" b="1">
                <a:latin typeface="Times New Roman" pitchFamily="18" charset="0"/>
                <a:cs typeface="Times New Roman" pitchFamily="18" charset="0"/>
              </a:rPr>
              <a:t>В своей записи написал: «</a:t>
            </a:r>
            <a:r>
              <a:rPr lang="ru-RU" altLang="ru-RU" sz="2800" b="1" i="1">
                <a:latin typeface="Times New Roman" pitchFamily="18" charset="0"/>
                <a:cs typeface="Times New Roman" pitchFamily="18" charset="0"/>
              </a:rPr>
              <a:t>Для нашей делегации великая честь начать эту книгу</a:t>
            </a:r>
            <a:r>
              <a:rPr lang="ru-RU" altLang="ru-RU" sz="2800" b="1">
                <a:latin typeface="Times New Roman" pitchFamily="18" charset="0"/>
                <a:cs typeface="Times New Roman" pitchFamily="18" charset="0"/>
              </a:rPr>
              <a:t>»</a:t>
            </a:r>
          </a:p>
          <a:p>
            <a:pPr algn="r" eaLnBrk="1" hangingPunct="1"/>
            <a:endParaRPr lang="ru-RU" altLang="ru-RU" sz="2800" b="1" i="1">
              <a:solidFill>
                <a:srgbClr val="00B0F0"/>
              </a:solidFill>
              <a:latin typeface="Times New Roman" pitchFamily="18" charset="0"/>
              <a:cs typeface="Times New Roman" pitchFamily="18" charset="0"/>
            </a:endParaRPr>
          </a:p>
          <a:p>
            <a:pPr algn="r" eaLnBrk="1" hangingPunct="1"/>
            <a:r>
              <a:rPr lang="ru-RU" altLang="ru-RU" sz="2800" b="1" i="1">
                <a:solidFill>
                  <a:srgbClr val="00B0F0"/>
                </a:solidFill>
                <a:latin typeface="Times New Roman" pitchFamily="18" charset="0"/>
                <a:cs typeface="Times New Roman" pitchFamily="18" charset="0"/>
              </a:rPr>
              <a:t>Ответ: Фидель Кастро </a:t>
            </a:r>
            <a:endParaRPr lang="ru-RU" altLang="ru-RU" sz="2800" b="1">
              <a:solidFill>
                <a:srgbClr val="00B0F0"/>
              </a:solidFill>
              <a:latin typeface="Times New Roman" pitchFamily="18" charset="0"/>
              <a:cs typeface="Times New Roman" pitchFamily="18" charset="0"/>
            </a:endParaRPr>
          </a:p>
          <a:p>
            <a:pPr eaLnBrk="1" hangingPunct="1"/>
            <a:endParaRPr lang="ru-RU" altLang="ru-RU" b="1">
              <a:solidFill>
                <a:srgbClr val="00B0F0"/>
              </a:solidFill>
            </a:endParaRPr>
          </a:p>
        </p:txBody>
      </p:sp>
      <p:sp>
        <p:nvSpPr>
          <p:cNvPr id="4" name="Управляющая кнопка: назад 3">
            <a:hlinkClick r:id="rId2" action="ppaction://hlinksldjump" highlightClick="1"/>
          </p:cNvPr>
          <p:cNvSpPr/>
          <p:nvPr/>
        </p:nvSpPr>
        <p:spPr>
          <a:xfrm>
            <a:off x="428625" y="6215063"/>
            <a:ext cx="428625" cy="35718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10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3. Гости города </a:t>
            </a:r>
            <a:endParaRPr lang="ru-RU" sz="3600" dirty="0"/>
          </a:p>
        </p:txBody>
      </p:sp>
      <p:sp>
        <p:nvSpPr>
          <p:cNvPr id="3" name="TextBox 2"/>
          <p:cNvSpPr txBox="1">
            <a:spLocks noChangeArrowheads="1"/>
          </p:cNvSpPr>
          <p:nvPr/>
        </p:nvSpPr>
        <p:spPr bwMode="auto">
          <a:xfrm>
            <a:off x="428625" y="1714500"/>
            <a:ext cx="828675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80 баллов</a:t>
            </a:r>
          </a:p>
          <a:p>
            <a:pPr eaLnBrk="1" hangingPunct="1"/>
            <a:endParaRPr lang="ru-RU" altLang="ru-RU" sz="2800" b="1" i="1">
              <a:latin typeface="Times New Roman" pitchFamily="18" charset="0"/>
              <a:cs typeface="Times New Roman" pitchFamily="18" charset="0"/>
            </a:endParaRPr>
          </a:p>
          <a:p>
            <a:pPr eaLnBrk="1" hangingPunct="1"/>
            <a:r>
              <a:rPr lang="ru-RU" altLang="ru-RU" sz="2800" u="sng">
                <a:latin typeface="Times New Roman" pitchFamily="18" charset="0"/>
                <a:cs typeface="Times New Roman" pitchFamily="18" charset="0"/>
              </a:rPr>
              <a:t>Вопрос: </a:t>
            </a:r>
          </a:p>
          <a:p>
            <a:pPr eaLnBrk="1" hangingPunct="1"/>
            <a:endParaRPr lang="ru-RU" altLang="ru-RU" sz="2800" u="sng">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Член Президиума ЦК КПСС, Председатель Президиума Верховного Совета СССР, посетивший Братскую ГЭС 11 декабря 1960 г., с целью осмотра стройки.</a:t>
            </a:r>
          </a:p>
          <a:p>
            <a:pPr eaLnBrk="1" hangingPunct="1"/>
            <a:endParaRPr lang="ru-RU" altLang="ru-RU" sz="2800" b="1">
              <a:latin typeface="Times New Roman" pitchFamily="18" charset="0"/>
              <a:cs typeface="Times New Roman" pitchFamily="18" charset="0"/>
            </a:endParaRPr>
          </a:p>
          <a:p>
            <a:pPr algn="r" eaLnBrk="1" hangingPunct="1"/>
            <a:r>
              <a:rPr lang="ru-RU" altLang="ru-RU" sz="2800" b="1">
                <a:solidFill>
                  <a:schemeClr val="accent2"/>
                </a:solidFill>
                <a:latin typeface="Times New Roman" pitchFamily="18" charset="0"/>
                <a:cs typeface="Times New Roman" pitchFamily="18" charset="0"/>
              </a:rPr>
              <a:t> </a:t>
            </a:r>
            <a:r>
              <a:rPr lang="ru-RU" altLang="ru-RU" sz="2800" b="1" i="1">
                <a:solidFill>
                  <a:srgbClr val="00B0F0"/>
                </a:solidFill>
                <a:latin typeface="Times New Roman" pitchFamily="18" charset="0"/>
                <a:cs typeface="Times New Roman" pitchFamily="18" charset="0"/>
              </a:rPr>
              <a:t>Ответ: Л.И. Брежнев </a:t>
            </a:r>
          </a:p>
          <a:p>
            <a:pPr eaLnBrk="1" hangingPunct="1"/>
            <a:endParaRPr lang="ru-RU" altLang="ru-RU"/>
          </a:p>
        </p:txBody>
      </p:sp>
      <p:sp>
        <p:nvSpPr>
          <p:cNvPr id="4" name="Управляющая кнопка: назад 3">
            <a:hlinkClick r:id="rId2" action="ppaction://hlinksldjump" highlightClick="1"/>
          </p:cNvPr>
          <p:cNvSpPr/>
          <p:nvPr/>
        </p:nvSpPr>
        <p:spPr>
          <a:xfrm>
            <a:off x="428625" y="6215063"/>
            <a:ext cx="428625" cy="35718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10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3. Гости города</a:t>
            </a:r>
            <a:endParaRPr lang="ru-RU" sz="3600" dirty="0"/>
          </a:p>
        </p:txBody>
      </p:sp>
      <p:sp>
        <p:nvSpPr>
          <p:cNvPr id="3" name="TextBox 2"/>
          <p:cNvSpPr txBox="1">
            <a:spLocks noChangeArrowheads="1"/>
          </p:cNvSpPr>
          <p:nvPr/>
        </p:nvSpPr>
        <p:spPr bwMode="auto">
          <a:xfrm>
            <a:off x="971550" y="1484313"/>
            <a:ext cx="8001000" cy="5110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100 баллов</a:t>
            </a:r>
            <a:endParaRPr lang="ru-RU" altLang="ru-RU" sz="2800" b="1" i="1">
              <a:latin typeface="Times New Roman" pitchFamily="18" charset="0"/>
              <a:cs typeface="Times New Roman" pitchFamily="18" charset="0"/>
            </a:endParaRPr>
          </a:p>
          <a:p>
            <a:pPr eaLnBrk="1" hangingPunct="1"/>
            <a:endParaRPr lang="ru-RU" altLang="ru-RU" sz="2800" b="1" i="1">
              <a:latin typeface="Times New Roman" pitchFamily="18" charset="0"/>
              <a:cs typeface="Times New Roman" pitchFamily="18" charset="0"/>
            </a:endParaRPr>
          </a:p>
          <a:p>
            <a:pPr eaLnBrk="1" hangingPunct="1"/>
            <a:r>
              <a:rPr lang="ru-RU" altLang="ru-RU" sz="2800" u="sng">
                <a:latin typeface="Times New Roman" pitchFamily="18" charset="0"/>
                <a:cs typeface="Times New Roman" pitchFamily="18" charset="0"/>
              </a:rPr>
              <a:t>Вопрос: </a:t>
            </a:r>
          </a:p>
          <a:p>
            <a:pPr eaLnBrk="1" hangingPunct="1"/>
            <a:endParaRPr lang="ru-RU" altLang="ru-RU" sz="2800" u="sng">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Звезды российской эстрады, выступавшие на праздничном концерте, посвященном 50-летию БЛПК на площади возле ТКЦ «Братск-АРТ» 18 сентября 2015 г.</a:t>
            </a:r>
          </a:p>
          <a:p>
            <a:pPr eaLnBrk="1" hangingPunct="1"/>
            <a:endParaRPr lang="ru-RU" altLang="ru-RU" sz="2800">
              <a:latin typeface="Times New Roman" pitchFamily="18" charset="0"/>
              <a:cs typeface="Times New Roman" pitchFamily="18" charset="0"/>
            </a:endParaRPr>
          </a:p>
          <a:p>
            <a:pPr algn="r" eaLnBrk="1" hangingPunct="1"/>
            <a:r>
              <a:rPr lang="ru-RU" altLang="ru-RU" sz="2800" b="1" i="1">
                <a:solidFill>
                  <a:srgbClr val="00B0F0"/>
                </a:solidFill>
                <a:latin typeface="Times New Roman" pitchFamily="18" charset="0"/>
                <a:cs typeface="Times New Roman" pitchFamily="18" charset="0"/>
              </a:rPr>
              <a:t>Ответ: Максим Леонидов, Юлия Савичева и Алексей Кортнев</a:t>
            </a:r>
          </a:p>
          <a:p>
            <a:pPr eaLnBrk="1" hangingPunct="1"/>
            <a:endParaRPr lang="ru-RU" altLang="ru-RU"/>
          </a:p>
        </p:txBody>
      </p:sp>
      <p:sp>
        <p:nvSpPr>
          <p:cNvPr id="4" name="Управляющая кнопка: назад 3">
            <a:hlinkClick r:id="rId2" action="ppaction://hlinksldjump" highlightClick="1"/>
          </p:cNvPr>
          <p:cNvSpPr/>
          <p:nvPr/>
        </p:nvSpPr>
        <p:spPr>
          <a:xfrm>
            <a:off x="428625" y="6215063"/>
            <a:ext cx="428625" cy="35718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10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t/>
            </a:r>
            <a:br>
              <a:rPr lang="ru-RU" sz="3600" dirty="0" smtClean="0"/>
            </a:br>
            <a:r>
              <a:rPr lang="ru-RU" sz="3600" dirty="0" smtClean="0">
                <a:solidFill>
                  <a:srgbClr val="FF0000"/>
                </a:solidFill>
              </a:rPr>
              <a:t>1. Улицы Братска </a:t>
            </a:r>
            <a:r>
              <a:rPr lang="ru-RU" dirty="0" smtClean="0">
                <a:solidFill>
                  <a:srgbClr val="FF0000"/>
                </a:solidFill>
              </a:rPr>
              <a:t/>
            </a:r>
            <a:br>
              <a:rPr lang="ru-RU" dirty="0" smtClean="0">
                <a:solidFill>
                  <a:srgbClr val="FF0000"/>
                </a:solidFill>
              </a:rPr>
            </a:br>
            <a:endParaRPr lang="ru-RU" dirty="0">
              <a:solidFill>
                <a:srgbClr val="FF0000"/>
              </a:solidFill>
            </a:endParaRPr>
          </a:p>
        </p:txBody>
      </p:sp>
      <p:sp>
        <p:nvSpPr>
          <p:cNvPr id="4" name="TextBox 3"/>
          <p:cNvSpPr txBox="1">
            <a:spLocks noChangeArrowheads="1"/>
          </p:cNvSpPr>
          <p:nvPr/>
        </p:nvSpPr>
        <p:spPr bwMode="auto">
          <a:xfrm>
            <a:off x="928688" y="1785938"/>
            <a:ext cx="7786687" cy="344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3200" b="1" i="1">
                <a:solidFill>
                  <a:srgbClr val="92D050"/>
                </a:solidFill>
                <a:latin typeface="Times New Roman" pitchFamily="18" charset="0"/>
              </a:rPr>
              <a:t>10 баллов </a:t>
            </a:r>
          </a:p>
          <a:p>
            <a:pPr eaLnBrk="1" hangingPunct="1"/>
            <a:endParaRPr lang="ru-RU" altLang="ru-RU" sz="2800" b="1" i="1">
              <a:latin typeface="Times New Roman" pitchFamily="18" charset="0"/>
            </a:endParaRPr>
          </a:p>
          <a:p>
            <a:pPr eaLnBrk="1" hangingPunct="1"/>
            <a:r>
              <a:rPr lang="ru-RU" altLang="ru-RU" sz="2800" u="sng">
                <a:latin typeface="Times New Roman" pitchFamily="18" charset="0"/>
              </a:rPr>
              <a:t>Вопрос:</a:t>
            </a:r>
          </a:p>
          <a:p>
            <a:pPr eaLnBrk="1" hangingPunct="1"/>
            <a:endParaRPr lang="ru-RU" altLang="ru-RU" sz="2800" u="sng">
              <a:latin typeface="Times New Roman" pitchFamily="18" charset="0"/>
            </a:endParaRPr>
          </a:p>
          <a:p>
            <a:pPr eaLnBrk="1" hangingPunct="1"/>
            <a:r>
              <a:rPr lang="ru-RU" altLang="ru-RU" sz="2800" b="1">
                <a:latin typeface="Times New Roman" pitchFamily="18" charset="0"/>
              </a:rPr>
              <a:t>Улица, названная в честь летчика-космонавта героя Советского Союза.</a:t>
            </a:r>
          </a:p>
          <a:p>
            <a:pPr algn="r" eaLnBrk="1" hangingPunct="1"/>
            <a:r>
              <a:rPr lang="ru-RU" altLang="ru-RU" sz="2800" b="1" i="1">
                <a:solidFill>
                  <a:srgbClr val="00B0F0"/>
                </a:solidFill>
                <a:latin typeface="Times New Roman" pitchFamily="18" charset="0"/>
              </a:rPr>
              <a:t>Ответ: улица Гагарина </a:t>
            </a:r>
            <a:endParaRPr lang="ru-RU" altLang="ru-RU" sz="2800" b="1" i="1">
              <a:solidFill>
                <a:srgbClr val="00B0F0"/>
              </a:solidFill>
            </a:endParaRPr>
          </a:p>
          <a:p>
            <a:pPr eaLnBrk="1" hangingPunct="1"/>
            <a:endParaRPr lang="ru-RU" altLang="ru-RU"/>
          </a:p>
        </p:txBody>
      </p:sp>
      <p:sp>
        <p:nvSpPr>
          <p:cNvPr id="5" name="Управляющая кнопка: назад 4">
            <a:hlinkClick r:id="rId2" action="ppaction://hlinksldjump" highlightClick="1"/>
          </p:cNvPr>
          <p:cNvSpPr/>
          <p:nvPr/>
        </p:nvSpPr>
        <p:spPr>
          <a:xfrm>
            <a:off x="642938" y="6357938"/>
            <a:ext cx="285750" cy="28575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1000" fill="hold"/>
                                        <p:tgtEl>
                                          <p:spTgt spid="4">
                                            <p:txEl>
                                              <p:pRg st="5" end="5"/>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4. История Братска в датах </a:t>
            </a:r>
            <a:endParaRPr lang="ru-RU" sz="3600" dirty="0">
              <a:solidFill>
                <a:srgbClr val="FF0000"/>
              </a:solidFill>
            </a:endParaRPr>
          </a:p>
        </p:txBody>
      </p:sp>
      <p:sp>
        <p:nvSpPr>
          <p:cNvPr id="4" name="TextBox 3"/>
          <p:cNvSpPr txBox="1">
            <a:spLocks noChangeArrowheads="1"/>
          </p:cNvSpPr>
          <p:nvPr/>
        </p:nvSpPr>
        <p:spPr bwMode="auto">
          <a:xfrm>
            <a:off x="571500" y="1857375"/>
            <a:ext cx="8072438"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20 баллов</a:t>
            </a:r>
          </a:p>
          <a:p>
            <a:pPr eaLnBrk="1" hangingPunct="1"/>
            <a:endParaRPr lang="ru-RU" altLang="ru-RU" sz="2800" b="1" i="1">
              <a:latin typeface="Times New Roman" pitchFamily="18" charset="0"/>
              <a:cs typeface="Times New Roman" pitchFamily="18" charset="0"/>
            </a:endParaRPr>
          </a:p>
          <a:p>
            <a:pPr eaLnBrk="1" hangingPunct="1"/>
            <a:r>
              <a:rPr lang="ru-RU" altLang="ru-RU" sz="2800" u="sng">
                <a:latin typeface="Times New Roman" pitchFamily="18" charset="0"/>
                <a:cs typeface="Times New Roman" pitchFamily="18" charset="0"/>
              </a:rPr>
              <a:t>Вопрос: </a:t>
            </a:r>
          </a:p>
          <a:p>
            <a:pPr eaLnBrk="1" hangingPunct="1"/>
            <a:endParaRPr lang="ru-RU" altLang="ru-RU" sz="2800" u="sng">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В каком году принято Постановление о строительстве Братской ГЭС?</a:t>
            </a:r>
            <a:endParaRPr lang="ru-RU" altLang="ru-RU" sz="2800" b="1" u="sng">
              <a:latin typeface="Times New Roman" pitchFamily="18" charset="0"/>
              <a:cs typeface="Times New Roman" pitchFamily="18" charset="0"/>
            </a:endParaRPr>
          </a:p>
          <a:p>
            <a:pPr eaLnBrk="1" hangingPunct="1"/>
            <a:endParaRPr lang="ru-RU" altLang="ru-RU" sz="2800">
              <a:latin typeface="Times New Roman" pitchFamily="18" charset="0"/>
              <a:cs typeface="Times New Roman" pitchFamily="18" charset="0"/>
            </a:endParaRPr>
          </a:p>
          <a:p>
            <a:pPr algn="r" eaLnBrk="1" hangingPunct="1"/>
            <a:r>
              <a:rPr lang="ru-RU" altLang="ru-RU" sz="2800" b="1" i="1">
                <a:solidFill>
                  <a:srgbClr val="00B0F0"/>
                </a:solidFill>
                <a:latin typeface="Times New Roman" pitchFamily="18" charset="0"/>
                <a:cs typeface="Times New Roman" pitchFamily="18" charset="0"/>
              </a:rPr>
              <a:t>Ответ: в 1954 году</a:t>
            </a:r>
            <a:endParaRPr lang="ru-RU" altLang="ru-RU" sz="2800" b="1">
              <a:solidFill>
                <a:srgbClr val="00B0F0"/>
              </a:solidFill>
              <a:latin typeface="Times New Roman" pitchFamily="18" charset="0"/>
              <a:cs typeface="Times New Roman" pitchFamily="18" charset="0"/>
            </a:endParaRPr>
          </a:p>
          <a:p>
            <a:pPr eaLnBrk="1" hangingPunct="1"/>
            <a:endParaRPr lang="ru-RU" altLang="ru-RU"/>
          </a:p>
        </p:txBody>
      </p:sp>
      <p:sp>
        <p:nvSpPr>
          <p:cNvPr id="5" name="Управляющая кнопка: назад 4">
            <a:hlinkClick r:id="rId2" action="ppaction://hlinksldjump" highlightClick="1"/>
          </p:cNvPr>
          <p:cNvSpPr/>
          <p:nvPr/>
        </p:nvSpPr>
        <p:spPr>
          <a:xfrm>
            <a:off x="428625" y="6215063"/>
            <a:ext cx="428625" cy="35718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1000" fill="hold"/>
                                        <p:tgtEl>
                                          <p:spTgt spid="4">
                                            <p:txEl>
                                              <p:pRg st="6" end="6"/>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4">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4. История Братска в датах  </a:t>
            </a:r>
            <a:endParaRPr lang="ru-RU" sz="3600" dirty="0"/>
          </a:p>
        </p:txBody>
      </p:sp>
      <p:sp>
        <p:nvSpPr>
          <p:cNvPr id="3" name="TextBox 2"/>
          <p:cNvSpPr txBox="1">
            <a:spLocks noChangeArrowheads="1"/>
          </p:cNvSpPr>
          <p:nvPr/>
        </p:nvSpPr>
        <p:spPr bwMode="auto">
          <a:xfrm>
            <a:off x="755650" y="1844675"/>
            <a:ext cx="7600950"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40 баллов</a:t>
            </a:r>
            <a:endParaRPr lang="ru-RU" altLang="ru-RU" sz="2800">
              <a:solidFill>
                <a:srgbClr val="92D050"/>
              </a:solidFill>
              <a:latin typeface="Times New Roman" pitchFamily="18" charset="0"/>
              <a:cs typeface="Times New Roman" pitchFamily="18" charset="0"/>
            </a:endParaRPr>
          </a:p>
          <a:p>
            <a:pPr eaLnBrk="1" hangingPunct="1"/>
            <a:endParaRPr lang="ru-RU" altLang="ru-RU" sz="2800">
              <a:latin typeface="Times New Roman" pitchFamily="18" charset="0"/>
              <a:cs typeface="Times New Roman" pitchFamily="18" charset="0"/>
            </a:endParaRPr>
          </a:p>
          <a:p>
            <a:pPr eaLnBrk="1" hangingPunct="1"/>
            <a:r>
              <a:rPr lang="ru-RU" altLang="ru-RU" sz="2800" u="sng">
                <a:latin typeface="Times New Roman" pitchFamily="18" charset="0"/>
                <a:cs typeface="Times New Roman" pitchFamily="18" charset="0"/>
              </a:rPr>
              <a:t>Вопрос:  </a:t>
            </a:r>
          </a:p>
          <a:p>
            <a:pPr eaLnBrk="1" hangingPunct="1"/>
            <a:endParaRPr lang="ru-RU" altLang="ru-RU" sz="2800" u="sng">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В каком году уложен первый кубометр бетона в фундамент будущей ГЭС?</a:t>
            </a:r>
          </a:p>
          <a:p>
            <a:pPr algn="r" eaLnBrk="1" hangingPunct="1"/>
            <a:r>
              <a:rPr lang="ru-RU" altLang="ru-RU" sz="2800" b="1" i="1">
                <a:solidFill>
                  <a:srgbClr val="00B0F0"/>
                </a:solidFill>
                <a:latin typeface="Times New Roman" pitchFamily="18" charset="0"/>
                <a:cs typeface="Times New Roman" pitchFamily="18" charset="0"/>
              </a:rPr>
              <a:t>Ответ: в 1959 году </a:t>
            </a:r>
            <a:endParaRPr lang="ru-RU" altLang="ru-RU" sz="2800" b="1">
              <a:solidFill>
                <a:srgbClr val="00B0F0"/>
              </a:solidFill>
              <a:latin typeface="Times New Roman" pitchFamily="18" charset="0"/>
              <a:cs typeface="Times New Roman" pitchFamily="18" charset="0"/>
            </a:endParaRPr>
          </a:p>
        </p:txBody>
      </p:sp>
      <p:sp>
        <p:nvSpPr>
          <p:cNvPr id="4" name="Управляющая кнопка: назад 3">
            <a:hlinkClick r:id="rId2" action="ppaction://hlinksldjump" highlightClick="1"/>
          </p:cNvPr>
          <p:cNvSpPr/>
          <p:nvPr/>
        </p:nvSpPr>
        <p:spPr>
          <a:xfrm>
            <a:off x="428625" y="6215063"/>
            <a:ext cx="428625" cy="35718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10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4. История Братска в датах </a:t>
            </a:r>
            <a:endParaRPr lang="ru-RU" sz="3600" dirty="0"/>
          </a:p>
        </p:txBody>
      </p:sp>
      <p:sp>
        <p:nvSpPr>
          <p:cNvPr id="3" name="TextBox 2"/>
          <p:cNvSpPr txBox="1">
            <a:spLocks noChangeArrowheads="1"/>
          </p:cNvSpPr>
          <p:nvPr/>
        </p:nvSpPr>
        <p:spPr bwMode="auto">
          <a:xfrm>
            <a:off x="714375" y="1785938"/>
            <a:ext cx="7673975" cy="338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60 баллов</a:t>
            </a:r>
          </a:p>
          <a:p>
            <a:pPr eaLnBrk="1" hangingPunct="1"/>
            <a:endParaRPr lang="ru-RU" altLang="ru-RU" sz="2800" b="1" i="1">
              <a:latin typeface="Times New Roman" pitchFamily="18" charset="0"/>
              <a:cs typeface="Times New Roman" pitchFamily="18" charset="0"/>
            </a:endParaRPr>
          </a:p>
          <a:p>
            <a:pPr eaLnBrk="1" hangingPunct="1"/>
            <a:r>
              <a:rPr lang="ru-RU" altLang="ru-RU" sz="2800" u="sng">
                <a:latin typeface="Times New Roman" pitchFamily="18" charset="0"/>
                <a:cs typeface="Times New Roman" pitchFamily="18" charset="0"/>
              </a:rPr>
              <a:t>Вопрос: </a:t>
            </a:r>
          </a:p>
          <a:p>
            <a:pPr eaLnBrk="1" hangingPunct="1"/>
            <a:endParaRPr lang="ru-RU" altLang="ru-RU" sz="2800">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В каком году аэропорт Братска принял первый самолёт?</a:t>
            </a:r>
          </a:p>
          <a:p>
            <a:pPr algn="r" eaLnBrk="1" hangingPunct="1"/>
            <a:r>
              <a:rPr lang="ru-RU" altLang="ru-RU" sz="2800" b="1" i="1">
                <a:solidFill>
                  <a:srgbClr val="00B0F0"/>
                </a:solidFill>
                <a:latin typeface="Times New Roman" pitchFamily="18" charset="0"/>
                <a:cs typeface="Times New Roman" pitchFamily="18" charset="0"/>
              </a:rPr>
              <a:t>Ответ: в 1965 году </a:t>
            </a:r>
            <a:endParaRPr lang="ru-RU" altLang="ru-RU" sz="2800" b="1">
              <a:solidFill>
                <a:srgbClr val="00B0F0"/>
              </a:solidFill>
              <a:latin typeface="Times New Roman" pitchFamily="18" charset="0"/>
              <a:cs typeface="Times New Roman" pitchFamily="18" charset="0"/>
            </a:endParaRPr>
          </a:p>
          <a:p>
            <a:pPr eaLnBrk="1" hangingPunct="1"/>
            <a:endParaRPr lang="ru-RU" altLang="ru-RU"/>
          </a:p>
        </p:txBody>
      </p:sp>
      <p:sp>
        <p:nvSpPr>
          <p:cNvPr id="4" name="Управляющая кнопка: назад 3">
            <a:hlinkClick r:id="rId2" action="ppaction://hlinksldjump" highlightClick="1"/>
          </p:cNvPr>
          <p:cNvSpPr/>
          <p:nvPr/>
        </p:nvSpPr>
        <p:spPr>
          <a:xfrm>
            <a:off x="428625" y="6215063"/>
            <a:ext cx="428625" cy="35718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20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4. История Братска в датах </a:t>
            </a:r>
            <a:endParaRPr lang="ru-RU" sz="3600" dirty="0"/>
          </a:p>
        </p:txBody>
      </p:sp>
      <p:sp>
        <p:nvSpPr>
          <p:cNvPr id="3" name="TextBox 2"/>
          <p:cNvSpPr txBox="1">
            <a:spLocks noChangeArrowheads="1"/>
          </p:cNvSpPr>
          <p:nvPr/>
        </p:nvSpPr>
        <p:spPr bwMode="auto">
          <a:xfrm>
            <a:off x="1000125" y="1785938"/>
            <a:ext cx="7358063"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80 баллов</a:t>
            </a:r>
          </a:p>
          <a:p>
            <a:pPr eaLnBrk="1" hangingPunct="1"/>
            <a:endParaRPr lang="ru-RU" altLang="ru-RU" sz="2800" b="1" i="1">
              <a:latin typeface="Times New Roman" pitchFamily="18" charset="0"/>
              <a:cs typeface="Times New Roman" pitchFamily="18" charset="0"/>
            </a:endParaRPr>
          </a:p>
          <a:p>
            <a:pPr eaLnBrk="1" hangingPunct="1"/>
            <a:r>
              <a:rPr lang="ru-RU" altLang="ru-RU" sz="2800" u="sng">
                <a:latin typeface="Times New Roman" pitchFamily="18" charset="0"/>
                <a:cs typeface="Times New Roman" pitchFamily="18" charset="0"/>
              </a:rPr>
              <a:t>Вопрос: </a:t>
            </a:r>
          </a:p>
          <a:p>
            <a:pPr eaLnBrk="1" hangingPunct="1"/>
            <a:endParaRPr lang="ru-RU" altLang="ru-RU" sz="2800">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В каком году в состав города Братска были включены поселки Осиновка, Чекановский, Бикей, Сухой и др.</a:t>
            </a:r>
          </a:p>
          <a:p>
            <a:pPr algn="r" eaLnBrk="1" hangingPunct="1"/>
            <a:r>
              <a:rPr lang="ru-RU" altLang="ru-RU" sz="2800" b="1" i="1">
                <a:solidFill>
                  <a:srgbClr val="00B0F0"/>
                </a:solidFill>
                <a:latin typeface="Times New Roman" pitchFamily="18" charset="0"/>
                <a:cs typeface="Times New Roman" pitchFamily="18" charset="0"/>
              </a:rPr>
              <a:t>Ответ: в 1959 году </a:t>
            </a:r>
            <a:endParaRPr lang="ru-RU" altLang="ru-RU" sz="2800" b="1">
              <a:solidFill>
                <a:srgbClr val="00B0F0"/>
              </a:solidFill>
              <a:latin typeface="Times New Roman" pitchFamily="18" charset="0"/>
              <a:cs typeface="Times New Roman" pitchFamily="18" charset="0"/>
            </a:endParaRPr>
          </a:p>
          <a:p>
            <a:pPr eaLnBrk="1" hangingPunct="1"/>
            <a:endParaRPr lang="ru-RU" altLang="ru-RU" sz="2800">
              <a:latin typeface="Times New Roman" pitchFamily="18" charset="0"/>
              <a:cs typeface="Times New Roman" pitchFamily="18" charset="0"/>
            </a:endParaRPr>
          </a:p>
        </p:txBody>
      </p:sp>
      <p:sp>
        <p:nvSpPr>
          <p:cNvPr id="4" name="Управляющая кнопка: назад 3">
            <a:hlinkClick r:id="rId2" action="ppaction://hlinksldjump" highlightClick="1"/>
          </p:cNvPr>
          <p:cNvSpPr/>
          <p:nvPr/>
        </p:nvSpPr>
        <p:spPr>
          <a:xfrm>
            <a:off x="428625" y="6215063"/>
            <a:ext cx="428625" cy="35718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10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4. История Братска в датах </a:t>
            </a:r>
            <a:endParaRPr lang="ru-RU" sz="3600" dirty="0"/>
          </a:p>
        </p:txBody>
      </p:sp>
      <p:sp>
        <p:nvSpPr>
          <p:cNvPr id="3" name="TextBox 2"/>
          <p:cNvSpPr txBox="1">
            <a:spLocks noChangeArrowheads="1"/>
          </p:cNvSpPr>
          <p:nvPr/>
        </p:nvSpPr>
        <p:spPr bwMode="auto">
          <a:xfrm>
            <a:off x="714375" y="1785938"/>
            <a:ext cx="7929563"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2800" b="1" i="1">
                <a:solidFill>
                  <a:srgbClr val="92D050"/>
                </a:solidFill>
                <a:latin typeface="Times New Roman" pitchFamily="18" charset="0"/>
                <a:cs typeface="Times New Roman" pitchFamily="18" charset="0"/>
              </a:rPr>
              <a:t>100 баллов</a:t>
            </a:r>
          </a:p>
          <a:p>
            <a:pPr eaLnBrk="1" hangingPunct="1"/>
            <a:endParaRPr lang="ru-RU" altLang="ru-RU" sz="2800" b="1" i="1">
              <a:latin typeface="Times New Roman" pitchFamily="18" charset="0"/>
              <a:cs typeface="Times New Roman" pitchFamily="18" charset="0"/>
            </a:endParaRPr>
          </a:p>
          <a:p>
            <a:pPr eaLnBrk="1" hangingPunct="1"/>
            <a:r>
              <a:rPr lang="ru-RU" altLang="ru-RU" sz="2800" b="1" i="1">
                <a:latin typeface="Times New Roman" pitchFamily="18" charset="0"/>
                <a:cs typeface="Times New Roman" pitchFamily="18" charset="0"/>
              </a:rPr>
              <a:t> </a:t>
            </a:r>
            <a:r>
              <a:rPr lang="ru-RU" altLang="ru-RU" sz="2800" u="sng">
                <a:latin typeface="Times New Roman" pitchFamily="18" charset="0"/>
                <a:cs typeface="Times New Roman" pitchFamily="18" charset="0"/>
              </a:rPr>
              <a:t>Вопрос: </a:t>
            </a:r>
          </a:p>
          <a:p>
            <a:pPr eaLnBrk="1" hangingPunct="1"/>
            <a:endParaRPr lang="ru-RU" altLang="ru-RU" sz="2800" b="1" i="1">
              <a:latin typeface="Times New Roman" pitchFamily="18" charset="0"/>
              <a:cs typeface="Times New Roman" pitchFamily="18" charset="0"/>
            </a:endParaRPr>
          </a:p>
          <a:p>
            <a:pPr eaLnBrk="1" hangingPunct="1"/>
            <a:r>
              <a:rPr lang="ru-RU" altLang="ru-RU" sz="2800" b="1">
                <a:latin typeface="Times New Roman" pitchFamily="18" charset="0"/>
                <a:cs typeface="Times New Roman" pitchFamily="18" charset="0"/>
              </a:rPr>
              <a:t>Какое важное для нашего города событие произошло в 1965 году?</a:t>
            </a:r>
          </a:p>
          <a:p>
            <a:pPr eaLnBrk="1" hangingPunct="1"/>
            <a:endParaRPr lang="ru-RU" altLang="ru-RU" sz="2800">
              <a:latin typeface="Times New Roman" pitchFamily="18" charset="0"/>
              <a:cs typeface="Times New Roman" pitchFamily="18" charset="0"/>
            </a:endParaRPr>
          </a:p>
          <a:p>
            <a:pPr algn="r" eaLnBrk="1" hangingPunct="1"/>
            <a:r>
              <a:rPr lang="ru-RU" altLang="ru-RU" sz="2800" b="1" i="1">
                <a:solidFill>
                  <a:srgbClr val="00B0F0"/>
                </a:solidFill>
                <a:latin typeface="Times New Roman" pitchFamily="18" charset="0"/>
                <a:cs typeface="Times New Roman" pitchFamily="18" charset="0"/>
              </a:rPr>
              <a:t>Ответ: сварена первая целлюлоза на ЛПК</a:t>
            </a:r>
            <a:endParaRPr lang="ru-RU" altLang="ru-RU" sz="2800" b="1">
              <a:solidFill>
                <a:srgbClr val="00B0F0"/>
              </a:solidFill>
              <a:latin typeface="Times New Roman" pitchFamily="18" charset="0"/>
              <a:cs typeface="Times New Roman" pitchFamily="18" charset="0"/>
            </a:endParaRPr>
          </a:p>
          <a:p>
            <a:pPr eaLnBrk="1" hangingPunct="1"/>
            <a:endParaRPr lang="ru-RU" altLang="ru-RU"/>
          </a:p>
        </p:txBody>
      </p:sp>
      <p:sp>
        <p:nvSpPr>
          <p:cNvPr id="4" name="Управляющая кнопка: назад 3">
            <a:hlinkClick r:id="rId2" action="ppaction://hlinksldjump" highlightClick="1"/>
          </p:cNvPr>
          <p:cNvSpPr/>
          <p:nvPr/>
        </p:nvSpPr>
        <p:spPr>
          <a:xfrm>
            <a:off x="428625" y="6215063"/>
            <a:ext cx="428625" cy="357187"/>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10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Rectangle 2"/>
          <p:cNvSpPr>
            <a:spLocks noGrp="1" noChangeArrowheads="1"/>
          </p:cNvSpPr>
          <p:nvPr>
            <p:ph type="title" idx="4294967295"/>
          </p:nvPr>
        </p:nvSpPr>
        <p:spPr>
          <a:xfrm>
            <a:off x="179388" y="981075"/>
            <a:ext cx="8785225" cy="1233488"/>
          </a:xfrm>
        </p:spPr>
        <p:txBody>
          <a:bodyPr/>
          <a:lstStyle/>
          <a:p>
            <a:pPr eaLnBrk="1" hangingPunct="1">
              <a:defRPr/>
            </a:pPr>
            <a:r>
              <a:rPr lang="ru-RU" dirty="0" smtClean="0">
                <a:solidFill>
                  <a:schemeClr val="tx1"/>
                </a:solidFill>
              </a:rPr>
              <a:t>Подведение итогов викторины</a:t>
            </a:r>
            <a:r>
              <a:rPr lang="ru-RU" sz="2600" dirty="0" smtClean="0">
                <a:solidFill>
                  <a:schemeClr val="tx1"/>
                </a:solidFill>
              </a:rPr>
              <a:t/>
            </a:r>
            <a:br>
              <a:rPr lang="ru-RU" sz="2600" dirty="0" smtClean="0">
                <a:solidFill>
                  <a:schemeClr val="tx1"/>
                </a:solidFill>
              </a:rPr>
            </a:br>
            <a:endParaRPr lang="ru-RU" sz="2600" dirty="0" smtClean="0">
              <a:solidFill>
                <a:schemeClr val="tx1"/>
              </a:solidFill>
            </a:endParaRPr>
          </a:p>
        </p:txBody>
      </p:sp>
      <p:pic>
        <p:nvPicPr>
          <p:cNvPr id="47107" name="Рисунок 4" descr="casos.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32138" y="2409825"/>
            <a:ext cx="3455987" cy="329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 calcmode="lin" valueType="num">
                                      <p:cBhvr>
                                        <p:cTn id="9" dur="500" fill="hold"/>
                                        <p:tgtEl>
                                          <p:spTgt spid="8"/>
                                        </p:tgtEl>
                                        <p:attrNameLst>
                                          <p:attrName>style.rotation</p:attrName>
                                        </p:attrNameLst>
                                      </p:cBhvr>
                                      <p:tavLst>
                                        <p:tav tm="0">
                                          <p:val>
                                            <p:fltVal val="360"/>
                                          </p:val>
                                        </p:tav>
                                        <p:tav tm="100000">
                                          <p:val>
                                            <p:fltVal val="0"/>
                                          </p:val>
                                        </p:tav>
                                      </p:tavLst>
                                    </p:anim>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t/>
            </a:r>
            <a:br>
              <a:rPr lang="ru-RU" sz="3600" dirty="0" smtClean="0"/>
            </a:br>
            <a:r>
              <a:rPr lang="ru-RU" sz="3600" dirty="0" smtClean="0">
                <a:solidFill>
                  <a:srgbClr val="FF0000"/>
                </a:solidFill>
              </a:rPr>
              <a:t>1. Улицы Братска </a:t>
            </a:r>
            <a:r>
              <a:rPr lang="ru-RU" dirty="0" smtClean="0">
                <a:solidFill>
                  <a:srgbClr val="FF0000"/>
                </a:solidFill>
              </a:rPr>
              <a:t/>
            </a:r>
            <a:br>
              <a:rPr lang="ru-RU" dirty="0" smtClean="0">
                <a:solidFill>
                  <a:srgbClr val="FF0000"/>
                </a:solidFill>
              </a:rPr>
            </a:br>
            <a:endParaRPr lang="ru-RU" dirty="0">
              <a:solidFill>
                <a:srgbClr val="FF0000"/>
              </a:solidFill>
            </a:endParaRPr>
          </a:p>
        </p:txBody>
      </p:sp>
      <p:sp>
        <p:nvSpPr>
          <p:cNvPr id="6147" name="TextBox 3"/>
          <p:cNvSpPr txBox="1">
            <a:spLocks noChangeArrowheads="1"/>
          </p:cNvSpPr>
          <p:nvPr/>
        </p:nvSpPr>
        <p:spPr bwMode="auto">
          <a:xfrm>
            <a:off x="684213" y="1773238"/>
            <a:ext cx="8072437" cy="430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3200" b="1" i="1">
                <a:solidFill>
                  <a:srgbClr val="92D050"/>
                </a:solidFill>
                <a:latin typeface="Times New Roman" pitchFamily="18" charset="0"/>
              </a:rPr>
              <a:t>20 баллов</a:t>
            </a:r>
          </a:p>
          <a:p>
            <a:pPr eaLnBrk="1" hangingPunct="1"/>
            <a:endParaRPr lang="ru-RU" altLang="ru-RU" sz="2800" b="1" i="1">
              <a:latin typeface="Times New Roman" pitchFamily="18" charset="0"/>
            </a:endParaRPr>
          </a:p>
          <a:p>
            <a:pPr eaLnBrk="1" hangingPunct="1"/>
            <a:r>
              <a:rPr lang="ru-RU" altLang="ru-RU" sz="2800" u="sng">
                <a:latin typeface="Times New Roman" pitchFamily="18" charset="0"/>
              </a:rPr>
              <a:t>Вопрос:</a:t>
            </a:r>
          </a:p>
          <a:p>
            <a:pPr eaLnBrk="1" hangingPunct="1"/>
            <a:endParaRPr lang="ru-RU" altLang="ru-RU" sz="2800" u="sng">
              <a:latin typeface="Times New Roman" pitchFamily="18" charset="0"/>
            </a:endParaRPr>
          </a:p>
          <a:p>
            <a:pPr eaLnBrk="1" hangingPunct="1"/>
            <a:r>
              <a:rPr lang="ru-RU" altLang="ru-RU" sz="2800" b="1">
                <a:latin typeface="Times New Roman" pitchFamily="18" charset="0"/>
              </a:rPr>
              <a:t>Улица, названная в честь революционерки, видного партийного и государственного деятеля, жены В.И. Ленина.</a:t>
            </a:r>
          </a:p>
          <a:p>
            <a:pPr algn="r" eaLnBrk="1" hangingPunct="1"/>
            <a:endParaRPr lang="ru-RU" altLang="ru-RU" sz="2800" b="1" i="1">
              <a:solidFill>
                <a:srgbClr val="00B0F0"/>
              </a:solidFill>
              <a:latin typeface="Times New Roman" pitchFamily="18" charset="0"/>
            </a:endParaRPr>
          </a:p>
          <a:p>
            <a:pPr algn="r" eaLnBrk="1" hangingPunct="1"/>
            <a:r>
              <a:rPr lang="ru-RU" altLang="ru-RU" sz="2800" b="1" i="1">
                <a:solidFill>
                  <a:srgbClr val="00B0F0"/>
                </a:solidFill>
                <a:latin typeface="Times New Roman" pitchFamily="18" charset="0"/>
              </a:rPr>
              <a:t>Ответ: Крупская</a:t>
            </a:r>
            <a:endParaRPr lang="ru-RU" altLang="ru-RU" sz="2800" b="1">
              <a:solidFill>
                <a:srgbClr val="00B0F0"/>
              </a:solidFill>
            </a:endParaRPr>
          </a:p>
          <a:p>
            <a:pPr eaLnBrk="1" hangingPunct="1"/>
            <a:endParaRPr lang="ru-RU" altLang="ru-RU"/>
          </a:p>
        </p:txBody>
      </p:sp>
      <p:sp>
        <p:nvSpPr>
          <p:cNvPr id="5" name="Управляющая кнопка: назад 4">
            <a:hlinkClick r:id="rId2" action="ppaction://hlinksldjump" highlightClick="1"/>
          </p:cNvPr>
          <p:cNvSpPr/>
          <p:nvPr/>
        </p:nvSpPr>
        <p:spPr>
          <a:xfrm>
            <a:off x="642938" y="6357938"/>
            <a:ext cx="285750" cy="28575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6147">
                                            <p:txEl>
                                              <p:pRg st="6" end="6"/>
                                            </p:txEl>
                                          </p:spTgt>
                                        </p:tgtEl>
                                        <p:attrNameLst>
                                          <p:attrName>style.visibility</p:attrName>
                                        </p:attrNameLst>
                                      </p:cBhvr>
                                      <p:to>
                                        <p:strVal val="visible"/>
                                      </p:to>
                                    </p:set>
                                    <p:anim calcmode="lin" valueType="num">
                                      <p:cBhvr additive="base">
                                        <p:cTn id="7" dur="1000" fill="hold"/>
                                        <p:tgtEl>
                                          <p:spTgt spid="6147">
                                            <p:txEl>
                                              <p:pRg st="6" end="6"/>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614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t/>
            </a:r>
            <a:br>
              <a:rPr lang="ru-RU" sz="3600" dirty="0" smtClean="0"/>
            </a:br>
            <a:r>
              <a:rPr lang="ru-RU" sz="3600" dirty="0" smtClean="0">
                <a:solidFill>
                  <a:srgbClr val="FF0000"/>
                </a:solidFill>
              </a:rPr>
              <a:t>1. </a:t>
            </a:r>
            <a:r>
              <a:rPr lang="ru-RU" dirty="0" smtClean="0">
                <a:solidFill>
                  <a:srgbClr val="FF0000"/>
                </a:solidFill>
              </a:rPr>
              <a:t>Улицы Братска</a:t>
            </a:r>
            <a:br>
              <a:rPr lang="ru-RU" dirty="0" smtClean="0">
                <a:solidFill>
                  <a:srgbClr val="FF0000"/>
                </a:solidFill>
              </a:rPr>
            </a:br>
            <a:endParaRPr lang="ru-RU" dirty="0">
              <a:solidFill>
                <a:srgbClr val="FF0000"/>
              </a:solidFill>
            </a:endParaRPr>
          </a:p>
        </p:txBody>
      </p:sp>
      <p:sp>
        <p:nvSpPr>
          <p:cNvPr id="5" name="TextBox 4"/>
          <p:cNvSpPr txBox="1">
            <a:spLocks noChangeArrowheads="1"/>
          </p:cNvSpPr>
          <p:nvPr/>
        </p:nvSpPr>
        <p:spPr bwMode="auto">
          <a:xfrm>
            <a:off x="971550" y="1268413"/>
            <a:ext cx="7215188"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3200" b="1" i="1">
                <a:solidFill>
                  <a:srgbClr val="92D050"/>
                </a:solidFill>
                <a:latin typeface="Times New Roman" pitchFamily="18" charset="0"/>
              </a:rPr>
              <a:t>30 баллов</a:t>
            </a:r>
          </a:p>
          <a:p>
            <a:pPr eaLnBrk="1" hangingPunct="1"/>
            <a:endParaRPr lang="ru-RU" altLang="ru-RU" b="1" i="1">
              <a:latin typeface="Times New Roman" pitchFamily="18" charset="0"/>
            </a:endParaRPr>
          </a:p>
          <a:p>
            <a:pPr eaLnBrk="1" hangingPunct="1"/>
            <a:r>
              <a:rPr lang="ru-RU" altLang="ru-RU" sz="2800" u="sng">
                <a:latin typeface="Times New Roman" pitchFamily="18" charset="0"/>
              </a:rPr>
              <a:t>Вопрос</a:t>
            </a:r>
            <a:r>
              <a:rPr lang="ru-RU" altLang="ru-RU" sz="2800">
                <a:latin typeface="Times New Roman" pitchFamily="18" charset="0"/>
              </a:rPr>
              <a:t>:</a:t>
            </a:r>
          </a:p>
          <a:p>
            <a:pPr eaLnBrk="1" hangingPunct="1"/>
            <a:endParaRPr lang="ru-RU" altLang="ru-RU" sz="2800">
              <a:latin typeface="Times New Roman" pitchFamily="18" charset="0"/>
            </a:endParaRPr>
          </a:p>
          <a:p>
            <a:pPr eaLnBrk="1" hangingPunct="1"/>
            <a:r>
              <a:rPr lang="ru-RU" altLang="ru-RU" sz="2800" b="1">
                <a:latin typeface="Times New Roman" pitchFamily="18" charset="0"/>
              </a:rPr>
              <a:t>Улицы или проспекты с таким названием есть в каждом населенном пункте нашей страны. Такое название давали улицам в знак того, чтобы жить в мире, дружить с соседями, не враждовать. Это было особенно актуально в послевоенные годы.</a:t>
            </a:r>
          </a:p>
          <a:p>
            <a:pPr algn="r" eaLnBrk="1" hangingPunct="1"/>
            <a:endParaRPr lang="ru-RU" altLang="ru-RU" sz="2800" b="1" i="1">
              <a:solidFill>
                <a:srgbClr val="00B0F0"/>
              </a:solidFill>
              <a:latin typeface="Times New Roman" pitchFamily="18" charset="0"/>
            </a:endParaRPr>
          </a:p>
          <a:p>
            <a:pPr algn="r" eaLnBrk="1" hangingPunct="1"/>
            <a:r>
              <a:rPr lang="ru-RU" altLang="ru-RU" sz="2800" b="1" i="1">
                <a:solidFill>
                  <a:srgbClr val="00B0F0"/>
                </a:solidFill>
                <a:latin typeface="Times New Roman" pitchFamily="18" charset="0"/>
              </a:rPr>
              <a:t>Ответ: улица Мира</a:t>
            </a:r>
            <a:endParaRPr lang="ru-RU" altLang="ru-RU" sz="2800" b="1">
              <a:solidFill>
                <a:srgbClr val="00B0F0"/>
              </a:solidFill>
            </a:endParaRPr>
          </a:p>
          <a:p>
            <a:pPr eaLnBrk="1" hangingPunct="1"/>
            <a:endParaRPr lang="ru-RU" altLang="ru-RU"/>
          </a:p>
        </p:txBody>
      </p:sp>
      <p:sp>
        <p:nvSpPr>
          <p:cNvPr id="6" name="Управляющая кнопка: назад 5">
            <a:hlinkClick r:id="rId2" action="ppaction://hlinksldjump" highlightClick="1"/>
          </p:cNvPr>
          <p:cNvSpPr/>
          <p:nvPr/>
        </p:nvSpPr>
        <p:spPr>
          <a:xfrm>
            <a:off x="642938" y="6357938"/>
            <a:ext cx="285750" cy="28575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 calcmode="lin" valueType="num">
                                      <p:cBhvr additive="base">
                                        <p:cTn id="7" dur="500" fill="hold"/>
                                        <p:tgtEl>
                                          <p:spTgt spid="5">
                                            <p:txEl>
                                              <p:pRg st="6" end="6"/>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t/>
            </a:r>
            <a:br>
              <a:rPr lang="ru-RU" sz="3600" dirty="0" smtClean="0"/>
            </a:br>
            <a:r>
              <a:rPr lang="ru-RU" sz="3600" dirty="0" smtClean="0">
                <a:solidFill>
                  <a:srgbClr val="FF0000"/>
                </a:solidFill>
              </a:rPr>
              <a:t>1. Улицы Братска </a:t>
            </a:r>
            <a:r>
              <a:rPr lang="ru-RU" dirty="0" smtClean="0">
                <a:solidFill>
                  <a:srgbClr val="FF0000"/>
                </a:solidFill>
              </a:rPr>
              <a:t/>
            </a:r>
            <a:br>
              <a:rPr lang="ru-RU" dirty="0" smtClean="0">
                <a:solidFill>
                  <a:srgbClr val="FF0000"/>
                </a:solidFill>
              </a:rPr>
            </a:br>
            <a:endParaRPr lang="ru-RU" dirty="0">
              <a:solidFill>
                <a:srgbClr val="FF0000"/>
              </a:solidFill>
            </a:endParaRPr>
          </a:p>
        </p:txBody>
      </p:sp>
      <p:sp>
        <p:nvSpPr>
          <p:cNvPr id="4" name="TextBox 3"/>
          <p:cNvSpPr txBox="1">
            <a:spLocks noChangeArrowheads="1"/>
          </p:cNvSpPr>
          <p:nvPr/>
        </p:nvSpPr>
        <p:spPr bwMode="auto">
          <a:xfrm>
            <a:off x="539750" y="1287463"/>
            <a:ext cx="8215313" cy="55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3200" b="1" i="1">
                <a:solidFill>
                  <a:srgbClr val="92D050"/>
                </a:solidFill>
                <a:latin typeface="Times New Roman" pitchFamily="18" charset="0"/>
              </a:rPr>
              <a:t>50 баллов </a:t>
            </a:r>
          </a:p>
          <a:p>
            <a:pPr algn="ctr" eaLnBrk="1" hangingPunct="1"/>
            <a:endParaRPr lang="en-US" altLang="ru-RU" sz="3200" b="1" i="1">
              <a:solidFill>
                <a:srgbClr val="92D050"/>
              </a:solidFill>
              <a:latin typeface="Times New Roman" pitchFamily="18" charset="0"/>
            </a:endParaRPr>
          </a:p>
          <a:p>
            <a:pPr algn="ctr" eaLnBrk="1" hangingPunct="1"/>
            <a:r>
              <a:rPr lang="ru-RU" altLang="ru-RU" sz="6000" b="1" i="1">
                <a:solidFill>
                  <a:srgbClr val="92D050"/>
                </a:solidFill>
                <a:latin typeface="Times New Roman" pitchFamily="18" charset="0"/>
              </a:rPr>
              <a:t>ВОПРОС-АУКЦИОН</a:t>
            </a:r>
          </a:p>
          <a:p>
            <a:pPr eaLnBrk="1" hangingPunct="1"/>
            <a:endParaRPr lang="ru-RU" altLang="ru-RU" b="1" i="1">
              <a:latin typeface="Times New Roman" pitchFamily="18" charset="0"/>
            </a:endParaRPr>
          </a:p>
          <a:p>
            <a:pPr eaLnBrk="1" hangingPunct="1"/>
            <a:r>
              <a:rPr lang="ru-RU" altLang="ru-RU" sz="2800" u="sng">
                <a:latin typeface="Times New Roman" pitchFamily="18" charset="0"/>
              </a:rPr>
              <a:t>Вопрос:</a:t>
            </a:r>
            <a:r>
              <a:rPr lang="ru-RU" altLang="ru-RU" sz="2800">
                <a:latin typeface="Times New Roman" pitchFamily="18" charset="0"/>
              </a:rPr>
              <a:t> </a:t>
            </a:r>
          </a:p>
          <a:p>
            <a:pPr eaLnBrk="1" hangingPunct="1"/>
            <a:endParaRPr lang="ru-RU" altLang="ru-RU" sz="2800">
              <a:latin typeface="Times New Roman" pitchFamily="18" charset="0"/>
            </a:endParaRPr>
          </a:p>
          <a:p>
            <a:pPr eaLnBrk="1" hangingPunct="1"/>
            <a:r>
              <a:rPr lang="ru-RU" altLang="ru-RU" sz="2800" b="1">
                <a:latin typeface="Times New Roman" pitchFamily="18" charset="0"/>
              </a:rPr>
              <a:t>Самая первая улица в нашем городе. Первый дом на этой улице был построен в августе 1959 г., а получила своё название лишь 1963 г.</a:t>
            </a:r>
          </a:p>
          <a:p>
            <a:pPr algn="r" eaLnBrk="1" hangingPunct="1"/>
            <a:endParaRPr lang="ru-RU" altLang="ru-RU" sz="2800" b="1" i="1">
              <a:solidFill>
                <a:srgbClr val="00B0F0"/>
              </a:solidFill>
              <a:latin typeface="Times New Roman" pitchFamily="18" charset="0"/>
            </a:endParaRPr>
          </a:p>
          <a:p>
            <a:pPr algn="r" eaLnBrk="1" hangingPunct="1"/>
            <a:r>
              <a:rPr lang="ru-RU" altLang="ru-RU" sz="2800" b="1" i="1">
                <a:solidFill>
                  <a:srgbClr val="00B0F0"/>
                </a:solidFill>
                <a:latin typeface="Times New Roman" pitchFamily="18" charset="0"/>
              </a:rPr>
              <a:t>Ответ: улица Пионерская</a:t>
            </a:r>
            <a:endParaRPr lang="ru-RU" altLang="ru-RU" sz="2800" b="1">
              <a:solidFill>
                <a:srgbClr val="00B0F0"/>
              </a:solidFill>
            </a:endParaRPr>
          </a:p>
          <a:p>
            <a:pPr eaLnBrk="1" hangingPunct="1"/>
            <a:endParaRPr lang="ru-RU" altLang="ru-RU"/>
          </a:p>
        </p:txBody>
      </p:sp>
      <p:sp>
        <p:nvSpPr>
          <p:cNvPr id="5" name="Управляющая кнопка: назад 4">
            <a:hlinkClick r:id="rId2" action="ppaction://hlinksldjump" highlightClick="1"/>
          </p:cNvPr>
          <p:cNvSpPr/>
          <p:nvPr/>
        </p:nvSpPr>
        <p:spPr>
          <a:xfrm>
            <a:off x="642938" y="6357938"/>
            <a:ext cx="285750" cy="28575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p:cTn id="7"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4">
                                            <p:txEl>
                                              <p:pRg st="2" end="2"/>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4">
                                            <p:txEl>
                                              <p:pRg st="4" end="4"/>
                                            </p:txEl>
                                          </p:spTgt>
                                        </p:tgtEl>
                                        <p:attrNameLst>
                                          <p:attrName>style.visibility</p:attrName>
                                        </p:attrNameLst>
                                      </p:cBhvr>
                                      <p:to>
                                        <p:strVal val="visible"/>
                                      </p:to>
                                    </p:set>
                                    <p:animEffect transition="in" filter="wipe(down)">
                                      <p:cBhvr>
                                        <p:cTn id="14" dur="500"/>
                                        <p:tgtEl>
                                          <p:spTgt spid="4">
                                            <p:txEl>
                                              <p:pRg st="4" end="4"/>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Effect transition="in" filter="wipe(down)">
                                      <p:cBhvr>
                                        <p:cTn id="19" dur="500"/>
                                        <p:tgtEl>
                                          <p:spTgt spid="4">
                                            <p:txEl>
                                              <p:pRg st="6" end="6"/>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2" fill="hold" nodeType="clickEffect">
                                  <p:stCondLst>
                                    <p:cond delay="0"/>
                                  </p:stCondLst>
                                  <p:childTnLst>
                                    <p:set>
                                      <p:cBhvr>
                                        <p:cTn id="23" dur="1" fill="hold">
                                          <p:stCondLst>
                                            <p:cond delay="0"/>
                                          </p:stCondLst>
                                        </p:cTn>
                                        <p:tgtEl>
                                          <p:spTgt spid="4">
                                            <p:txEl>
                                              <p:pRg st="8" end="8"/>
                                            </p:txEl>
                                          </p:spTgt>
                                        </p:tgtEl>
                                        <p:attrNameLst>
                                          <p:attrName>style.visibility</p:attrName>
                                        </p:attrNameLst>
                                      </p:cBhvr>
                                      <p:to>
                                        <p:strVal val="visible"/>
                                      </p:to>
                                    </p:set>
                                    <p:anim calcmode="lin" valueType="num">
                                      <p:cBhvr additive="base">
                                        <p:cTn id="24" dur="500" fill="hold"/>
                                        <p:tgtEl>
                                          <p:spTgt spid="4">
                                            <p:txEl>
                                              <p:pRg st="8" end="8"/>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4">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t/>
            </a:r>
            <a:br>
              <a:rPr lang="ru-RU" sz="3600" dirty="0" smtClean="0"/>
            </a:br>
            <a:r>
              <a:rPr lang="ru-RU" sz="3600" dirty="0" smtClean="0">
                <a:solidFill>
                  <a:srgbClr val="FF0000"/>
                </a:solidFill>
              </a:rPr>
              <a:t>1. Улицы Братска </a:t>
            </a:r>
            <a:r>
              <a:rPr lang="ru-RU" dirty="0" smtClean="0"/>
              <a:t/>
            </a:r>
            <a:br>
              <a:rPr lang="ru-RU" dirty="0" smtClean="0"/>
            </a:br>
            <a:endParaRPr lang="ru-RU" dirty="0"/>
          </a:p>
        </p:txBody>
      </p:sp>
      <p:sp>
        <p:nvSpPr>
          <p:cNvPr id="4" name="TextBox 3"/>
          <p:cNvSpPr txBox="1">
            <a:spLocks noChangeArrowheads="1"/>
          </p:cNvSpPr>
          <p:nvPr/>
        </p:nvSpPr>
        <p:spPr bwMode="auto">
          <a:xfrm>
            <a:off x="714375" y="1785938"/>
            <a:ext cx="7500938" cy="458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r>
              <a:rPr lang="ru-RU" altLang="ru-RU" sz="3200" b="1" i="1">
                <a:solidFill>
                  <a:srgbClr val="92D050"/>
                </a:solidFill>
                <a:latin typeface="Times New Roman" pitchFamily="18" charset="0"/>
              </a:rPr>
              <a:t>70 баллов </a:t>
            </a:r>
          </a:p>
          <a:p>
            <a:pPr eaLnBrk="1" hangingPunct="1"/>
            <a:endParaRPr lang="ru-RU" altLang="ru-RU" b="1" i="1">
              <a:latin typeface="Times New Roman" pitchFamily="18" charset="0"/>
            </a:endParaRPr>
          </a:p>
          <a:p>
            <a:pPr eaLnBrk="1" hangingPunct="1"/>
            <a:r>
              <a:rPr lang="ru-RU" altLang="ru-RU" sz="2800" u="sng">
                <a:latin typeface="Times New Roman" pitchFamily="18" charset="0"/>
              </a:rPr>
              <a:t>Вопрос: </a:t>
            </a:r>
          </a:p>
          <a:p>
            <a:pPr eaLnBrk="1" hangingPunct="1"/>
            <a:endParaRPr lang="ru-RU" altLang="ru-RU" sz="2800" u="sng">
              <a:latin typeface="Times New Roman" pitchFamily="18" charset="0"/>
            </a:endParaRPr>
          </a:p>
          <a:p>
            <a:pPr eaLnBrk="1" hangingPunct="1"/>
            <a:r>
              <a:rPr lang="ru-RU" altLang="ru-RU" sz="2800" b="1">
                <a:latin typeface="Times New Roman" pitchFamily="18" charset="0"/>
              </a:rPr>
              <a:t>Улица открыта 1 января 1978 г. Названа в честь революционера, активного деятеля коммунистический партии Советского Союза.</a:t>
            </a:r>
            <a:endParaRPr lang="ru-RU" altLang="ru-RU" sz="2800">
              <a:latin typeface="Times New Roman" pitchFamily="18" charset="0"/>
            </a:endParaRPr>
          </a:p>
          <a:p>
            <a:pPr algn="r" eaLnBrk="1" hangingPunct="1"/>
            <a:endParaRPr lang="ru-RU" altLang="ru-RU" sz="2800" b="1" i="1">
              <a:solidFill>
                <a:srgbClr val="00B0F0"/>
              </a:solidFill>
              <a:latin typeface="Times New Roman" pitchFamily="18" charset="0"/>
            </a:endParaRPr>
          </a:p>
          <a:p>
            <a:pPr algn="r" eaLnBrk="1" hangingPunct="1"/>
            <a:r>
              <a:rPr lang="ru-RU" altLang="ru-RU" sz="2800" b="1" i="1">
                <a:solidFill>
                  <a:srgbClr val="00B0F0"/>
                </a:solidFill>
                <a:latin typeface="Times New Roman" pitchFamily="18" charset="0"/>
              </a:rPr>
              <a:t>Ответ: улица Рябикова </a:t>
            </a:r>
            <a:endParaRPr lang="ru-RU" altLang="ru-RU" sz="2800" b="1">
              <a:solidFill>
                <a:srgbClr val="00B0F0"/>
              </a:solidFill>
            </a:endParaRPr>
          </a:p>
          <a:p>
            <a:pPr eaLnBrk="1" hangingPunct="1"/>
            <a:endParaRPr lang="ru-RU" altLang="ru-RU"/>
          </a:p>
        </p:txBody>
      </p:sp>
      <p:sp>
        <p:nvSpPr>
          <p:cNvPr id="5" name="Управляющая кнопка: назад 4">
            <a:hlinkClick r:id="rId2" action="ppaction://hlinksldjump" highlightClick="1"/>
          </p:cNvPr>
          <p:cNvSpPr/>
          <p:nvPr/>
        </p:nvSpPr>
        <p:spPr>
          <a:xfrm>
            <a:off x="642938" y="6357938"/>
            <a:ext cx="285750" cy="28575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3600" dirty="0" smtClean="0">
                <a:solidFill>
                  <a:srgbClr val="FF0000"/>
                </a:solidFill>
              </a:rPr>
              <a:t>2. Почетный гражданин г.Братска</a:t>
            </a:r>
            <a:br>
              <a:rPr lang="ru-RU" sz="3600" dirty="0" smtClean="0">
                <a:solidFill>
                  <a:srgbClr val="FF0000"/>
                </a:solidFill>
              </a:rPr>
            </a:br>
            <a:endParaRPr lang="ru-RU" sz="3600" dirty="0">
              <a:solidFill>
                <a:srgbClr val="FF0000"/>
              </a:solidFill>
            </a:endParaRPr>
          </a:p>
        </p:txBody>
      </p:sp>
      <p:sp>
        <p:nvSpPr>
          <p:cNvPr id="3" name="TextBox 2"/>
          <p:cNvSpPr txBox="1"/>
          <p:nvPr/>
        </p:nvSpPr>
        <p:spPr>
          <a:xfrm>
            <a:off x="827088" y="609600"/>
            <a:ext cx="7921625" cy="6248400"/>
          </a:xfrm>
          <a:prstGeom prst="rect">
            <a:avLst/>
          </a:prstGeom>
          <a:noFill/>
        </p:spPr>
        <p:txBody>
          <a:bodyPr>
            <a:spAutoFit/>
          </a:bodyPr>
          <a:lstStyle/>
          <a:p>
            <a:pPr algn="ctr">
              <a:defRPr/>
            </a:pPr>
            <a:endParaRPr lang="ru-RU" sz="2800" b="1" i="1" dirty="0">
              <a:solidFill>
                <a:schemeClr val="accent2">
                  <a:lumMod val="60000"/>
                  <a:lumOff val="40000"/>
                </a:schemeClr>
              </a:solidFill>
            </a:endParaRPr>
          </a:p>
          <a:p>
            <a:pPr algn="ctr">
              <a:defRPr/>
            </a:pPr>
            <a:r>
              <a:rPr lang="ru-RU" sz="2800" b="1" i="1" dirty="0">
                <a:solidFill>
                  <a:srgbClr val="92D050"/>
                </a:solidFill>
                <a:latin typeface="Times New Roman" pitchFamily="18" charset="0"/>
                <a:cs typeface="Times New Roman" pitchFamily="18" charset="0"/>
              </a:rPr>
              <a:t>10 баллов </a:t>
            </a:r>
          </a:p>
          <a:p>
            <a:pPr>
              <a:defRPr/>
            </a:pPr>
            <a:endParaRPr lang="ru-RU" sz="1600" b="1" i="1" dirty="0">
              <a:latin typeface="Times New Roman" pitchFamily="18" charset="0"/>
              <a:cs typeface="Times New Roman" pitchFamily="18" charset="0"/>
            </a:endParaRPr>
          </a:p>
          <a:p>
            <a:pPr>
              <a:defRPr/>
            </a:pPr>
            <a:r>
              <a:rPr lang="ru-RU" sz="2800" u="sng" dirty="0">
                <a:latin typeface="Times New Roman" pitchFamily="18" charset="0"/>
                <a:cs typeface="Times New Roman" pitchFamily="18" charset="0"/>
              </a:rPr>
              <a:t>Вопрос:</a:t>
            </a:r>
            <a:r>
              <a:rPr lang="ru-RU" sz="2800" dirty="0">
                <a:latin typeface="Times New Roman" pitchFamily="18" charset="0"/>
                <a:cs typeface="Times New Roman" pitchFamily="18" charset="0"/>
              </a:rPr>
              <a:t>  </a:t>
            </a:r>
          </a:p>
          <a:p>
            <a:pPr>
              <a:defRPr/>
            </a:pPr>
            <a:endParaRPr lang="ru-RU" sz="2000" dirty="0">
              <a:latin typeface="Times New Roman" pitchFamily="18" charset="0"/>
              <a:cs typeface="Times New Roman" pitchFamily="18" charset="0"/>
            </a:endParaRPr>
          </a:p>
          <a:p>
            <a:pPr>
              <a:defRPr/>
            </a:pPr>
            <a:r>
              <a:rPr lang="ru-RU" sz="2800" b="1" i="1" dirty="0">
                <a:latin typeface="Times New Roman" pitchFamily="18" charset="0"/>
                <a:cs typeface="Times New Roman" pitchFamily="18" charset="0"/>
              </a:rPr>
              <a:t>Герой Социалистического труда, «Заслуженный строитель РСФСР», начальник управления «</a:t>
            </a:r>
            <a:r>
              <a:rPr lang="ru-RU" sz="2800" b="1" i="1" dirty="0" err="1">
                <a:latin typeface="Times New Roman" pitchFamily="18" charset="0"/>
                <a:cs typeface="Times New Roman" pitchFamily="18" charset="0"/>
              </a:rPr>
              <a:t>Братскгэсстрой</a:t>
            </a:r>
            <a:r>
              <a:rPr lang="ru-RU" sz="2800" b="1" i="1" dirty="0">
                <a:latin typeface="Times New Roman" pitchFamily="18" charset="0"/>
                <a:cs typeface="Times New Roman" pitchFamily="18" charset="0"/>
              </a:rPr>
              <a:t>».</a:t>
            </a:r>
          </a:p>
          <a:p>
            <a:pPr>
              <a:defRPr/>
            </a:pPr>
            <a:r>
              <a:rPr lang="ru-RU" sz="2800" b="1" i="1" dirty="0">
                <a:latin typeface="Times New Roman" pitchFamily="18" charset="0"/>
                <a:cs typeface="Times New Roman" pitchFamily="18" charset="0"/>
              </a:rPr>
              <a:t>Его имя присвоено центральной улице п.Энергетик, ведущей к Братской ГЭС. Трагически погиб 1.09.1973 г. в авиационной катастрофе. Похоронен у плотины Братской ГЭС.</a:t>
            </a:r>
          </a:p>
          <a:p>
            <a:pPr>
              <a:defRPr/>
            </a:pPr>
            <a:endParaRPr lang="ru-RU" i="1" dirty="0">
              <a:latin typeface="Times New Roman" pitchFamily="18" charset="0"/>
              <a:cs typeface="Times New Roman" pitchFamily="18" charset="0"/>
            </a:endParaRPr>
          </a:p>
          <a:p>
            <a:pPr algn="r">
              <a:defRPr/>
            </a:pPr>
            <a:r>
              <a:rPr lang="ru-RU" sz="2800" b="1" i="1" dirty="0">
                <a:solidFill>
                  <a:srgbClr val="00B0F0"/>
                </a:solidFill>
                <a:latin typeface="Times New Roman" pitchFamily="18" charset="0"/>
                <a:cs typeface="Times New Roman" pitchFamily="18" charset="0"/>
              </a:rPr>
              <a:t>Ответ: Иван Иванович </a:t>
            </a:r>
            <a:r>
              <a:rPr lang="ru-RU" sz="2800" b="1" i="1" dirty="0" err="1">
                <a:solidFill>
                  <a:srgbClr val="00B0F0"/>
                </a:solidFill>
                <a:latin typeface="Times New Roman" pitchFamily="18" charset="0"/>
                <a:cs typeface="Times New Roman" pitchFamily="18" charset="0"/>
              </a:rPr>
              <a:t>Наймушин</a:t>
            </a:r>
            <a:r>
              <a:rPr lang="ru-RU" sz="2800" b="1" i="1" dirty="0">
                <a:solidFill>
                  <a:srgbClr val="00B0F0"/>
                </a:solidFill>
                <a:latin typeface="Times New Roman" pitchFamily="18" charset="0"/>
                <a:cs typeface="Times New Roman" pitchFamily="18" charset="0"/>
              </a:rPr>
              <a:t> </a:t>
            </a:r>
            <a:endParaRPr lang="ru-RU" b="1" dirty="0">
              <a:solidFill>
                <a:srgbClr val="00B0F0"/>
              </a:solidFill>
            </a:endParaRPr>
          </a:p>
        </p:txBody>
      </p:sp>
      <p:sp>
        <p:nvSpPr>
          <p:cNvPr id="4" name="Управляющая кнопка: назад 3">
            <a:hlinkClick r:id="rId2" action="ppaction://hlinksldjump" highlightClick="1"/>
          </p:cNvPr>
          <p:cNvSpPr/>
          <p:nvPr/>
        </p:nvSpPr>
        <p:spPr>
          <a:xfrm>
            <a:off x="642938" y="6357938"/>
            <a:ext cx="285750" cy="28575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 calcmode="lin" valueType="num">
                                      <p:cBhvr additive="base">
                                        <p:cTn id="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чение">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Течение">
      <a:majorFont>
        <a:latin typeface="Garamond"/>
        <a:ea typeface=""/>
        <a:cs typeface="Arial"/>
      </a:majorFont>
      <a:minorFont>
        <a:latin typeface="Garamond"/>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чение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Течение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Течение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Течение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Течение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Течение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Течение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Течение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Течение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1460</TotalTime>
  <Words>1546</Words>
  <Application>Microsoft Office PowerPoint</Application>
  <PresentationFormat>Экран (4:3)</PresentationFormat>
  <Paragraphs>391</Paragraphs>
  <Slides>45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45</vt:i4>
      </vt:variant>
    </vt:vector>
  </HeadingPairs>
  <TitlesOfParts>
    <vt:vector size="52" baseType="lpstr">
      <vt:lpstr>Tahoma</vt:lpstr>
      <vt:lpstr>Arial</vt:lpstr>
      <vt:lpstr>Garamond</vt:lpstr>
      <vt:lpstr>Wingdings</vt:lpstr>
      <vt:lpstr>Calibri</vt:lpstr>
      <vt:lpstr>Times New Roman</vt:lpstr>
      <vt:lpstr>Течение</vt:lpstr>
      <vt:lpstr>  ВИКТОРИНА "СВОЯ ИГРА. ГОРОДУ БРАТСКУ ПОСВЯЩАЕТСЯ..." </vt:lpstr>
      <vt:lpstr> </vt:lpstr>
      <vt:lpstr>1 раунд</vt:lpstr>
      <vt:lpstr> 1. Улицы Братска  </vt:lpstr>
      <vt:lpstr> 1. Улицы Братска  </vt:lpstr>
      <vt:lpstr> 1. Улицы Братска </vt:lpstr>
      <vt:lpstr> 1. Улицы Братска  </vt:lpstr>
      <vt:lpstr> 1. Улицы Братска  </vt:lpstr>
      <vt:lpstr>2. Почетный гражданин г.Братска </vt:lpstr>
      <vt:lpstr>2. Почетный гражданин г.Братска  </vt:lpstr>
      <vt:lpstr>2. Почетный гражданин г.Братска  </vt:lpstr>
      <vt:lpstr>2. Почетный гражданин г.Братска  </vt:lpstr>
      <vt:lpstr>2. Почетный гражданин г.Братска  </vt:lpstr>
      <vt:lpstr> 3. История г.Братска  </vt:lpstr>
      <vt:lpstr>3. История г. Братска  </vt:lpstr>
      <vt:lpstr>3.  История г. Братска </vt:lpstr>
      <vt:lpstr>3.  История Братска </vt:lpstr>
      <vt:lpstr>3.  История г. Братска </vt:lpstr>
      <vt:lpstr> 4. Достопримечательности Братска  </vt:lpstr>
      <vt:lpstr>4. Достопримечательности Братска </vt:lpstr>
      <vt:lpstr>4. Достопримечательности Братска</vt:lpstr>
      <vt:lpstr>4. Достопримечательности Братска </vt:lpstr>
      <vt:lpstr>4. Достопримечательности Братска</vt:lpstr>
      <vt:lpstr>2 раунд</vt:lpstr>
      <vt:lpstr>1. Экология Братска </vt:lpstr>
      <vt:lpstr>1. Экология Братска </vt:lpstr>
      <vt:lpstr>1. Экология Братска</vt:lpstr>
      <vt:lpstr>1. Экология Братска </vt:lpstr>
      <vt:lpstr>1. Экология Братска</vt:lpstr>
      <vt:lpstr>2.  Поэзия</vt:lpstr>
      <vt:lpstr>2. Поэзия </vt:lpstr>
      <vt:lpstr>2. Поэзия</vt:lpstr>
      <vt:lpstr>2. Поэзия</vt:lpstr>
      <vt:lpstr>2.  Поэзия</vt:lpstr>
      <vt:lpstr>3. Гости города</vt:lpstr>
      <vt:lpstr>3.  Гости города</vt:lpstr>
      <vt:lpstr>3. Гости города</vt:lpstr>
      <vt:lpstr>3. Гости города </vt:lpstr>
      <vt:lpstr>3. Гости города</vt:lpstr>
      <vt:lpstr>4. История Братска в датах </vt:lpstr>
      <vt:lpstr>4. История Братска в датах  </vt:lpstr>
      <vt:lpstr>4. История Братска в датах </vt:lpstr>
      <vt:lpstr>4. История Братска в датах </vt:lpstr>
      <vt:lpstr>4. История Братска в датах </vt:lpstr>
      <vt:lpstr>Подведение итогов викторины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Правовой калейдоскоп</dc:title>
  <dc:creator>Римма</dc:creator>
  <cp:lastModifiedBy>user</cp:lastModifiedBy>
  <cp:revision>186</cp:revision>
  <dcterms:created xsi:type="dcterms:W3CDTF">2010-10-11T15:20:22Z</dcterms:created>
  <dcterms:modified xsi:type="dcterms:W3CDTF">2019-02-15T17:55:25Z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000800ba2c0000000000010250300207f7000400038000</vt:lpwstr>
  </property>
</Properties>
</file>