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2" r:id="rId18"/>
    <p:sldId id="271" r:id="rId19"/>
    <p:sldId id="273" r:id="rId20"/>
  </p:sldIdLst>
  <p:sldSz cx="9144000" cy="6858000" type="screen4x3"/>
  <p:notesSz cx="6858000" cy="914400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305342"/>
            <a:ext cx="727280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Мостовая Наталья Анатольевна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Астрахани "Лицей №1"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 Астрахань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ВНЕКЛАССНОЕ МЕРОПРИЯТИЕ ПО МАТЕМАТИКЕ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УЧАЩИХСЯ 5-6 КЛАССОВ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БРЕЙН-РИНГ“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 «Зимние игры»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2" y="400246"/>
            <a:ext cx="7873016" cy="40634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5959138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Седьмая Всероссийская научно-методическая конференция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"Педагогические технологии и мастерство учителя"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год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04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7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30 с</a:t>
            </a:r>
            <a:r>
              <a:rPr lang="ru-RU" sz="4800" dirty="0" smtClean="0"/>
              <a:t>         </a:t>
            </a:r>
            <a:r>
              <a:rPr lang="ru-RU" sz="4800" b="1" i="1" dirty="0"/>
              <a:t>1</a:t>
            </a:r>
            <a:r>
              <a:rPr lang="ru-RU" sz="4800" b="1" i="1" dirty="0" smtClean="0"/>
              <a:t> балл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12776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b="1" i="1" dirty="0" smtClean="0"/>
              <a:t>Пара </a:t>
            </a:r>
            <a:r>
              <a:rPr lang="ru-RU" sz="4000" b="1" i="1" dirty="0"/>
              <a:t>лошадей пробежала 40 км. Сколько километров пробежала каждая лошадь? 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8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2</a:t>
            </a:r>
            <a:r>
              <a:rPr lang="ru-RU" sz="4800" b="1" i="1" dirty="0" smtClean="0">
                <a:solidFill>
                  <a:srgbClr val="FF0000"/>
                </a:solidFill>
              </a:rPr>
              <a:t>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2 балла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196752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b="1" i="1" dirty="0" smtClean="0"/>
              <a:t>Найдите </a:t>
            </a:r>
            <a:r>
              <a:rPr lang="ru-RU" sz="4000" b="1" i="1" dirty="0"/>
              <a:t>закономерность в расположении фигур и нарисуйте недостающий портрет. 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C:\Users\1\Desktop\IM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7776864" cy="6657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9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1</a:t>
            </a:r>
            <a:r>
              <a:rPr lang="ru-RU" sz="4800" b="1" i="1" dirty="0" smtClean="0">
                <a:solidFill>
                  <a:srgbClr val="FF0000"/>
                </a:solidFill>
              </a:rPr>
              <a:t>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5 баллов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196752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400" b="1" i="1" dirty="0" smtClean="0"/>
              <a:t>Кирпич </a:t>
            </a:r>
            <a:r>
              <a:rPr lang="ru-RU" sz="4400" b="1" i="1" dirty="0"/>
              <a:t>весит 1 кг и полкирпича.  Сколько весит кирпич? 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10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30 с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2 балла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4000" b="1" i="1" dirty="0"/>
              <a:t>Какой цифрой оканчивается </a:t>
            </a:r>
            <a:r>
              <a:rPr lang="ru-RU" sz="4000" b="1" i="1" dirty="0" smtClean="0"/>
              <a:t>произведение13 </a:t>
            </a:r>
            <a:r>
              <a:rPr lang="ru-RU" sz="4000" b="1" i="1" dirty="0"/>
              <a:t>· 14 · 15 · 16 · 17?</a:t>
            </a:r>
            <a:r>
              <a:rPr lang="ru-RU" dirty="0"/>
              <a:t> </a:t>
            </a:r>
            <a:endParaRPr lang="ru-RU" sz="44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11</a:t>
            </a:r>
            <a:br>
              <a:rPr lang="ru-RU" sz="5400" b="1" i="1" dirty="0" smtClean="0"/>
            </a:br>
            <a:r>
              <a:rPr lang="ru-RU" sz="4800" dirty="0" smtClean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1 мин</a:t>
            </a:r>
            <a:r>
              <a:rPr lang="ru-RU" sz="4800" dirty="0" smtClean="0"/>
              <a:t>       </a:t>
            </a:r>
            <a:r>
              <a:rPr lang="ru-RU" sz="4800" b="1" i="1" dirty="0" smtClean="0"/>
              <a:t>5 баллов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3600" b="1" i="1" dirty="0" smtClean="0"/>
              <a:t>Незнайка </a:t>
            </a:r>
            <a:r>
              <a:rPr lang="ru-RU" sz="3600" b="1" i="1" dirty="0"/>
              <a:t>начертил три прямые. На каждой он отметил три точки. Всего Незнайка отметил 6 точек. Как он это сделал? Начерти.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12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1</a:t>
            </a:r>
            <a:r>
              <a:rPr lang="ru-RU" sz="4800" b="1" i="1" dirty="0" smtClean="0">
                <a:solidFill>
                  <a:srgbClr val="FF0000"/>
                </a:solidFill>
              </a:rPr>
              <a:t>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2 балла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4525963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b="1" i="1" dirty="0" smtClean="0"/>
              <a:t>Квадрат </a:t>
            </a:r>
            <a:r>
              <a:rPr lang="ru-RU" sz="4000" b="1" i="1" dirty="0"/>
              <a:t>со стороной 1 м разрезали на квадратики со стороной 1 см. Полученные квадратики выстроили в виде полосы шириной 1 см. Какой длины получилась полоска? 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13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2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5 баллов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4525963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b="1" i="1" dirty="0" smtClean="0"/>
              <a:t>Расстояние от деревни до города было 24 км. Из деревни в город выехал колхозник на лошади, скорость которой 8 км/ч.  Собака, которая сопровождала колхозника, постоянно забегала вперед, вправо, влево от дороги и опять возвращалась к подводе. Какое расстояние пробежала собака к моменту въезда колхозника в город, если она все время бегала со скоростью 12 км/ч?</a:t>
            </a:r>
            <a:endParaRPr lang="ru-RU" sz="40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14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2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5 баллов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4400" b="1" i="1" dirty="0" smtClean="0"/>
              <a:t>Можете </a:t>
            </a:r>
            <a:r>
              <a:rPr lang="ru-RU" sz="4400" b="1" i="1" dirty="0"/>
              <a:t>ли вы число 1 000 выразить восемью одинаковыми цифрами? 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058507">
            <a:off x="318707" y="3597455"/>
            <a:ext cx="7772400" cy="1470025"/>
          </a:xfrm>
        </p:spPr>
        <p:txBody>
          <a:bodyPr>
            <a:normAutofit/>
          </a:bodyPr>
          <a:lstStyle/>
          <a:p>
            <a:pPr algn="l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" name="Picture 17" descr="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836712"/>
            <a:ext cx="2246312" cy="277971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21111309">
            <a:off x="403285" y="4181979"/>
            <a:ext cx="869079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 за игру!</a:t>
            </a:r>
            <a:endParaRPr lang="ru-RU" sz="8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765175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60000"/>
              </a:lnSpc>
            </a:pPr>
            <a:r>
              <a:rPr lang="ru-RU" sz="3600" b="1" i="1">
                <a:latin typeface="Times New Roman" pitchFamily="18" charset="0"/>
              </a:rPr>
              <a:t>Пусть каждый день и каждый час</a:t>
            </a:r>
            <a:br>
              <a:rPr lang="ru-RU" sz="3600" b="1" i="1">
                <a:latin typeface="Times New Roman" pitchFamily="18" charset="0"/>
              </a:rPr>
            </a:br>
            <a:r>
              <a:rPr lang="ru-RU" sz="3600" b="1" i="1">
                <a:latin typeface="Times New Roman" pitchFamily="18" charset="0"/>
              </a:rPr>
              <a:t>Вам новое добудет.</a:t>
            </a:r>
            <a:br>
              <a:rPr lang="ru-RU" sz="3600" b="1" i="1">
                <a:latin typeface="Times New Roman" pitchFamily="18" charset="0"/>
              </a:rPr>
            </a:br>
            <a:r>
              <a:rPr lang="ru-RU" sz="3600" b="1" i="1">
                <a:latin typeface="Times New Roman" pitchFamily="18" charset="0"/>
              </a:rPr>
              <a:t>Пусть добрым будет ум у вас,</a:t>
            </a:r>
            <a:br>
              <a:rPr lang="ru-RU" sz="3600" b="1" i="1">
                <a:latin typeface="Times New Roman" pitchFamily="18" charset="0"/>
              </a:rPr>
            </a:br>
            <a:r>
              <a:rPr lang="ru-RU" sz="3600" b="1" i="1">
                <a:latin typeface="Times New Roman" pitchFamily="18" charset="0"/>
              </a:rPr>
              <a:t>А сердце умным будет.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400800" y="4876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CC0000"/>
                </a:solidFill>
                <a:latin typeface="Times New Roman" pitchFamily="18" charset="0"/>
              </a:rPr>
              <a:t>С. Маршак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CC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9900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4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/>
              <a:t>5</a:t>
            </a:r>
            <a:r>
              <a:rPr lang="ru-RU" b="1" i="1" smtClean="0"/>
              <a:t> </a:t>
            </a:r>
            <a:r>
              <a:rPr lang="ru-RU" b="1" i="1" dirty="0"/>
              <a:t>КЛАСС 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>БРЕЙН </a:t>
            </a:r>
            <a:r>
              <a:rPr lang="ru-RU" b="1" i="1" dirty="0"/>
              <a:t>– РИНГ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>«ЗИМНИЕ </a:t>
            </a:r>
            <a:r>
              <a:rPr lang="ru-RU" b="1" i="1" dirty="0"/>
              <a:t>ИГРЫ»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" name="Picture 17" descr="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836712"/>
            <a:ext cx="2246312" cy="2779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30 </a:t>
            </a:r>
            <a:r>
              <a:rPr lang="ru-RU" sz="4800" b="1" i="1" dirty="0" smtClean="0">
                <a:solidFill>
                  <a:srgbClr val="FF0000"/>
                </a:solidFill>
              </a:rPr>
              <a:t>с</a:t>
            </a:r>
            <a:r>
              <a:rPr lang="ru-RU" sz="4800" dirty="0" smtClean="0"/>
              <a:t>                   </a:t>
            </a:r>
            <a:r>
              <a:rPr lang="ru-RU" sz="4800" b="1" i="1" dirty="0" smtClean="0"/>
              <a:t>1 </a:t>
            </a:r>
            <a:r>
              <a:rPr lang="ru-RU" sz="4800" b="1" i="1" dirty="0"/>
              <a:t>балл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340768"/>
            <a:ext cx="8229600" cy="452596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4400" b="1" i="1" dirty="0" smtClean="0"/>
              <a:t>Два </a:t>
            </a:r>
            <a:r>
              <a:rPr lang="ru-RU" sz="4400" b="1" i="1" dirty="0"/>
              <a:t>мальчика нашли на дороге 5 р. </a:t>
            </a:r>
            <a:r>
              <a:rPr lang="ru-RU" sz="4400" b="1" i="1" dirty="0" smtClean="0"/>
              <a:t>Сколько </a:t>
            </a:r>
            <a:r>
              <a:rPr lang="ru-RU" sz="4400" b="1" i="1" dirty="0"/>
              <a:t>денег найдут на дороге 5 </a:t>
            </a:r>
            <a:r>
              <a:rPr lang="ru-RU" sz="4400" b="1" i="1" dirty="0" smtClean="0"/>
              <a:t>таких же </a:t>
            </a:r>
            <a:r>
              <a:rPr lang="ru-RU" sz="4400" b="1" i="1" dirty="0"/>
              <a:t>мальчиков?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2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30 </a:t>
            </a:r>
            <a:r>
              <a:rPr lang="ru-RU" sz="4800" b="1" i="1" dirty="0" smtClean="0">
                <a:solidFill>
                  <a:srgbClr val="FF0000"/>
                </a:solidFill>
              </a:rPr>
              <a:t>с</a:t>
            </a:r>
            <a:r>
              <a:rPr lang="ru-RU" sz="4800" dirty="0" smtClean="0"/>
              <a:t>                   </a:t>
            </a:r>
            <a:r>
              <a:rPr lang="ru-RU" sz="4800" b="1" i="1" dirty="0" smtClean="0"/>
              <a:t>1 </a:t>
            </a:r>
            <a:r>
              <a:rPr lang="ru-RU" sz="4800" b="1" i="1" dirty="0"/>
              <a:t>балл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340768"/>
            <a:ext cx="8229600" cy="4525963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4400" b="1" i="1" dirty="0" smtClean="0"/>
              <a:t>Мальчик </a:t>
            </a:r>
            <a:r>
              <a:rPr lang="ru-RU" sz="4400" b="1" i="1" dirty="0"/>
              <a:t>написал на листе бумаги число 86 и говорит своему другу: «Не делая никаких записей, увеличь это число на 12 и покажи мне ответ». Друг задачу решил.  А вы, ребята, это сделать сумеете? 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3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30 </a:t>
            </a:r>
            <a:r>
              <a:rPr lang="ru-RU" sz="4800" b="1" i="1" dirty="0" smtClean="0">
                <a:solidFill>
                  <a:srgbClr val="FF0000"/>
                </a:solidFill>
              </a:rPr>
              <a:t>с</a:t>
            </a:r>
            <a:r>
              <a:rPr lang="ru-RU" sz="4800" dirty="0" smtClean="0"/>
              <a:t>                   </a:t>
            </a:r>
            <a:r>
              <a:rPr lang="ru-RU" sz="4800" b="1" i="1" dirty="0" smtClean="0"/>
              <a:t>1 </a:t>
            </a:r>
            <a:r>
              <a:rPr lang="ru-RU" sz="4800" b="1" i="1" dirty="0"/>
              <a:t>балл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412776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5400" b="1" i="1" dirty="0" smtClean="0"/>
              <a:t>А </a:t>
            </a:r>
            <a:r>
              <a:rPr lang="ru-RU" sz="5400" b="1" i="1" dirty="0"/>
              <a:t>· Б = А, А + Б = 10. Найдите А и Б. 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4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2 мин</a:t>
            </a:r>
            <a:r>
              <a:rPr lang="ru-RU" sz="4800" dirty="0" smtClean="0"/>
              <a:t>         </a:t>
            </a:r>
            <a:r>
              <a:rPr lang="ru-RU" sz="4800" b="1" i="1" dirty="0"/>
              <a:t>3</a:t>
            </a:r>
            <a:r>
              <a:rPr lang="ru-RU" sz="4800" b="1" i="1" dirty="0" smtClean="0"/>
              <a:t> балла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12776"/>
            <a:ext cx="8229600" cy="452596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4000" b="1" i="1" dirty="0" smtClean="0"/>
              <a:t>Из </a:t>
            </a:r>
            <a:r>
              <a:rPr lang="ru-RU" sz="4000" b="1" i="1" dirty="0"/>
              <a:t>прямоугольников, длина которых 20 см, ширина 10 см, сложили квадрат со стороной 1м. Сколько прямоугольников было затрачено? 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5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3</a:t>
            </a:r>
            <a:r>
              <a:rPr lang="ru-RU" sz="4800" b="1" i="1" dirty="0" smtClean="0">
                <a:solidFill>
                  <a:srgbClr val="FF0000"/>
                </a:solidFill>
              </a:rPr>
              <a:t>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5 баллов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4000" b="1" i="1" dirty="0" smtClean="0"/>
              <a:t>На </a:t>
            </a:r>
            <a:r>
              <a:rPr lang="ru-RU" sz="4000" b="1" i="1" dirty="0"/>
              <a:t>доске написано число </a:t>
            </a:r>
            <a:r>
              <a:rPr lang="ru-RU" sz="4800" b="1" i="1" dirty="0">
                <a:solidFill>
                  <a:srgbClr val="002060"/>
                </a:solidFill>
              </a:rPr>
              <a:t>1234567891011…110</a:t>
            </a:r>
            <a:r>
              <a:rPr lang="ru-RU" sz="4000" b="1" i="1" dirty="0"/>
              <a:t>, представляющее собой запись всех натуральных чисел от 1 до 110. Сколько в нем цифр? 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6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3</a:t>
            </a:r>
            <a:r>
              <a:rPr lang="ru-RU" sz="4800" b="1" i="1" dirty="0" smtClean="0">
                <a:solidFill>
                  <a:srgbClr val="FF0000"/>
                </a:solidFill>
              </a:rPr>
              <a:t>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5 баллов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836712"/>
            <a:ext cx="8229600" cy="4525963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3600" b="1" i="1" dirty="0" smtClean="0"/>
              <a:t>Не </a:t>
            </a:r>
            <a:r>
              <a:rPr lang="ru-RU" sz="3600" b="1" i="1" dirty="0"/>
              <a:t>отрывая карандаша от бумаги, с помощью четырех прямых пройдите через все 9 точек так, чтобы ни одной не пропустить и дважды одну и ту же точку не пересекать. </a:t>
            </a:r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228184" y="4725144"/>
          <a:ext cx="1881366" cy="2103120"/>
        </p:xfrm>
        <a:graphic>
          <a:graphicData uri="http://schemas.openxmlformats.org/drawingml/2006/table">
            <a:tbl>
              <a:tblPr/>
              <a:tblGrid>
                <a:gridCol w="627122"/>
                <a:gridCol w="627122"/>
                <a:gridCol w="627122"/>
              </a:tblGrid>
              <a:tr h="527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●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●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●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4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latin typeface="Times New Roman"/>
                          <a:ea typeface="Calibri"/>
                          <a:cs typeface="Times New Roman"/>
                        </a:rPr>
                        <a:t>●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latin typeface="Times New Roman"/>
                          <a:ea typeface="Calibri"/>
                          <a:cs typeface="Times New Roman"/>
                        </a:rPr>
                        <a:t>●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●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4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latin typeface="Times New Roman"/>
                          <a:ea typeface="Calibri"/>
                          <a:cs typeface="Times New Roman"/>
                        </a:rPr>
                        <a:t>●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latin typeface="Times New Roman"/>
                          <a:ea typeface="Calibri"/>
                          <a:cs typeface="Times New Roman"/>
                        </a:rPr>
                        <a:t>●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Times New Roman"/>
                          <a:ea typeface="Calibri"/>
                          <a:cs typeface="Times New Roman"/>
                        </a:rPr>
                        <a:t>●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49" name="Прямая соединительная линия 5"/>
          <p:cNvSpPr>
            <a:spLocks noChangeShapeType="1"/>
          </p:cNvSpPr>
          <p:nvPr/>
        </p:nvSpPr>
        <p:spPr bwMode="auto">
          <a:xfrm flipH="1">
            <a:off x="98425" y="128588"/>
            <a:ext cx="981075" cy="0"/>
          </a:xfrm>
          <a:prstGeom prst="line">
            <a:avLst/>
          </a:prstGeom>
          <a:noFill/>
          <a:ln w="9525">
            <a:solidFill>
              <a:srgbClr val="4579B8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94771f2f7729fa0d0711a535f56895159d3dcb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418</Words>
  <Application>Microsoft Office PowerPoint</Application>
  <PresentationFormat>Экран (4:3)</PresentationFormat>
  <Paragraphs>95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5 КЛАСС     БРЕЙН – РИНГ    «ЗИМНИЕ ИГРЫ» </vt:lpstr>
      <vt:lpstr>Вопрос 1  30 с                   1 балл</vt:lpstr>
      <vt:lpstr>Вопрос 2  30 с                   1 балл</vt:lpstr>
      <vt:lpstr>Вопрос 3  30 с                   1 балл</vt:lpstr>
      <vt:lpstr>Вопрос 4  2 мин         3 балла</vt:lpstr>
      <vt:lpstr>Вопрос 5  3 мин         5 баллов</vt:lpstr>
      <vt:lpstr>Вопрос 6  3 мин         5 баллов</vt:lpstr>
      <vt:lpstr>Вопрос 7  30 с         1 балл</vt:lpstr>
      <vt:lpstr>Вопрос 8  2 мин          2 балла</vt:lpstr>
      <vt:lpstr>Презентация PowerPoint</vt:lpstr>
      <vt:lpstr>Вопрос 9  1 мин          5 баллов</vt:lpstr>
      <vt:lpstr>Вопрос 10  30 с          2 балла</vt:lpstr>
      <vt:lpstr>Вопрос 11  1 мин       5 баллов</vt:lpstr>
      <vt:lpstr>Вопрос 12  1 мин          2 балла</vt:lpstr>
      <vt:lpstr>Вопрос 13  2 мин          5 баллов</vt:lpstr>
      <vt:lpstr>Вопрос 14  2 мин          5 баллов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КЛАСС     БРЕЙН – РИНГ    «ЗИМНИЕ ИГРЫ»</dc:title>
  <dc:creator>1</dc:creator>
  <cp:lastModifiedBy>vr-kn</cp:lastModifiedBy>
  <cp:revision>14</cp:revision>
  <dcterms:created xsi:type="dcterms:W3CDTF">2012-12-04T03:29:27Z</dcterms:created>
  <dcterms:modified xsi:type="dcterms:W3CDTF">2018-12-16T18:20:49Z</dcterms:modified>
</cp:coreProperties>
</file>