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47" r:id="rId2"/>
    <p:sldId id="256" r:id="rId3"/>
    <p:sldId id="341" r:id="rId4"/>
    <p:sldId id="342" r:id="rId5"/>
    <p:sldId id="319" r:id="rId6"/>
    <p:sldId id="344" r:id="rId7"/>
    <p:sldId id="343" r:id="rId8"/>
    <p:sldId id="320" r:id="rId9"/>
    <p:sldId id="345" r:id="rId10"/>
    <p:sldId id="326" r:id="rId11"/>
    <p:sldId id="323" r:id="rId12"/>
    <p:sldId id="346" r:id="rId13"/>
    <p:sldId id="328" r:id="rId14"/>
    <p:sldId id="329" r:id="rId15"/>
    <p:sldId id="331" r:id="rId16"/>
    <p:sldId id="336" r:id="rId17"/>
    <p:sldId id="272" r:id="rId18"/>
    <p:sldId id="337" r:id="rId19"/>
    <p:sldId id="292" r:id="rId20"/>
    <p:sldId id="293" r:id="rId21"/>
  </p:sldIdLst>
  <p:sldSz cx="9144000" cy="6858000" type="screen4x3"/>
  <p:notesSz cx="6858000" cy="9144000"/>
  <p:custDataLst>
    <p:tags r:id="rId2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  <a:srgbClr val="009900"/>
    <a:srgbClr val="C93CD8"/>
    <a:srgbClr val="FFFFCC"/>
    <a:srgbClr val="C3F3C4"/>
    <a:srgbClr val="8FE991"/>
    <a:srgbClr val="FFEFBD"/>
    <a:srgbClr val="FFE389"/>
    <a:srgbClr val="F580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49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F8B-32EA-4BF0-9D8D-273653B8905A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46ADA-191B-4A3B-8C00-1D807AF3EC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189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71B98-DE88-49D5-A8F1-FCB409AFB5D1}" type="slidenum">
              <a:rPr lang="ru-RU" smtClean="0"/>
              <a:pPr/>
              <a:t>3</a:t>
            </a:fld>
            <a:endParaRPr lang="ru-RU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1" y="4342518"/>
            <a:ext cx="5026380" cy="4115977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1247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46ADA-191B-4A3B-8C00-1D807AF3EC37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2469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46ADA-191B-4A3B-8C00-1D807AF3EC37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925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78454-D9F2-41BA-B3DD-923877D3EDE8}" type="datetimeFigureOut">
              <a:rPr lang="ru-RU"/>
              <a:pPr>
                <a:defRPr/>
              </a:pPr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21B5D-460A-4793-9D58-3B0A64A4C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635EC-1539-45FE-9A9A-DCC804AD9F9C}" type="datetimeFigureOut">
              <a:rPr lang="ru-RU"/>
              <a:pPr>
                <a:defRPr/>
              </a:pPr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93086-17A3-43EF-8709-D11EEF8A8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D7AF2-D675-4335-A67A-A3AD68A7EA35}" type="datetimeFigureOut">
              <a:rPr lang="ru-RU"/>
              <a:pPr>
                <a:defRPr/>
              </a:pPr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9D00B-ED6D-4C75-99B8-C99BDF64D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29B93-7C8A-4507-8324-5D71D075CACA}" type="datetimeFigureOut">
              <a:rPr lang="ru-RU"/>
              <a:pPr>
                <a:defRPr/>
              </a:pPr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715B-41FC-4DE4-AF10-BA7AF5228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A5A3D-D2AC-4B6E-97FC-C0368B8C66C5}" type="datetimeFigureOut">
              <a:rPr lang="ru-RU"/>
              <a:pPr>
                <a:defRPr/>
              </a:pPr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FADDA-6C25-4A23-A1CB-87CAA42AD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DC878-C557-4236-B019-AAE1E65B6001}" type="datetimeFigureOut">
              <a:rPr lang="ru-RU"/>
              <a:pPr>
                <a:defRPr/>
              </a:pPr>
              <a:t>25.12.2018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43E7E-8E27-45C6-A01F-91259DE0E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86D7B-FCB8-4AD3-B5C8-96F05BAFCCED}" type="datetimeFigureOut">
              <a:rPr lang="ru-RU"/>
              <a:pPr>
                <a:defRPr/>
              </a:pPr>
              <a:t>25.12.2018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FD207-3B8F-4464-A987-AF9D6D382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B74C1-9FB4-4BB2-8F1A-4DD7C2A33EBF}" type="datetimeFigureOut">
              <a:rPr lang="ru-RU"/>
              <a:pPr>
                <a:defRPr/>
              </a:pPr>
              <a:t>25.12.2018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735C0-8321-4D05-960F-5479EAD6EE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8C5D6-06D7-4858-9E4D-10D0AE23E6C8}" type="datetimeFigureOut">
              <a:rPr lang="ru-RU"/>
              <a:pPr>
                <a:defRPr/>
              </a:pPr>
              <a:t>25.12.2018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25261-7D91-4AA3-85E8-DBAFA684A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034C9-0B55-403F-9F20-697267C7A932}" type="datetimeFigureOut">
              <a:rPr lang="ru-RU"/>
              <a:pPr>
                <a:defRPr/>
              </a:pPr>
              <a:t>25.12.2018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00349-D8CE-4838-82C5-6FE71E63B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94E1D-6D39-4ED1-B5CD-98AADB998814}" type="datetimeFigureOut">
              <a:rPr lang="ru-RU"/>
              <a:pPr>
                <a:defRPr/>
              </a:pPr>
              <a:t>25.12.2018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C7189-5B6D-4B44-875D-7E9D9B5CD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0B2FF1-EFAB-4ED4-979E-6D868FC44E97}" type="datetimeFigureOut">
              <a:rPr lang="ru-RU"/>
              <a:pPr>
                <a:defRPr/>
              </a:pPr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87AE97-AADB-44AF-B163-EB8E815479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24936" cy="63367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88" y="548680"/>
            <a:ext cx="7873016" cy="4063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5544" y="5397023"/>
            <a:ext cx="7500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Седьмая Всероссийская научно-методическая конференция "Педагогические технологии и мастерство учителя" </a:t>
            </a:r>
            <a:endParaRPr lang="en-US" dirty="0" smtClean="0">
              <a:solidFill>
                <a:srgbClr val="0070C0"/>
              </a:solidFill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2018 </a:t>
            </a:r>
            <a:r>
              <a:rPr lang="ru-RU" dirty="0">
                <a:solidFill>
                  <a:srgbClr val="0070C0"/>
                </a:solidFill>
              </a:rPr>
              <a:t>год</a:t>
            </a: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1484784"/>
            <a:ext cx="70268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Кирсанова Надежда Николаевна</a:t>
            </a:r>
          </a:p>
          <a:p>
            <a:r>
              <a:rPr lang="ru-RU" dirty="0"/>
              <a:t>  </a:t>
            </a:r>
          </a:p>
          <a:p>
            <a:r>
              <a:rPr lang="ru-RU" dirty="0"/>
              <a:t>М</a:t>
            </a:r>
            <a:r>
              <a:rPr lang="ru-RU" dirty="0" smtClean="0"/>
              <a:t>униципальное автономное </a:t>
            </a:r>
          </a:p>
          <a:p>
            <a:r>
              <a:rPr lang="ru-RU" dirty="0" smtClean="0"/>
              <a:t>общеобразовательное учреждение</a:t>
            </a:r>
            <a:endParaRPr lang="ru-RU" dirty="0"/>
          </a:p>
          <a:p>
            <a:r>
              <a:rPr lang="ru-RU" dirty="0" smtClean="0"/>
              <a:t>«</a:t>
            </a:r>
            <a:r>
              <a:rPr lang="ru-RU" dirty="0"/>
              <a:t>Средняя общеобразовательная школа №31</a:t>
            </a:r>
            <a:r>
              <a:rPr lang="ru-RU" dirty="0" smtClean="0"/>
              <a:t>»</a:t>
            </a:r>
          </a:p>
          <a:p>
            <a:r>
              <a:rPr lang="ru-RU" dirty="0" smtClean="0"/>
              <a:t> </a:t>
            </a:r>
            <a:r>
              <a:rPr lang="ru-RU" dirty="0" err="1"/>
              <a:t>г.Тамбова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 smtClean="0"/>
              <a:t>ПРЕЗЕНТАЦИЯ К УРОКУ  </a:t>
            </a:r>
          </a:p>
          <a:p>
            <a:r>
              <a:rPr lang="ru-RU" dirty="0" smtClean="0"/>
              <a:t>ПО РУССКОМ ЯЗЫКУ </a:t>
            </a:r>
          </a:p>
          <a:p>
            <a:r>
              <a:rPr lang="ru-RU" dirty="0" smtClean="0"/>
              <a:t>ДЛЯ УЧАЩИХСЯ НАЧАЛЬНОЙ ШКОЛЫ  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62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43375" y="1500188"/>
            <a:ext cx="2786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 dirty="0">
                <a:solidFill>
                  <a:srgbClr val="0033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57750" y="3143250"/>
            <a:ext cx="1643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 dirty="0" smtClean="0">
                <a:solidFill>
                  <a:srgbClr val="003300"/>
                </a:solidFill>
                <a:cs typeface="Times New Roman" pitchFamily="18" charset="0"/>
              </a:rPr>
              <a:t> </a:t>
            </a:r>
            <a:endParaRPr lang="ru-RU" sz="3600" b="1" i="1" dirty="0">
              <a:solidFill>
                <a:srgbClr val="003300"/>
              </a:solidFill>
              <a:cs typeface="Times New Roman" pitchFamily="18" charset="0"/>
            </a:endParaRPr>
          </a:p>
        </p:txBody>
      </p:sp>
      <p:pic>
        <p:nvPicPr>
          <p:cNvPr id="4" name="Рисунок 3" descr="http://rai77.ru/resources/image/2208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84527" cy="181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zelenyjmir.ru/wp-content/uploads/2017/06/Zayats-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714488"/>
            <a:ext cx="2857520" cy="268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goodnewsanimal.ru/images/wwer/Herbert0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86232"/>
            <a:ext cx="375603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avatars.mds.yandex.net/get-pdb/881477/ca5bc05e-5cb7-4eec-9dfe-3b6241a6ffdc/s80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142852"/>
            <a:ext cx="300039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mg2.badfon.ru/original/1600x900/4/ab/zima-sneg-medved-buryy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3589" y="4357694"/>
            <a:ext cx="4470411" cy="238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mota.ru/upload/wallpapers/source/2009/07/15/11/02/3608/animals_66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1857364"/>
            <a:ext cx="342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43375" y="1500188"/>
            <a:ext cx="2786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 dirty="0">
                <a:solidFill>
                  <a:srgbClr val="0033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57750" y="3143250"/>
            <a:ext cx="1643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 dirty="0" smtClean="0">
                <a:solidFill>
                  <a:srgbClr val="003300"/>
                </a:solidFill>
                <a:cs typeface="Times New Roman" pitchFamily="18" charset="0"/>
              </a:rPr>
              <a:t> </a:t>
            </a:r>
            <a:endParaRPr lang="ru-RU" sz="3600" b="1" i="1" dirty="0">
              <a:solidFill>
                <a:srgbClr val="003300"/>
              </a:solidFill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7544" y="285728"/>
            <a:ext cx="867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cs typeface="Times New Roman" pitchFamily="18" charset="0"/>
              </a:rPr>
              <a:t>Прочитайте. Как называются слова каждой группы?</a:t>
            </a:r>
          </a:p>
          <a:p>
            <a:r>
              <a:rPr lang="ru-RU" sz="2400" b="1" i="1" dirty="0" smtClean="0">
                <a:cs typeface="Times New Roman" pitchFamily="18" charset="0"/>
              </a:rPr>
              <a:t>Найдите глаголы. Подчеркните их.</a:t>
            </a:r>
            <a:endParaRPr lang="ru-RU" sz="2400" b="1" i="1" dirty="0"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2858210"/>
            <a:ext cx="9144000" cy="707886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/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старичок, старый, стареет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4193923"/>
            <a:ext cx="9144000" cy="707886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петь, пение, певец 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-32" y="5546726"/>
            <a:ext cx="9144000" cy="707886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звон, звонит, звонкий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-32" y="1479279"/>
            <a:ext cx="9144000" cy="707886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/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зеленый, зелень, зеленеет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User\Рабочий стол\!_ОТКРЫТЫЙ УРОК\395482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971" cy="68579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43375" y="1500188"/>
            <a:ext cx="2786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 dirty="0">
                <a:solidFill>
                  <a:srgbClr val="0033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57750" y="3143250"/>
            <a:ext cx="1643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 dirty="0" smtClean="0">
                <a:solidFill>
                  <a:srgbClr val="003300"/>
                </a:solidFill>
                <a:cs typeface="Times New Roman" pitchFamily="18" charset="0"/>
              </a:rPr>
              <a:t> </a:t>
            </a:r>
            <a:endParaRPr lang="ru-RU" sz="3600" b="1" i="1" dirty="0">
              <a:solidFill>
                <a:srgbClr val="003300"/>
              </a:solidFill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714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cs typeface="Times New Roman" pitchFamily="18" charset="0"/>
              </a:rPr>
              <a:t>Прочитайте текст и выпишите из него глаголы</a:t>
            </a:r>
            <a:endParaRPr lang="ru-RU" sz="2400" b="1" i="1" dirty="0">
              <a:cs typeface="Times New Roman" pitchFamily="18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0" y="815182"/>
            <a:ext cx="9144000" cy="604284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Однажды Старичок – лесовичок гулял по лесу и вышел на поляну.     На поляне рос   высокий дуб.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На самой верхушке этого дерева кто-то громко жужжал. 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Лесовичок сел на траву под деревом, обхватил голову руками и задумался.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  <a:p>
            <a:pPr indent="450850"/>
            <a:endParaRPr lang="ru-RU" sz="2000" b="1" i="1" dirty="0" smtClean="0">
              <a:solidFill>
                <a:srgbClr val="9900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43375" y="1500188"/>
            <a:ext cx="2786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 dirty="0">
                <a:solidFill>
                  <a:srgbClr val="0033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57750" y="3143250"/>
            <a:ext cx="1643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 dirty="0" smtClean="0">
                <a:solidFill>
                  <a:srgbClr val="003300"/>
                </a:solidFill>
                <a:cs typeface="Times New Roman" pitchFamily="18" charset="0"/>
              </a:rPr>
              <a:t> </a:t>
            </a:r>
            <a:endParaRPr lang="ru-RU" sz="3600" b="1" i="1" dirty="0">
              <a:solidFill>
                <a:srgbClr val="003300"/>
              </a:solidFill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7544" y="285728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cs typeface="Times New Roman" pitchFamily="18" charset="0"/>
              </a:rPr>
              <a:t>Прочитайте внимательно текст </a:t>
            </a: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0" y="1964376"/>
            <a:ext cx="9144000" cy="4216539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Чудесен 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лес зимой! Белый пушистый снег на ветках деревьев. Смолистые шишки вершины елей. Вот через дорогу белка.</a:t>
            </a:r>
          </a:p>
          <a:p>
            <a:pPr indent="450850"/>
            <a:endParaRPr lang="ru-RU" sz="2000" b="1" i="1" dirty="0" smtClean="0">
              <a:solidFill>
                <a:srgbClr val="9900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43375" y="1500188"/>
            <a:ext cx="2786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 dirty="0">
                <a:solidFill>
                  <a:srgbClr val="0033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57750" y="3143250"/>
            <a:ext cx="1643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 dirty="0" smtClean="0">
                <a:solidFill>
                  <a:srgbClr val="003300"/>
                </a:solidFill>
                <a:cs typeface="Times New Roman" pitchFamily="18" charset="0"/>
              </a:rPr>
              <a:t> </a:t>
            </a:r>
            <a:endParaRPr lang="ru-RU" sz="3600" b="1" i="1" dirty="0">
              <a:solidFill>
                <a:srgbClr val="003300"/>
              </a:solidFill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-2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cs typeface="Times New Roman" pitchFamily="18" charset="0"/>
              </a:rPr>
              <a:t>ПРОВЕРКА 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1287268"/>
            <a:ext cx="9144000" cy="489364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Чудесен лес зимой! Белый пушистый снег 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повис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 на ветках деревьев. Смолистые шишки 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украшают 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вершины елей. Вот 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бежит 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через дорогу белка.</a:t>
            </a:r>
          </a:p>
          <a:p>
            <a:pPr indent="450850"/>
            <a:endParaRPr lang="ru-RU" sz="2000" b="1" i="1" dirty="0" smtClean="0">
              <a:solidFill>
                <a:srgbClr val="9900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43375" y="1500188"/>
            <a:ext cx="2786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 dirty="0">
                <a:solidFill>
                  <a:srgbClr val="0033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57750" y="3143250"/>
            <a:ext cx="1643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 dirty="0" smtClean="0">
                <a:solidFill>
                  <a:srgbClr val="003300"/>
                </a:solidFill>
                <a:cs typeface="Times New Roman" pitchFamily="18" charset="0"/>
              </a:rPr>
              <a:t> </a:t>
            </a:r>
            <a:endParaRPr lang="ru-RU" sz="3600" b="1" i="1" dirty="0">
              <a:solidFill>
                <a:srgbClr val="003300"/>
              </a:solidFill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7544" y="285728"/>
            <a:ext cx="8676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cs typeface="Times New Roman" pitchFamily="18" charset="0"/>
              </a:rPr>
              <a:t>РАБОТА  ПО УЧЕБНИКУ </a:t>
            </a:r>
            <a:r>
              <a:rPr lang="ru-RU" sz="2800" b="1" i="1" dirty="0" smtClean="0">
                <a:cs typeface="Times New Roman" pitchFamily="18" charset="0"/>
              </a:rPr>
              <a:t>Упражнение №231</a:t>
            </a:r>
          </a:p>
          <a:p>
            <a:r>
              <a:rPr lang="ru-RU" sz="3200" b="1" i="1" dirty="0" smtClean="0">
                <a:cs typeface="Times New Roman" pitchFamily="18" charset="0"/>
              </a:rPr>
              <a:t> </a:t>
            </a:r>
          </a:p>
          <a:p>
            <a:endParaRPr lang="ru-RU" sz="3200" b="1" i="1" dirty="0">
              <a:cs typeface="Times New Roman" pitchFamily="18" charset="0"/>
            </a:endParaRPr>
          </a:p>
        </p:txBody>
      </p:sp>
      <p:pic>
        <p:nvPicPr>
          <p:cNvPr id="9" name="Рисунок 8" descr="http://bezfishki.ru/uploads/posts/2011-09/3bm6sjg63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4429123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avatars.mds.yandex.net/get-pdb/51720/19a70e53-9c5e-476e-94a1-5d5e58797614/s1200?webp=fals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928670"/>
            <a:ext cx="4714876" cy="592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412776"/>
            <a:ext cx="8286808" cy="106416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89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4400" b="1" i="1" dirty="0" smtClean="0">
                <a:solidFill>
                  <a:srgbClr val="0000FF"/>
                </a:solidFill>
              </a:rPr>
              <a:t>Что нового узнали о глаголе?</a:t>
            </a:r>
            <a:endParaRPr lang="ru-RU" sz="44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5720" y="71414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РЕФЛЕКСИЯ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714356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3300"/>
                </a:solidFill>
                <a:cs typeface="Times New Roman" pitchFamily="18" charset="0"/>
              </a:rPr>
              <a:t>ПОДВЕДЕНИЕ ИТОГОВ: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1912" y="1565176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i="1" dirty="0" smtClean="0">
              <a:solidFill>
                <a:srgbClr val="0000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3920" y="3012912"/>
            <a:ext cx="8286808" cy="106416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89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buFontTx/>
              <a:buNone/>
            </a:pPr>
            <a:r>
              <a:rPr lang="ru-RU" altLang="ru-RU" sz="3600" b="1" i="1" dirty="0" smtClean="0">
                <a:solidFill>
                  <a:srgbClr val="0000FF"/>
                </a:solidFill>
              </a:rPr>
              <a:t>Какова же роль глаголов </a:t>
            </a:r>
          </a:p>
          <a:p>
            <a:pPr eaLnBrk="1" hangingPunct="1">
              <a:buFontTx/>
              <a:buNone/>
            </a:pPr>
            <a:r>
              <a:rPr lang="ru-RU" altLang="ru-RU" sz="3600" b="1" i="1" dirty="0" smtClean="0">
                <a:solidFill>
                  <a:srgbClr val="0000FF"/>
                </a:solidFill>
              </a:rPr>
              <a:t>в нашей речи?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56320" y="4669096"/>
            <a:ext cx="8286808" cy="106416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89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3600" b="1" i="1" dirty="0" smtClean="0">
                <a:solidFill>
                  <a:srgbClr val="0000FF"/>
                </a:solidFill>
              </a:rPr>
              <a:t>Что особенно интересного </a:t>
            </a:r>
            <a:br>
              <a:rPr lang="ru-RU" altLang="ru-RU" sz="3600" b="1" i="1" dirty="0" smtClean="0">
                <a:solidFill>
                  <a:srgbClr val="0000FF"/>
                </a:solidFill>
              </a:rPr>
            </a:br>
            <a:r>
              <a:rPr lang="ru-RU" altLang="ru-RU" sz="3600" b="1" i="1" dirty="0" smtClean="0">
                <a:solidFill>
                  <a:srgbClr val="0000FF"/>
                </a:solidFill>
              </a:rPr>
              <a:t>было на уроке?</a:t>
            </a:r>
            <a:endParaRPr lang="ru-RU" altLang="ru-RU" sz="3600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43375" y="1500188"/>
            <a:ext cx="2786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 dirty="0">
                <a:solidFill>
                  <a:srgbClr val="0033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57750" y="3143250"/>
            <a:ext cx="1643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 dirty="0" smtClean="0">
                <a:solidFill>
                  <a:srgbClr val="003300"/>
                </a:solidFill>
                <a:cs typeface="Times New Roman" pitchFamily="18" charset="0"/>
              </a:rPr>
              <a:t> </a:t>
            </a:r>
            <a:endParaRPr lang="ru-RU" sz="3600" b="1" i="1" dirty="0">
              <a:solidFill>
                <a:srgbClr val="003300"/>
              </a:solidFill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7544" y="285728"/>
            <a:ext cx="8676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cs typeface="Times New Roman" pitchFamily="18" charset="0"/>
              </a:rPr>
              <a:t>ДОМАШНЕЕ ЗАДАНИЕ</a:t>
            </a:r>
            <a:endParaRPr lang="ru-RU" sz="3200" b="1" i="1" dirty="0">
              <a:cs typeface="Times New Roman" pitchFamily="18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0" y="2501607"/>
            <a:ext cx="9144000" cy="101566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indent="450850"/>
            <a:r>
              <a:rPr lang="ru-RU" sz="3200" b="1" i="1" dirty="0" smtClean="0">
                <a:cs typeface="Times New Roman" pitchFamily="18" charset="0"/>
              </a:rPr>
              <a:t>Разноуровневые  задания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>
                <a:latin typeface="Comic Sans MS" pitchFamily="66" charset="0"/>
              </a:rPr>
              <a:t>РЕФЛЕКСИЯ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67544" y="1412776"/>
            <a:ext cx="8219256" cy="511256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sz="2900" dirty="0" smtClean="0"/>
          </a:p>
        </p:txBody>
      </p:sp>
      <p:pic>
        <p:nvPicPr>
          <p:cNvPr id="14340" name="Picture 4" descr="12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013" y="0"/>
            <a:ext cx="16954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AutoShape 7"/>
          <p:cNvSpPr>
            <a:spLocks noChangeArrowheads="1"/>
          </p:cNvSpPr>
          <p:nvPr/>
        </p:nvSpPr>
        <p:spPr bwMode="auto">
          <a:xfrm>
            <a:off x="971550" y="1773238"/>
            <a:ext cx="1655763" cy="1366837"/>
          </a:xfrm>
          <a:prstGeom prst="smileyFace">
            <a:avLst>
              <a:gd name="adj" fmla="val 4653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14342" name="AutoShape 8"/>
          <p:cNvSpPr>
            <a:spLocks noChangeArrowheads="1"/>
          </p:cNvSpPr>
          <p:nvPr/>
        </p:nvSpPr>
        <p:spPr bwMode="auto">
          <a:xfrm>
            <a:off x="971550" y="3357563"/>
            <a:ext cx="1655763" cy="1366837"/>
          </a:xfrm>
          <a:prstGeom prst="smileyFace">
            <a:avLst>
              <a:gd name="adj" fmla="val 194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14343" name="AutoShape 9"/>
          <p:cNvSpPr>
            <a:spLocks noChangeArrowheads="1"/>
          </p:cNvSpPr>
          <p:nvPr/>
        </p:nvSpPr>
        <p:spPr bwMode="auto">
          <a:xfrm>
            <a:off x="971550" y="4941888"/>
            <a:ext cx="1655763" cy="1366837"/>
          </a:xfrm>
          <a:prstGeom prst="smileyFace">
            <a:avLst>
              <a:gd name="adj" fmla="val -4653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14344" name="TextBox 10"/>
          <p:cNvSpPr txBox="1">
            <a:spLocks noChangeArrowheads="1"/>
          </p:cNvSpPr>
          <p:nvPr/>
        </p:nvSpPr>
        <p:spPr bwMode="auto">
          <a:xfrm>
            <a:off x="3001963" y="2151063"/>
            <a:ext cx="37607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3200" b="1" i="1" dirty="0" smtClean="0"/>
              <a:t>ЛЕГКО</a:t>
            </a:r>
            <a:endParaRPr lang="ru-RU" altLang="ru-RU" sz="3200" b="1" i="1" dirty="0"/>
          </a:p>
        </p:txBody>
      </p:sp>
      <p:sp>
        <p:nvSpPr>
          <p:cNvPr id="14345" name="TextBox 11"/>
          <p:cNvSpPr txBox="1">
            <a:spLocks noChangeArrowheads="1"/>
          </p:cNvSpPr>
          <p:nvPr/>
        </p:nvSpPr>
        <p:spPr bwMode="auto">
          <a:xfrm>
            <a:off x="2782888" y="3684588"/>
            <a:ext cx="57182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3200" b="1" i="1" dirty="0" smtClean="0"/>
              <a:t>НЕМНОГО ЗАТРУДНЯЛСЯ</a:t>
            </a:r>
            <a:endParaRPr lang="ru-RU" altLang="ru-RU" sz="3200" b="1" i="1" dirty="0"/>
          </a:p>
        </p:txBody>
      </p:sp>
      <p:sp>
        <p:nvSpPr>
          <p:cNvPr id="14346" name="TextBox 12"/>
          <p:cNvSpPr txBox="1">
            <a:spLocks noChangeArrowheads="1"/>
          </p:cNvSpPr>
          <p:nvPr/>
        </p:nvSpPr>
        <p:spPr bwMode="auto">
          <a:xfrm>
            <a:off x="3111500" y="5473700"/>
            <a:ext cx="42719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3200" b="1" i="1" dirty="0" smtClean="0"/>
              <a:t>СЛОЖНО</a:t>
            </a:r>
            <a:endParaRPr lang="ru-RU" altLang="ru-RU" sz="32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5"/>
          <p:cNvSpPr txBox="1">
            <a:spLocks/>
          </p:cNvSpPr>
          <p:nvPr/>
        </p:nvSpPr>
        <p:spPr bwMode="auto">
          <a:xfrm>
            <a:off x="866748" y="1988841"/>
            <a:ext cx="7772400" cy="2160239"/>
          </a:xfrm>
          <a:prstGeom prst="rect">
            <a:avLst/>
          </a:prstGeom>
          <a:solidFill>
            <a:srgbClr val="FFE389"/>
          </a:soli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1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Урок русского языка</a:t>
            </a:r>
            <a:br>
              <a:rPr kumimoji="0" lang="ru-RU" sz="6000" b="1" i="1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6000" b="1" i="1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3 Д 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2" descr="weddingbe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8513" y="4292600"/>
            <a:ext cx="24130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12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873125"/>
            <a:ext cx="248443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 rot="20483498">
            <a:off x="992188" y="2352715"/>
            <a:ext cx="6796087" cy="11079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6600" dirty="0">
                <a:solidFill>
                  <a:srgbClr val="C00000"/>
                </a:solidFill>
              </a:rPr>
              <a:t>Спасибо за урок </a:t>
            </a:r>
          </a:p>
        </p:txBody>
      </p:sp>
      <p:sp>
        <p:nvSpPr>
          <p:cNvPr id="9" name="TextBox 8"/>
          <p:cNvSpPr txBox="1"/>
          <p:nvPr/>
        </p:nvSpPr>
        <p:spPr>
          <a:xfrm rot="20077144">
            <a:off x="6964363" y="1457325"/>
            <a:ext cx="43497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6000" dirty="0">
                <a:solidFill>
                  <a:srgbClr val="C00000"/>
                </a:solidFill>
                <a:latin typeface="+mj-lt"/>
              </a:rPr>
              <a:t>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250825" y="836613"/>
            <a:ext cx="86423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717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214290"/>
            <a:ext cx="7215238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FF6600"/>
                </a:solidFill>
                <a:ea typeface="+mj-ea"/>
                <a:cs typeface="Arial" pitchFamily="34" charset="0"/>
              </a:rPr>
              <a:t>Поэтическая минутка Ф.Тютчев</a:t>
            </a:r>
          </a:p>
          <a:p>
            <a:pPr algn="ctr">
              <a:lnSpc>
                <a:spcPct val="80000"/>
              </a:lnSpc>
            </a:pPr>
            <a:r>
              <a:rPr lang="ru-RU" sz="2800" b="1" i="1" dirty="0" smtClean="0">
                <a:solidFill>
                  <a:srgbClr val="FF6600"/>
                </a:solidFill>
                <a:ea typeface="+mj-ea"/>
                <a:cs typeface="Arial" pitchFamily="34" charset="0"/>
              </a:rPr>
              <a:t>«Чародейкою Зимою»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928670"/>
            <a:ext cx="2928926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t-RU" b="1" dirty="0"/>
              <a:t> </a:t>
            </a:r>
            <a:endParaRPr lang="ru-RU" sz="2800" b="1" dirty="0"/>
          </a:p>
          <a:p>
            <a:r>
              <a:rPr lang="de-DE" sz="1600" b="1" i="1" dirty="0" smtClean="0"/>
              <a:t>Чародейкою </a:t>
            </a:r>
            <a:r>
              <a:rPr lang="ru-RU" sz="1600" b="1" i="1" dirty="0" smtClean="0"/>
              <a:t> </a:t>
            </a:r>
            <a:r>
              <a:rPr lang="de-DE" sz="1600" b="1" i="1" dirty="0" smtClean="0"/>
              <a:t>Зимою</a:t>
            </a:r>
            <a:endParaRPr lang="ru-RU" sz="1600" b="1" i="1" dirty="0" smtClean="0"/>
          </a:p>
          <a:p>
            <a:r>
              <a:rPr lang="de-DE" sz="1600" b="1" i="1" dirty="0" smtClean="0"/>
              <a:t>Околдован, </a:t>
            </a:r>
            <a:r>
              <a:rPr lang="ru-RU" sz="1600" b="1" i="1" dirty="0" smtClean="0"/>
              <a:t> </a:t>
            </a:r>
            <a:r>
              <a:rPr lang="de-DE" sz="1600" b="1" i="1" dirty="0" err="1" smtClean="0"/>
              <a:t>лес</a:t>
            </a:r>
            <a:r>
              <a:rPr lang="de-DE" sz="1600" b="1" i="1" dirty="0" smtClean="0"/>
              <a:t> </a:t>
            </a:r>
            <a:r>
              <a:rPr lang="de-DE" sz="1600" b="1" i="1" dirty="0" err="1" smtClean="0"/>
              <a:t>стоит</a:t>
            </a:r>
            <a:r>
              <a:rPr lang="ru-RU" sz="1600" b="1" i="1" dirty="0" smtClean="0"/>
              <a:t> - </a:t>
            </a:r>
          </a:p>
          <a:p>
            <a:r>
              <a:rPr lang="de-DE" sz="1600" b="1" i="1" dirty="0" smtClean="0"/>
              <a:t>И под снежной бахромою,</a:t>
            </a:r>
            <a:endParaRPr lang="ru-RU" sz="1600" b="1" i="1" dirty="0" smtClean="0"/>
          </a:p>
          <a:p>
            <a:r>
              <a:rPr lang="de-DE" sz="1600" b="1" i="1" dirty="0" smtClean="0"/>
              <a:t>Неподвижною, немою,</a:t>
            </a:r>
            <a:endParaRPr lang="ru-RU" sz="1600" b="1" i="1" dirty="0" smtClean="0"/>
          </a:p>
          <a:p>
            <a:r>
              <a:rPr lang="de-DE" sz="1600" b="1" i="1" dirty="0" smtClean="0"/>
              <a:t>Чудной жизнью он блестит.</a:t>
            </a:r>
            <a:endParaRPr lang="ru-RU" sz="1600" b="1" i="1" dirty="0" smtClean="0"/>
          </a:p>
          <a:p>
            <a:r>
              <a:rPr lang="de-DE" sz="1600" b="1" i="1" dirty="0" smtClean="0"/>
              <a:t>И стоит он, околдован, –</a:t>
            </a:r>
            <a:endParaRPr lang="ru-RU" sz="1600" b="1" i="1" dirty="0" smtClean="0"/>
          </a:p>
          <a:p>
            <a:r>
              <a:rPr lang="de-DE" sz="1600" b="1" i="1" dirty="0" smtClean="0"/>
              <a:t>Не мертвец и не живой –</a:t>
            </a:r>
            <a:endParaRPr lang="ru-RU" sz="1600" b="1" i="1" dirty="0" smtClean="0"/>
          </a:p>
          <a:p>
            <a:r>
              <a:rPr lang="de-DE" sz="1600" b="1" i="1" dirty="0" smtClean="0"/>
              <a:t>Сном волшебным очарован,</a:t>
            </a:r>
            <a:endParaRPr lang="ru-RU" sz="1600" b="1" i="1" dirty="0" smtClean="0"/>
          </a:p>
          <a:p>
            <a:r>
              <a:rPr lang="de-DE" sz="1600" b="1" i="1" dirty="0" smtClean="0"/>
              <a:t>Весь опутан, весь окован</a:t>
            </a:r>
            <a:endParaRPr lang="ru-RU" sz="1600" b="1" i="1" dirty="0" smtClean="0"/>
          </a:p>
          <a:p>
            <a:r>
              <a:rPr lang="de-DE" sz="1600" b="1" i="1" dirty="0" smtClean="0"/>
              <a:t>Легкой цепью пуховой…</a:t>
            </a:r>
            <a:endParaRPr lang="ru-RU" sz="1600" b="1" i="1" dirty="0" smtClean="0"/>
          </a:p>
          <a:p>
            <a:r>
              <a:rPr lang="de-DE" sz="1600" b="1" i="1" dirty="0" smtClean="0"/>
              <a:t>Солнце зимнее </a:t>
            </a:r>
            <a:r>
              <a:rPr lang="de-DE" sz="1600" b="1" i="1" dirty="0" err="1" smtClean="0"/>
              <a:t>ли</a:t>
            </a:r>
            <a:r>
              <a:rPr lang="de-DE" sz="1600" b="1" i="1" dirty="0" smtClean="0"/>
              <a:t> </a:t>
            </a:r>
            <a:r>
              <a:rPr lang="de-DE" sz="1600" b="1" i="1" dirty="0" err="1" smtClean="0"/>
              <a:t>ме</a:t>
            </a:r>
            <a:r>
              <a:rPr lang="ru-RU" sz="1600" b="1" i="1" dirty="0" err="1" smtClean="0"/>
              <a:t>щ</a:t>
            </a:r>
            <a:r>
              <a:rPr lang="de-DE" sz="1600" b="1" i="1" dirty="0" err="1" smtClean="0"/>
              <a:t>ет</a:t>
            </a:r>
            <a:endParaRPr lang="ru-RU" sz="1600" b="1" i="1" dirty="0" smtClean="0"/>
          </a:p>
          <a:p>
            <a:r>
              <a:rPr lang="de-DE" sz="1600" b="1" i="1" dirty="0" smtClean="0"/>
              <a:t>На него свой луч косой –</a:t>
            </a:r>
            <a:endParaRPr lang="ru-RU" sz="1600" b="1" i="1" dirty="0" smtClean="0"/>
          </a:p>
          <a:p>
            <a:r>
              <a:rPr lang="de-DE" sz="1600" b="1" i="1" dirty="0" smtClean="0"/>
              <a:t>В нем ничто не затрепещет,</a:t>
            </a:r>
            <a:endParaRPr lang="ru-RU" sz="1600" b="1" i="1" dirty="0" smtClean="0"/>
          </a:p>
          <a:p>
            <a:r>
              <a:rPr lang="de-DE" sz="1600" b="1" i="1" dirty="0" smtClean="0"/>
              <a:t>Он весь вспыхнет и </a:t>
            </a:r>
            <a:r>
              <a:rPr lang="ru-RU" sz="1600" b="1" i="1" dirty="0" smtClean="0"/>
              <a:t>з</a:t>
            </a:r>
            <a:r>
              <a:rPr lang="de-DE" sz="1600" b="1" i="1" dirty="0" smtClean="0"/>
              <a:t>аблещет</a:t>
            </a:r>
            <a:endParaRPr lang="ru-RU" sz="1600" b="1" i="1" dirty="0" smtClean="0"/>
          </a:p>
          <a:p>
            <a:r>
              <a:rPr lang="de-DE" sz="1600" b="1" i="1" dirty="0" smtClean="0"/>
              <a:t>Ослепительной красой.</a:t>
            </a:r>
            <a:endParaRPr lang="ru-RU" sz="1600" b="1" i="1" dirty="0" smtClean="0"/>
          </a:p>
          <a:p>
            <a:pPr>
              <a:buFont typeface="Arial" pitchFamily="34" charset="0"/>
              <a:buChar char="•"/>
            </a:pPr>
            <a:endParaRPr lang="ru-RU" sz="1600" dirty="0" smtClean="0"/>
          </a:p>
        </p:txBody>
      </p:sp>
      <p:pic>
        <p:nvPicPr>
          <p:cNvPr id="29698" name="Picture 2" descr="http://st.gde-fon.com/wallpapers_original/wallpapers/583760_(www.Gde-Fon.com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7784" y="928646"/>
            <a:ext cx="6326216" cy="59293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-32" y="1718155"/>
            <a:ext cx="9144032" cy="5139869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в, извилистая, уводит,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тропинка, лес</a:t>
            </a:r>
            <a:endParaRPr lang="ru-RU" sz="6000" b="1" i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i="1" dirty="0" smtClean="0">
              <a:solidFill>
                <a:srgbClr val="0000FF"/>
              </a:solidFill>
              <a:latin typeface="Arial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i="1" dirty="0" smtClean="0">
              <a:solidFill>
                <a:srgbClr val="0000FF"/>
              </a:solidFill>
              <a:latin typeface="Arial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 smtClean="0">
              <a:solidFill>
                <a:srgbClr val="FF6600"/>
              </a:solidFill>
              <a:cs typeface="Times New Roman" pitchFamily="18" charset="0"/>
            </a:endParaRPr>
          </a:p>
        </p:txBody>
      </p:sp>
      <p:pic>
        <p:nvPicPr>
          <p:cNvPr id="5" name="Picture 5" descr="view_icon_menu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2369" y="142852"/>
            <a:ext cx="1728787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5720" y="428604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Составьте предложение из слов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5"/>
          <p:cNvSpPr txBox="1">
            <a:spLocks/>
          </p:cNvSpPr>
          <p:nvPr/>
        </p:nvSpPr>
        <p:spPr bwMode="auto">
          <a:xfrm>
            <a:off x="107504" y="1196752"/>
            <a:ext cx="8928992" cy="3816424"/>
          </a:xfrm>
          <a:prstGeom prst="rect">
            <a:avLst/>
          </a:prstGeom>
          <a:solidFill>
            <a:srgbClr val="FFE389"/>
          </a:soli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Тема урока: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«Глагол как часть речи»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000108"/>
            <a:ext cx="8749636" cy="157163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89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31912" y="1142984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00FF"/>
                </a:solidFill>
              </a:rPr>
              <a:t> </a:t>
            </a:r>
            <a:r>
              <a:rPr lang="ru-RU" sz="3200" b="1" i="1" dirty="0" smtClean="0"/>
              <a:t>развивать умение правильно употреблять глаголы в нашей речи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2844" y="2857496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Задачи урока: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3500438"/>
            <a:ext cx="8572560" cy="106416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89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выявить роль глагола в тексте 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428604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Цель урока: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5008046"/>
            <a:ext cx="8572560" cy="106416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89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i="1" dirty="0" smtClean="0">
                <a:solidFill>
                  <a:schemeClr val="tx1"/>
                </a:solidFill>
              </a:rPr>
              <a:t>узнать о значении слова «глагол» 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69875" y="2924175"/>
            <a:ext cx="88550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7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http://blog.sunschool.ru/files/blog/30_08_2016_deti_na_ulic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46081" y="428604"/>
            <a:ext cx="8855075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Одно из значений приставки </a:t>
            </a:r>
            <a:r>
              <a:rPr kumimoji="0" lang="ru-RU" alt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</a:t>
            </a:r>
            <a:r>
              <a:rPr kumimoji="0" lang="ru-RU" altLang="ru-RU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4400" b="1" dirty="0" smtClean="0">
                <a:latin typeface="+mn-lt"/>
              </a:rPr>
              <a:t>При образовании глаголов обозначает совершение действия </a:t>
            </a:r>
            <a:br>
              <a:rPr lang="ru-RU" altLang="ru-RU" sz="4400" b="1" dirty="0" smtClean="0">
                <a:latin typeface="+mn-lt"/>
              </a:rPr>
            </a:br>
            <a:r>
              <a:rPr lang="ru-RU" altLang="ru-RU" sz="4400" b="1" dirty="0" smtClean="0">
                <a:latin typeface="+mn-lt"/>
              </a:rPr>
              <a:t>в течение некоторого, чаще непродолжительного, времени.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4400" b="1" dirty="0" smtClean="0">
                <a:latin typeface="+mn-lt"/>
              </a:rPr>
              <a:t>Например, </a:t>
            </a:r>
            <a:r>
              <a:rPr lang="ru-RU" altLang="ru-RU" sz="4400" b="1" i="1" dirty="0" smtClean="0">
                <a:solidFill>
                  <a:srgbClr val="FF0000"/>
                </a:solidFill>
                <a:latin typeface="+mn-lt"/>
              </a:rPr>
              <a:t>попрыгать ,поспать.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46081" y="428604"/>
            <a:ext cx="8855075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</a:t>
            </a:r>
            <a:r>
              <a:rPr lang="ru-RU" altLang="ru-RU" sz="4000" b="1" dirty="0" smtClean="0">
                <a:latin typeface="+mn-lt"/>
              </a:rPr>
              <a:t> переводе со старославянского языка </a:t>
            </a:r>
            <a:r>
              <a:rPr lang="ru-RU" altLang="ru-RU" sz="4000" b="1" dirty="0" smtClean="0">
                <a:solidFill>
                  <a:srgbClr val="FF0000"/>
                </a:solidFill>
                <a:latin typeface="+mn-lt"/>
              </a:rPr>
              <a:t>глагол</a:t>
            </a:r>
            <a:r>
              <a:rPr lang="ru-RU" altLang="ru-RU" sz="4000" b="1" dirty="0" smtClean="0">
                <a:latin typeface="+mn-lt"/>
              </a:rPr>
              <a:t>- это значит   </a:t>
            </a:r>
            <a:r>
              <a:rPr lang="ru-RU" altLang="ru-RU" sz="4000" b="1" i="1" dirty="0" smtClean="0">
                <a:solidFill>
                  <a:srgbClr val="FF0000"/>
                </a:solidFill>
                <a:latin typeface="+mn-lt"/>
              </a:rPr>
              <a:t>слово, речь.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4000" b="1" i="1" dirty="0" smtClean="0">
                <a:latin typeface="+mn-lt"/>
              </a:rPr>
              <a:t>Наши предки рассматривали его как слово из слов, важнейшим видом слов.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4000" b="1" i="1" dirty="0" smtClean="0">
                <a:latin typeface="+mn-lt"/>
              </a:rPr>
              <a:t>Без глагола не построишь предложений, не передашь собеседнику никаких сообщений.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4000" b="1" i="1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7a8f7fc7a5910a65f8141c5a7eb126f937923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2247</TotalTime>
  <Words>401</Words>
  <Application>Microsoft Office PowerPoint</Application>
  <PresentationFormat>Экран (4:3)</PresentationFormat>
  <Paragraphs>104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Имя собственное</dc:title>
  <dc:creator>svetlana</dc:creator>
  <cp:lastModifiedBy>vr-kn</cp:lastModifiedBy>
  <cp:revision>317</cp:revision>
  <dcterms:created xsi:type="dcterms:W3CDTF">2012-04-07T12:13:10Z</dcterms:created>
  <dcterms:modified xsi:type="dcterms:W3CDTF">2018-12-25T05:18:44Z</dcterms:modified>
</cp:coreProperties>
</file>