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1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6" r:id="rId16"/>
    <p:sldId id="274" r:id="rId17"/>
    <p:sldId id="275" r:id="rId18"/>
    <p:sldId id="269" r:id="rId19"/>
    <p:sldId id="270" r:id="rId20"/>
    <p:sldId id="271" r:id="rId21"/>
    <p:sldId id="277" r:id="rId22"/>
    <p:sldId id="278" r:id="rId23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21" d="100"/>
          <a:sy n="121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Вопрос 1. Сколько времени в день вы проводите в интернете?</a:t>
            </a:r>
          </a:p>
        </c:rich>
      </c:tx>
      <c:layout>
        <c:manualLayout>
          <c:xMode val="edge"/>
          <c:yMode val="edge"/>
          <c:x val="0.17189887646580557"/>
          <c:y val="4.79616306954436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38-4B9D-AEA9-F775C7A15A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38-4B9D-AEA9-F775C7A15A4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38-4B9D-AEA9-F775C7A15A4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538-4B9D-AEA9-F775C7A15A4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538-4B9D-AEA9-F775C7A15A4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538-4B9D-AEA9-F775C7A15A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Меньше часа</c:v>
                </c:pt>
                <c:pt idx="1">
                  <c:v>1-3 часа</c:v>
                </c:pt>
                <c:pt idx="2">
                  <c:v>3-5 часов</c:v>
                </c:pt>
                <c:pt idx="3">
                  <c:v>5-7 часов</c:v>
                </c:pt>
                <c:pt idx="4">
                  <c:v>7-9 часов</c:v>
                </c:pt>
                <c:pt idx="5">
                  <c:v>Больше 9 часов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</c:v>
                </c:pt>
                <c:pt idx="1">
                  <c:v>11</c:v>
                </c:pt>
                <c:pt idx="2">
                  <c:v>15</c:v>
                </c:pt>
                <c:pt idx="3">
                  <c:v>10</c:v>
                </c:pt>
                <c:pt idx="4">
                  <c:v>14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538-4B9D-AEA9-F775C7A15A4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306520307931507"/>
          <c:y val="0.22369130840578297"/>
          <c:w val="0.23822044514764792"/>
          <c:h val="0.70635024711870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Вопрос 10. Можете ли вы печатать не глядя?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Можете ли вы печатать не глядя?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A56-45B3-833E-90E09A1839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A56-45B3-833E-90E09A1839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A56-45B3-833E-90E09A1839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A56-45B3-833E-90E09A1839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на телефоне</c:v>
                </c:pt>
                <c:pt idx="1">
                  <c:v>Да, на компьютере</c:v>
                </c:pt>
                <c:pt idx="2">
                  <c:v>Да, и на компьютере, и на телефоне</c:v>
                </c:pt>
                <c:pt idx="3">
                  <c:v>Нет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</c:v>
                </c:pt>
                <c:pt idx="1">
                  <c:v>7</c:v>
                </c:pt>
                <c:pt idx="2">
                  <c:v>23</c:v>
                </c:pt>
                <c:pt idx="3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BA56-45B3-833E-90E09A18399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kern="1200" spc="0" baseline="0" dirty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Вопрос 11. Напишите ваше хобби или честно признайте, что его нет.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Танцы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F4-4EC4-AB1A-1FEC51F9685C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Рисование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F4-4EC4-AB1A-1FEC51F9685C}"/>
            </c:ext>
          </c:extLst>
        </c:ser>
        <c:ser>
          <c:idx val="2"/>
          <c:order val="2"/>
          <c:tx>
            <c:strRef>
              <c:f>Лист1!$E$1</c:f>
              <c:strCache>
                <c:ptCount val="1"/>
                <c:pt idx="0">
                  <c:v>Языки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CF4-4EC4-AB1A-1FEC51F9685C}"/>
            </c:ext>
          </c:extLst>
        </c:ser>
        <c:ser>
          <c:idx val="3"/>
          <c:order val="3"/>
          <c:tx>
            <c:strRef>
              <c:f>Лист1!$F$1</c:f>
              <c:strCache>
                <c:ptCount val="1"/>
                <c:pt idx="0">
                  <c:v>Копьютерные игры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CF4-4EC4-AB1A-1FEC51F9685C}"/>
            </c:ext>
          </c:extLst>
        </c:ser>
        <c:ser>
          <c:idx val="4"/>
          <c:order val="4"/>
          <c:tx>
            <c:strRef>
              <c:f>Лист1!$G$1</c:f>
              <c:strCache>
                <c:ptCount val="1"/>
                <c:pt idx="0">
                  <c:v>Чтение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CF4-4EC4-AB1A-1FEC51F9685C}"/>
            </c:ext>
          </c:extLst>
        </c:ser>
        <c:ser>
          <c:idx val="5"/>
          <c:order val="5"/>
          <c:tx>
            <c:strRef>
              <c:f>Лист1!$H$1</c:f>
              <c:strCache>
                <c:ptCount val="1"/>
                <c:pt idx="0">
                  <c:v>Программирование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CF4-4EC4-AB1A-1FEC51F9685C}"/>
            </c:ext>
          </c:extLst>
        </c:ser>
        <c:ser>
          <c:idx val="6"/>
          <c:order val="6"/>
          <c:tx>
            <c:strRef>
              <c:f>Лист1!$I$1</c:f>
              <c:strCache>
                <c:ptCount val="1"/>
                <c:pt idx="0">
                  <c:v>Музыка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CF4-4EC4-AB1A-1FEC51F9685C}"/>
            </c:ext>
          </c:extLst>
        </c:ser>
        <c:ser>
          <c:idx val="7"/>
          <c:order val="7"/>
          <c:tx>
            <c:strRef>
              <c:f>Лист1!$J$1</c:f>
              <c:strCache>
                <c:ptCount val="1"/>
                <c:pt idx="0">
                  <c:v>Рукоделие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Лист1!$J$2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CF4-4EC4-AB1A-1FEC51F9685C}"/>
            </c:ext>
          </c:extLst>
        </c:ser>
        <c:ser>
          <c:idx val="8"/>
          <c:order val="8"/>
          <c:tx>
            <c:strRef>
              <c:f>Лист1!$K$1</c:f>
              <c:strCache>
                <c:ptCount val="1"/>
                <c:pt idx="0">
                  <c:v>Театр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Лист1!$K$2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CF4-4EC4-AB1A-1FEC51F9685C}"/>
            </c:ext>
          </c:extLst>
        </c:ser>
        <c:ser>
          <c:idx val="9"/>
          <c:order val="9"/>
          <c:tx>
            <c:strRef>
              <c:f>Лист1!$L$1</c:f>
              <c:strCache>
                <c:ptCount val="1"/>
                <c:pt idx="0">
                  <c:v>Нет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Хобби</c:v>
                </c:pt>
              </c:strCache>
            </c:strRef>
          </c:cat>
          <c:val>
            <c:numRef>
              <c:f>Лист1!$L$2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CF4-4EC4-AB1A-1FEC51F968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787392"/>
        <c:axId val="127788928"/>
      </c:barChart>
      <c:catAx>
        <c:axId val="127787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88928"/>
        <c:crosses val="autoZero"/>
        <c:auto val="1"/>
        <c:lblAlgn val="ctr"/>
        <c:lblOffset val="100"/>
        <c:noMultiLvlLbl val="0"/>
      </c:catAx>
      <c:valAx>
        <c:axId val="1277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7787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 b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Вопрос 2. С какими целями вы чаще всего используете интернет?</a:t>
            </a:r>
          </a:p>
        </c:rich>
      </c:tx>
      <c:layout>
        <c:manualLayout>
          <c:xMode val="edge"/>
          <c:yMode val="edge"/>
          <c:x val="0.15707103825136612"/>
          <c:y val="1.998572448251249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2.4202477053238775E-2"/>
          <c:y val="0.14835638185947519"/>
          <c:w val="0.95159515951595164"/>
          <c:h val="0.3901809242227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Общение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dist="1905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1F-44CD-B9CE-8F24E3A2D7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Поиск интересной информации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sx="1000" sy="1000" algn="ctr" rotWithShape="0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1F-44CD-B9CE-8F24E3A2D7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Поиск информации для школы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E1F-44CD-B9CE-8F24E3A2D7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Чтение новостей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E1F-44CD-B9CE-8F24E3A2D708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Покупка товаров в интернете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E1F-44CD-B9CE-8F24E3A2D708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Игры по сети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Лист1!$G$2</c:f>
              <c:numCache>
                <c:formatCode>General</c:formatCode>
                <c:ptCount val="1"/>
                <c:pt idx="0">
                  <c:v>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E1F-44CD-B9CE-8F24E3A2D708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Просмотр фильмов и развлекательных роликоыв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Лист1!$H$2</c:f>
              <c:numCache>
                <c:formatCode>General</c:formatCode>
                <c:ptCount val="1"/>
                <c:pt idx="0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E1F-44CD-B9CE-8F24E3A2D708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Чтение развлекательных блогов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Лист1!$I$2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E1F-44CD-B9CE-8F24E3A2D708}"/>
            </c:ext>
          </c:extLst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 Прослушивание музыки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  <a:effectLst>
                <a:outerShdw blurRad="57150" dist="19050" dir="5400000" sx="1000" sy="1000" algn="ctr" rotWithShape="0">
                  <a:schemeClr val="tx1">
                    <a:lumMod val="65000"/>
                    <a:lumOff val="35000"/>
                    <a:alpha val="63000"/>
                  </a:scheme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E1F-44CD-B9CE-8F24E3A2D7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Лист1!$J$2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E1F-44CD-B9CE-8F24E3A2D7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5"/>
        <c:overlap val="-20"/>
        <c:axId val="35162368"/>
        <c:axId val="35184640"/>
      </c:barChart>
      <c:catAx>
        <c:axId val="3516236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184640"/>
        <c:crosses val="autoZero"/>
        <c:auto val="1"/>
        <c:lblAlgn val="ctr"/>
        <c:lblOffset val="100"/>
        <c:noMultiLvlLbl val="0"/>
      </c:catAx>
      <c:valAx>
        <c:axId val="3518464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5162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6.0821758437419944E-2"/>
          <c:y val="0.55191596819692701"/>
          <c:w val="0.87835659156466828"/>
          <c:h val="0.422256753280656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>
      <a:outerShdw blurRad="63500" dist="50800" sx="1000" sy="1000" algn="ctr" rotWithShape="0">
        <a:srgbClr val="000000">
          <a:alpha val="99000"/>
        </a:srgb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Вопрос 3. Когда после пробуждения вы первый раз проверяете социальные сети?</a:t>
            </a:r>
          </a:p>
        </c:rich>
      </c:tx>
      <c:layout>
        <c:manualLayout>
          <c:xMode val="edge"/>
          <c:yMode val="edge"/>
          <c:x val="0.15706963100200713"/>
          <c:y val="4.3165467625899283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Результаты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4FE-43BA-86EC-C5C0927344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4FE-43BA-86EC-C5C0927344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4FE-43BA-86EC-C5C0927344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FE-43BA-86EC-C5C0927344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Сразу после отключения будильника</c:v>
                </c:pt>
                <c:pt idx="1">
                  <c:v>После утренних водных процедур</c:v>
                </c:pt>
                <c:pt idx="2">
                  <c:v>Во время завтрака</c:v>
                </c:pt>
                <c:pt idx="3">
                  <c:v>После завтрака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11</c:v>
                </c:pt>
                <c:pt idx="3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4FE-43BA-86EC-C5C0927344A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398620534267611"/>
          <c:y val="0.32503079427618375"/>
          <c:w val="0.39275830717238774"/>
          <c:h val="0.6742328983102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ru-RU" sz="1400" b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Вопрос 4. Что</a:t>
            </a:r>
            <a:r>
              <a:rPr lang="ru-RU" sz="1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вы</a:t>
            </a:r>
            <a:r>
              <a:rPr lang="ru-RU" sz="1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смотрите</a:t>
            </a:r>
            <a:r>
              <a:rPr lang="ru-RU" sz="1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за</a:t>
            </a:r>
            <a:r>
              <a:rPr lang="ru-RU" sz="140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ysClr val="windowText" lastClr="000000"/>
                </a:solidFill>
                <a:latin typeface="+mj-lt"/>
                <a:cs typeface="Times New Roman" panose="02020603050405020304" pitchFamily="18" charset="0"/>
              </a:rPr>
              <a:t>обедом?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Развлекательные видео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1-41A3-85BF-1DE037BFC61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Фильмы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AB1-41A3-85BF-1DE037BFC61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Короткие видео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AB1-41A3-85BF-1DE037BFC61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Чтение постов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7150" dist="19050" dir="5400000" sx="1000" sy="1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Лист1!$E$2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AB1-41A3-85BF-1DE037BFC61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Ничего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9800000"/>
              </a:lightRig>
            </a:scene3d>
            <a:sp3d prstMaterial="flat">
              <a:bevelT w="25400" h="3175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57150" dist="19050" dir="5400000" sx="1000" sy="1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9800000"/>
                </a:lightRig>
              </a:scene3d>
              <a:sp3d prstMaterial="flat">
                <a:bevelT w="25400" h="3175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AB1-41A3-85BF-1DE037BFC619}"/>
              </c:ext>
            </c:extLst>
          </c:dPt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Лист1!$F$2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8AB1-41A3-85BF-1DE037BFC6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35032064"/>
        <c:axId val="35037952"/>
      </c:barChart>
      <c:catAx>
        <c:axId val="35032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37952"/>
        <c:crosses val="autoZero"/>
        <c:auto val="1"/>
        <c:lblAlgn val="ctr"/>
        <c:lblOffset val="100"/>
        <c:noMultiLvlLbl val="0"/>
      </c:catAx>
      <c:valAx>
        <c:axId val="35037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5032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ru-RU" sz="140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rPr>
              <a:t>Вопрос 5. Сколько у вас подписок на разных людей в социальных сетях?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Сколько у вас подписок на разных людей в социальных сетях?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8-4E1D-B30E-BE91EE60481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28-4E1D-B30E-BE91EE60481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28-4E1D-B30E-BE91EE60481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D28-4E1D-B30E-BE91EE6048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Меньше 10</c:v>
                </c:pt>
                <c:pt idx="1">
                  <c:v> 10 - 30</c:v>
                </c:pt>
                <c:pt idx="2">
                  <c:v> 30 - 50</c:v>
                </c:pt>
                <c:pt idx="3">
                  <c:v>Больше 50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</c:v>
                </c:pt>
                <c:pt idx="1">
                  <c:v>7</c:v>
                </c:pt>
                <c:pt idx="2">
                  <c:v>6</c:v>
                </c:pt>
                <c:pt idx="3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D28-4E1D-B30E-BE91EE60481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kern="1200" spc="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rPr>
              <a:t>Вопрос 6. Часто ли вы внезапно осознаете, что уже одиннадцать вечера, а вы так и не сели за уроки?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Часто ли вы внезапно осознаете, что уже одиннадцать вечера, а вы так и не сели за уроки?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DB-4059-A017-F75C1DCED1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DB-4059-A017-F75C1DCED10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DB-4059-A017-F75C1DCED10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DB-4059-A017-F75C1DCED1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Почти каждый день</c:v>
                </c:pt>
                <c:pt idx="1">
                  <c:v>Примерно раз в неделю</c:v>
                </c:pt>
                <c:pt idx="2">
                  <c:v>Несколько раз в месяц</c:v>
                </c:pt>
                <c:pt idx="3">
                  <c:v>Реже раза в месяц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5</c:v>
                </c:pt>
                <c:pt idx="2">
                  <c:v>12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EDB-4059-A017-F75C1DCED10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143242914783428"/>
          <c:y val="0.2591693344221549"/>
          <c:w val="0.33589570998640417"/>
          <c:h val="0.682195532248728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Вопрос 7. Бывало ли такое, что вы не хотели куда-то ехать, например, к бабушке, исключительно потому что там плохо работал интернет?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Бывало ли такое, что вы не хотели куда-то ехать, например, к бабушке, исключительно потому что там плохо работал интернет?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9B7-4E80-88AB-BAAA629BF9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9B7-4E80-88AB-BAAA629BF90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19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9B7-4E80-88AB-BAAA629BF901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8570240883646858"/>
          <c:y val="0.49381492386242742"/>
          <c:w val="0.13093809243751653"/>
          <c:h val="0.170197862937329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r>
              <a:rPr lang="ru-RU" sz="1400" b="0" i="0" u="none" strike="noStrike" kern="1200" spc="0" baseline="0">
                <a:solidFill>
                  <a:schemeClr val="tx1"/>
                </a:solidFill>
                <a:latin typeface="+mj-lt"/>
                <a:ea typeface="+mn-ea"/>
                <a:cs typeface="Times New Roman" panose="02020603050405020304" pitchFamily="18" charset="0"/>
              </a:rPr>
              <a:t>Вопрос 8. Быстро ли вы отвечаете на сообщения в мессенджерах?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Быстро ли вы отвечаете на сообщения в мессенджерах?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E7-42D1-A6B8-BB5EF282B71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E7-42D1-A6B8-BB5EF282B71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EE7-42D1-A6B8-BB5EF282B71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8EE7-42D1-A6B8-BB5EF282B7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Почти сразу после получения</c:v>
                </c:pt>
                <c:pt idx="1">
                  <c:v>Как только заметил(-а) уведомление</c:v>
                </c:pt>
                <c:pt idx="2">
                  <c:v>В течении часа</c:v>
                </c:pt>
                <c:pt idx="3">
                  <c:v>Дольше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35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8EE7-42D1-A6B8-BB5EF282B71C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400" b="0" i="0" u="none" strike="noStrike" kern="1200" spc="0" baseline="0">
              <a:solidFill>
                <a:schemeClr val="tx1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Вопрос 9. Ходите ли вы c Powerbank-ом?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BE6-488E-AE5E-FA78CA8B04C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BE6-488E-AE5E-FA78CA8B04C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BE6-488E-AE5E-FA78CA8B04C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BE6-488E-AE5E-FA78CA8B04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Да, почти всегда</c:v>
                </c:pt>
                <c:pt idx="1">
                  <c:v>Когда ухожу на целый день и долгое
время не будет возможности зарядить</c:v>
                </c:pt>
                <c:pt idx="2">
                  <c:v>Только в путешествия</c:v>
                </c:pt>
                <c:pt idx="3">
                  <c:v>Практически никогда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16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BE6-488E-AE5E-FA78CA8B04C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ysClr val="windowText" lastClr="000000"/>
                </a:solidFill>
                <a:latin typeface="+mj-lt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200" b="0" i="0" u="none" strike="noStrike" kern="1200" baseline="0">
              <a:solidFill>
                <a:sysClr val="windowText" lastClr="000000"/>
              </a:solidFill>
              <a:latin typeface="+mj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81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595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176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662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04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037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76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255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2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253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19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0E33FA3-8FD0-4D10-9084-5A3814370680}" type="datetimeFigureOut">
              <a:rPr lang="ru-RU" smtClean="0"/>
              <a:t>24.06.2022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E47B5F-9CBF-449A-ACF4-487CBED7601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2534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chart" Target="../charts/char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517" y="511834"/>
            <a:ext cx="10551925" cy="3950834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Интернет зависимость среди обучающихся в Частном учреждении «Общеобразовательная школа «Классика-М»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97280" y="4462668"/>
            <a:ext cx="10058400" cy="4942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tx1"/>
                </a:solidFill>
              </a:rPr>
              <a:t>Выполнила: Дрягина Алина </a:t>
            </a:r>
            <a:r>
              <a:rPr lang="en-US" sz="3200" dirty="0">
                <a:solidFill>
                  <a:schemeClr val="tx1"/>
                </a:solidFill>
              </a:rPr>
              <a:t>10</a:t>
            </a:r>
            <a:r>
              <a:rPr lang="ru-RU" sz="3200" dirty="0">
                <a:solidFill>
                  <a:schemeClr val="tx1"/>
                </a:solidFill>
              </a:rPr>
              <a:t>Ф</a:t>
            </a:r>
          </a:p>
        </p:txBody>
      </p:sp>
    </p:spTree>
    <p:extLst>
      <p:ext uri="{BB962C8B-B14F-4D97-AF65-F5344CB8AC3E}">
        <p14:creationId xmlns:p14="http://schemas.microsoft.com/office/powerpoint/2010/main" val="121901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Причины интернет зависимости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737360"/>
            <a:ext cx="7805651" cy="45051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Стресс, вызванный ссорами в семье, разводом или смерти родителей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Гиперопека</a:t>
            </a:r>
            <a:r>
              <a:rPr lang="ru-RU" sz="2400" dirty="0">
                <a:solidFill>
                  <a:schemeClr val="tx1"/>
                </a:solidFill>
              </a:rPr>
              <a:t> родителей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Отсутствие взаимопонимания со сверстниками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Агрессия со стороны сверстников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Невозможность самовыражения в реальном мире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Застенчивость и комплексы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Проблемы с социальным и коммуникативными навыками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Стремление стать лучшим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Прокрастинация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4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Симптомы и последствия интернет-зависимости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5190" y="5517052"/>
            <a:ext cx="10058400" cy="4023360"/>
          </a:xfrm>
        </p:spPr>
        <p:txBody>
          <a:bodyPr numCol="2">
            <a:normAutofit/>
          </a:bodyPr>
          <a:lstStyle/>
          <a:p>
            <a:r>
              <a:rPr lang="ru-RU" dirty="0"/>
              <a:t> 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9012104"/>
              </p:ext>
            </p:extLst>
          </p:nvPr>
        </p:nvGraphicFramePr>
        <p:xfrm>
          <a:off x="2062480" y="1811348"/>
          <a:ext cx="8128000" cy="441452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18299915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23461247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Эмоциональные симптомы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Физические симптомы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90664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Чувство волнения, тревожности или страха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Боль в спине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93984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Оборонительное поведение при разговоре о зависимости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Болезненные ощущения в запястье</a:t>
                      </a:r>
                    </a:p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66157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Неискренность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Головные боли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3161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Одиночество и депрессия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Бессонница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371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Эйфория при использовании компьютера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Боль в шее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64327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Чувство вины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Плохое питание (набор или потеря веса)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14592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Неспособность успевать все в срок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Проблемы с личной гигиеной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817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Перемены настроения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Ухудшение зрения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76839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0938837"/>
              </p:ext>
            </p:extLst>
          </p:nvPr>
        </p:nvGraphicFramePr>
        <p:xfrm>
          <a:off x="1096963" y="1846263"/>
          <a:ext cx="5175047" cy="2081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92120909"/>
              </p:ext>
            </p:extLst>
          </p:nvPr>
        </p:nvGraphicFramePr>
        <p:xfrm>
          <a:off x="6272010" y="1846263"/>
          <a:ext cx="5422007" cy="4186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247622768"/>
              </p:ext>
            </p:extLst>
          </p:nvPr>
        </p:nvGraphicFramePr>
        <p:xfrm>
          <a:off x="1096963" y="3928056"/>
          <a:ext cx="5175047" cy="2105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633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244001"/>
              </p:ext>
            </p:extLst>
          </p:nvPr>
        </p:nvGraphicFramePr>
        <p:xfrm>
          <a:off x="1096963" y="1846263"/>
          <a:ext cx="5047614" cy="4290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83558752"/>
              </p:ext>
            </p:extLst>
          </p:nvPr>
        </p:nvGraphicFramePr>
        <p:xfrm>
          <a:off x="6144577" y="1846263"/>
          <a:ext cx="5011103" cy="2188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030762492"/>
              </p:ext>
            </p:extLst>
          </p:nvPr>
        </p:nvGraphicFramePr>
        <p:xfrm>
          <a:off x="6144576" y="4034352"/>
          <a:ext cx="5011103" cy="2102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94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753529"/>
              </p:ext>
            </p:extLst>
          </p:nvPr>
        </p:nvGraphicFramePr>
        <p:xfrm>
          <a:off x="1190322" y="1846263"/>
          <a:ext cx="4793227" cy="41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37660854"/>
              </p:ext>
            </p:extLst>
          </p:nvPr>
        </p:nvGraphicFramePr>
        <p:xfrm>
          <a:off x="5983549" y="1846263"/>
          <a:ext cx="4946525" cy="4141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125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/>
              <a:t>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700770"/>
              </p:ext>
            </p:extLst>
          </p:nvPr>
        </p:nvGraphicFramePr>
        <p:xfrm>
          <a:off x="1096963" y="1846263"/>
          <a:ext cx="4999037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874703"/>
              </p:ext>
            </p:extLst>
          </p:nvPr>
        </p:nvGraphicFramePr>
        <p:xfrm>
          <a:off x="6096000" y="1846262"/>
          <a:ext cx="505968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9389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06863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841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Результаты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1784671"/>
              </p:ext>
            </p:extLst>
          </p:nvPr>
        </p:nvGraphicFramePr>
        <p:xfrm>
          <a:off x="1097281" y="1888190"/>
          <a:ext cx="10058399" cy="4160520"/>
        </p:xfrm>
        <a:graphic>
          <a:graphicData uri="http://schemas.openxmlformats.org/drawingml/2006/table">
            <a:tbl>
              <a:tblPr firstRow="1" firstCol="1" bandRow="1" bandCol="1">
                <a:tableStyleId>{69012ECD-51FC-41F1-AA8D-1B2483CD663E}</a:tableStyleId>
              </a:tblPr>
              <a:tblGrid>
                <a:gridCol w="1579931">
                  <a:extLst>
                    <a:ext uri="{9D8B030D-6E8A-4147-A177-3AD203B41FA5}">
                      <a16:colId xmlns:a16="http://schemas.microsoft.com/office/drawing/2014/main" xmlns="" val="2389757713"/>
                    </a:ext>
                  </a:extLst>
                </a:gridCol>
                <a:gridCol w="989815">
                  <a:extLst>
                    <a:ext uri="{9D8B030D-6E8A-4147-A177-3AD203B41FA5}">
                      <a16:colId xmlns:a16="http://schemas.microsoft.com/office/drawing/2014/main" xmlns="" val="685380781"/>
                    </a:ext>
                  </a:extLst>
                </a:gridCol>
                <a:gridCol w="452486">
                  <a:extLst>
                    <a:ext uri="{9D8B030D-6E8A-4147-A177-3AD203B41FA5}">
                      <a16:colId xmlns:a16="http://schemas.microsoft.com/office/drawing/2014/main" xmlns="" val="470599122"/>
                    </a:ext>
                  </a:extLst>
                </a:gridCol>
                <a:gridCol w="707011">
                  <a:extLst>
                    <a:ext uri="{9D8B030D-6E8A-4147-A177-3AD203B41FA5}">
                      <a16:colId xmlns:a16="http://schemas.microsoft.com/office/drawing/2014/main" xmlns="" val="2122831139"/>
                    </a:ext>
                  </a:extLst>
                </a:gridCol>
                <a:gridCol w="641022">
                  <a:extLst>
                    <a:ext uri="{9D8B030D-6E8A-4147-A177-3AD203B41FA5}">
                      <a16:colId xmlns:a16="http://schemas.microsoft.com/office/drawing/2014/main" xmlns="" val="375222058"/>
                    </a:ext>
                  </a:extLst>
                </a:gridCol>
                <a:gridCol w="933254">
                  <a:extLst>
                    <a:ext uri="{9D8B030D-6E8A-4147-A177-3AD203B41FA5}">
                      <a16:colId xmlns:a16="http://schemas.microsoft.com/office/drawing/2014/main" xmlns="" val="2682775203"/>
                    </a:ext>
                  </a:extLst>
                </a:gridCol>
                <a:gridCol w="671420">
                  <a:extLst>
                    <a:ext uri="{9D8B030D-6E8A-4147-A177-3AD203B41FA5}">
                      <a16:colId xmlns:a16="http://schemas.microsoft.com/office/drawing/2014/main" xmlns="" val="1793070628"/>
                    </a:ext>
                  </a:extLst>
                </a:gridCol>
                <a:gridCol w="1020865">
                  <a:extLst>
                    <a:ext uri="{9D8B030D-6E8A-4147-A177-3AD203B41FA5}">
                      <a16:colId xmlns:a16="http://schemas.microsoft.com/office/drawing/2014/main" xmlns="" val="3824450086"/>
                    </a:ext>
                  </a:extLst>
                </a:gridCol>
                <a:gridCol w="1020865">
                  <a:extLst>
                    <a:ext uri="{9D8B030D-6E8A-4147-A177-3AD203B41FA5}">
                      <a16:colId xmlns:a16="http://schemas.microsoft.com/office/drawing/2014/main" xmlns="" val="1494789536"/>
                    </a:ext>
                  </a:extLst>
                </a:gridCol>
                <a:gridCol w="1274388">
                  <a:extLst>
                    <a:ext uri="{9D8B030D-6E8A-4147-A177-3AD203B41FA5}">
                      <a16:colId xmlns:a16="http://schemas.microsoft.com/office/drawing/2014/main" xmlns="" val="4293046306"/>
                    </a:ext>
                  </a:extLst>
                </a:gridCol>
                <a:gridCol w="767342">
                  <a:extLst>
                    <a:ext uri="{9D8B030D-6E8A-4147-A177-3AD203B41FA5}">
                      <a16:colId xmlns:a16="http://schemas.microsoft.com/office/drawing/2014/main" xmlns="" val="2632052492"/>
                    </a:ext>
                  </a:extLst>
                </a:gridCol>
              </a:tblGrid>
              <a:tr h="28159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Вопросы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11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3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8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6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5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70218894"/>
                  </a:ext>
                </a:extLst>
              </a:tr>
              <a:tr h="36748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Номера анкетируемых, ответ которых указывает на возможную интернет зависимость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4, 5, 9, 10, 12, 17, 22, 24, 26, 28, 29, 31, 32, 33, 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50, 53, 55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59, 60, 61, 62, 63, 64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1, 5, 7, 12,  33, 36, 41, 50, 53, 56, 57,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1, 3, 7, 11, 12, 17, 22, 28, 35, 41, 50, 53, 55, 56, 58, 59, 60, 61, 64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1, 2, 8, 10,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11, 21, 22, 28, 31, 34, 35, 39, 40, 42, 43, 53, 55, 59, 64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1, 2, 5, 6, 8, 10, 11, 12, 13, 17, 18, 22, 23, 24, 28, 30, 31, 34, 35, 37, 38, 40, 48, 51, 53, 55, 59, 60, 61, 63, 64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7, 23, 24, 28, 29, 32, 53, 55, 59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1, 2, 3, 5, 6, 7,  9, 11, 12, 13, 15, 16, 17, 18, 20, 21, 22, 23, 24, 25, 26, 27, 28, 30, 31, 32, 33, 37, 53, 55, 58, 60, 61, 64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10, 15, 22, 23, 28, 31, 33, 39, 40, 44, 47, 53, 55, 56, 58, 59, 61, 63, 62, 64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2, 6, 7, 8, 9, 10, 12, 13, 15, 17, 18, 20, 21, 22, 23, 24, 25, 27, 28, 31, 32, 34, 35, 36, 37, 41, 42, 45, 46, 48, 49, 52, 53, 57, 58, 60, 61, 63, 64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2, 3, 4, 11, 13, 15, 17, 22, 28, 31, 32, 33, 35, 37, 42, 49, 50, 53, 55, 56, 61, 63, 64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60377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65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Выводы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Признаки интернет-зависимости ярко выражены у 33% опрашиваемых. 28% учащихся, проводят в интернете много времени, однако они используют интернет для самообразования и занятия хобби.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У 39% учащихся признаки интернет-зависимости не обнаружены.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 среднем учащиеся проводят в интернете 6 часов.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Чаще всего всемирная сеть используется для прослушивания музыки, общения, игр по сети.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4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7680960" cy="4023360"/>
          </a:xfrm>
        </p:spPr>
        <p:txBody>
          <a:bodyPr>
            <a:normAutofit lnSpcReduction="10000"/>
          </a:bodyPr>
          <a:lstStyle/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Отключайте телефон и интернет хотя бы раз в неделю.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Придерживайтесь жёсткого распорядка.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Не используйте гаджеты утром и перед сном.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Ограничьте время, проведенное в интернете.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Найдите хобби.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Удалите аккаунты в </a:t>
            </a:r>
            <a:r>
              <a:rPr lang="ru-RU" sz="2400" dirty="0" err="1">
                <a:solidFill>
                  <a:schemeClr val="tx1"/>
                </a:solidFill>
              </a:rPr>
              <a:t>соцсетях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Начните общаться с людьми в реальной жизни.</a:t>
            </a: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Не распыляйте внимание.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5748" y="2693324"/>
            <a:ext cx="3199932" cy="213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1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487021"/>
            <a:ext cx="10058400" cy="1229046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Цель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2379355"/>
            <a:ext cx="4297680" cy="2159394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Определить, насколько много и с какой целью учащиеся ЧУОШ «Классика-М» используют интернет, а затем подсчитать количество интернет-зависимых.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AutoShape 2" descr="https://narko-konsult.ru/wp-content/uploads/2017/11/internet-zavisimos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41" y="2379355"/>
            <a:ext cx="5467539" cy="322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1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Продукт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4" y="2157355"/>
            <a:ext cx="5228710" cy="369669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454" y="2157348"/>
            <a:ext cx="5228711" cy="36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0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83669" y="260132"/>
            <a:ext cx="4729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Приложение 1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59" y="-260131"/>
            <a:ext cx="4849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9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00290" y="402020"/>
            <a:ext cx="1813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Приложение 2</a:t>
            </a:r>
            <a:endParaRPr lang="ru-RU" dirty="0"/>
          </a:p>
        </p:txBody>
      </p:sp>
      <p:pic>
        <p:nvPicPr>
          <p:cNvPr id="3" name="Рисунок 2" descr="C:\Users\Пользователь\AppData\Local\Temp\Temp1_Интернет-зависимость - проблема современного общества (1).zip\1.jpg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63984" y="402020"/>
            <a:ext cx="5779616" cy="4185746"/>
          </a:xfrm>
          <a:prstGeom prst="rect">
            <a:avLst/>
          </a:prstGeom>
        </p:spPr>
      </p:pic>
      <p:pic>
        <p:nvPicPr>
          <p:cNvPr id="4" name="Рисунок 3" descr="C:\Users\Пользователь\AppData\Local\Temp\Temp1_Интернет-зависимость - проблема современного общества.zip\2.jpg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943601" y="2073165"/>
            <a:ext cx="6014544" cy="40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Объект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005532"/>
            <a:ext cx="3623187" cy="1961784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Учащиеся ЧУ ОШ «Классика-М» с </a:t>
            </a:r>
            <a:r>
              <a:rPr lang="en-US" sz="2400" dirty="0">
                <a:solidFill>
                  <a:schemeClr val="tx1"/>
                </a:solidFill>
              </a:rPr>
              <a:t>5</a:t>
            </a:r>
            <a:r>
              <a:rPr lang="ru-RU" sz="2400" dirty="0">
                <a:solidFill>
                  <a:schemeClr val="tx1"/>
                </a:solidFill>
              </a:rPr>
              <a:t> по 11 класс.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08BB043-454C-4EA5-B35E-16BC6756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08" y="1905778"/>
            <a:ext cx="6013772" cy="425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1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Предмет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43353" y="2196159"/>
            <a:ext cx="5112327" cy="1719136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Время, которое учащиеся ЧУ ОШ «Классика-М» проводят за компьютером или в интернете.</a:t>
            </a:r>
          </a:p>
        </p:txBody>
      </p:sp>
      <p:pic>
        <p:nvPicPr>
          <p:cNvPr id="1026" name="Picture 2" descr="Учёные назвали, сколько подростку можно сидеть за компьютером без  последствий для здоровья - АЗЕРТАДЖ - Азербайджанское государственное  информационное агент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2196159"/>
            <a:ext cx="4751891" cy="363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45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Задачи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2005532"/>
            <a:ext cx="10058400" cy="4023360"/>
          </a:xfrm>
        </p:spPr>
        <p:txBody>
          <a:bodyPr>
            <a:normAutofit fontScale="25000" lnSpcReduction="20000"/>
          </a:bodyPr>
          <a:lstStyle/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Изучение источников информации сети интернет по заявленной теме.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lphaL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истории исследования интернет-зависимости.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lphaL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причинах и симптомах интернет-зависимости.</a:t>
            </a:r>
          </a:p>
          <a:p>
            <a:pPr marL="742950" lvl="1" indent="-285750">
              <a:lnSpc>
                <a:spcPct val="120000"/>
              </a:lnSpc>
              <a:buFont typeface="+mj-lt"/>
              <a:buAutoNum type="alphaL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 видах интернет-зависимости.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</a:t>
            </a:r>
            <a:r>
              <a:rPr lang="ru-RU" sz="9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ие</a:t>
            </a: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опроса </a:t>
            </a:r>
            <a:r>
              <a:rPr lang="ru-RU" sz="9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среди учеников 5-11 классов.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Проведение анализа и обобщение полученных результатов.</a:t>
            </a:r>
          </a:p>
          <a:p>
            <a:pPr marL="342900" lvl="0" indent="-342900" algn="just">
              <a:lnSpc>
                <a:spcPct val="120000"/>
              </a:lnSpc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Сформулировать выводы.</a:t>
            </a:r>
          </a:p>
          <a:p>
            <a:pPr marL="342900" lvl="0" indent="-342900" algn="just">
              <a:lnSpc>
                <a:spcPct val="12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96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Создать буклет, помогающий обнаружить у себя интернет-зависимость и имеющий советы по борьбе с ней.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9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Гипотеза и методы исследования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r>
              <a:rPr lang="ru-RU" sz="2400" dirty="0">
                <a:solidFill>
                  <a:schemeClr val="tx1"/>
                </a:solidFill>
              </a:rPr>
              <a:t>Гипотеза: Предполагается, что в школе ЧУ ОШ «Классика-М» присутствуют интернет-зависимые.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sz="2400" dirty="0">
                <a:solidFill>
                  <a:schemeClr val="tx1"/>
                </a:solidFill>
              </a:rPr>
              <a:t>Методы исследования: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Анкетирование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Исследования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102" name="Picture 6" descr="https://fourthdimensionfinancial.com/wp-content/uploads/2019/10/pen-pa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720" y="2622180"/>
            <a:ext cx="3607724" cy="3200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80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История исследования интернет-зависимости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79" y="1845734"/>
            <a:ext cx="7074131" cy="430568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1984 г. </a:t>
            </a:r>
            <a:r>
              <a:rPr lang="ru-RU" sz="2600" dirty="0">
                <a:solidFill>
                  <a:schemeClr val="tx1"/>
                </a:solidFill>
              </a:rPr>
              <a:t>психиатр </a:t>
            </a:r>
            <a:r>
              <a:rPr lang="ru-RU" sz="2600" dirty="0" err="1">
                <a:solidFill>
                  <a:schemeClr val="tx1"/>
                </a:solidFill>
              </a:rPr>
              <a:t>Айвен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dirty="0" err="1">
                <a:solidFill>
                  <a:schemeClr val="tx1"/>
                </a:solidFill>
              </a:rPr>
              <a:t>Голдберг</a:t>
            </a:r>
            <a:r>
              <a:rPr lang="ru-RU" sz="2600" dirty="0">
                <a:solidFill>
                  <a:schemeClr val="tx1"/>
                </a:solidFill>
              </a:rPr>
              <a:t> описал интернет-зависимость.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1984 г. </a:t>
            </a:r>
            <a:r>
              <a:rPr lang="ru-RU" sz="2600" dirty="0">
                <a:solidFill>
                  <a:schemeClr val="tx1"/>
                </a:solidFill>
              </a:rPr>
              <a:t>Кимберли Янг разработала опрос для определения интернет-зависимости.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1997 – 1998 гг. </a:t>
            </a:r>
            <a:r>
              <a:rPr lang="ru-RU" sz="2600" dirty="0">
                <a:solidFill>
                  <a:schemeClr val="tx1"/>
                </a:solidFill>
              </a:rPr>
              <a:t>созданы исследовательские и консультативно-диагностические службы.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2600" b="1" dirty="0">
                <a:solidFill>
                  <a:schemeClr val="tx1"/>
                </a:solidFill>
              </a:rPr>
              <a:t>2001 г. </a:t>
            </a:r>
            <a:r>
              <a:rPr lang="ru-RU" sz="2600" dirty="0">
                <a:solidFill>
                  <a:schemeClr val="tx1"/>
                </a:solidFill>
              </a:rPr>
              <a:t>Холл и </a:t>
            </a:r>
            <a:r>
              <a:rPr lang="ru-RU" sz="2600" dirty="0" err="1">
                <a:solidFill>
                  <a:schemeClr val="tx1"/>
                </a:solidFill>
              </a:rPr>
              <a:t>Парсонсос</a:t>
            </a:r>
            <a:r>
              <a:rPr lang="ru-RU" sz="2600" dirty="0">
                <a:solidFill>
                  <a:schemeClr val="tx1"/>
                </a:solidFill>
              </a:rPr>
              <a:t> предложили термин интернет-зависимое поведение.</a:t>
            </a: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4.bp.blogspot.com/-4ZjAXz8jaEM/UwU2iyhd9CI/AAAAAAAAQgI/HanuXkXuUOY/s1600/Young_Kimber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356" y="1845734"/>
            <a:ext cx="2693324" cy="40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856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303229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Цель использования информации сети интернет подростками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845734"/>
            <a:ext cx="7930342" cy="402336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Общение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Поиск интересной школьнику информации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Поиск информации, необходимой для обучения в школе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Чтение новостей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Поиск и покупка товаров в интернет магазине</a:t>
            </a: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</a:rPr>
              <a:t>Отдых</a:t>
            </a:r>
          </a:p>
          <a:p>
            <a:pPr marL="749808" lvl="1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LcPeriod"/>
            </a:pPr>
            <a:r>
              <a:rPr lang="ru-RU" sz="2200" dirty="0">
                <a:solidFill>
                  <a:schemeClr val="tx1"/>
                </a:solidFill>
              </a:rPr>
              <a:t>Игры</a:t>
            </a:r>
          </a:p>
          <a:p>
            <a:pPr marL="749808" lvl="1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LcPeriod"/>
            </a:pPr>
            <a:r>
              <a:rPr lang="ru-RU" sz="2200" dirty="0">
                <a:solidFill>
                  <a:schemeClr val="tx1"/>
                </a:solidFill>
              </a:rPr>
              <a:t>Сервисы для просмотра фильмов</a:t>
            </a:r>
          </a:p>
          <a:p>
            <a:pPr marL="749808" lvl="1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LcPeriod"/>
            </a:pPr>
            <a:r>
              <a:rPr lang="ru-RU" sz="2200" dirty="0">
                <a:solidFill>
                  <a:schemeClr val="tx1"/>
                </a:solidFill>
              </a:rPr>
              <a:t>Развлекательные блоги</a:t>
            </a:r>
          </a:p>
          <a:p>
            <a:pPr marL="749808" lvl="1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LcPeriod"/>
            </a:pPr>
            <a:r>
              <a:rPr lang="ru-RU" sz="2200" dirty="0">
                <a:solidFill>
                  <a:schemeClr val="tx1"/>
                </a:solidFill>
              </a:rPr>
              <a:t>Прослушивание музыки</a:t>
            </a:r>
          </a:p>
          <a:p>
            <a:pPr marL="749808" lvl="1" indent="-457200">
              <a:lnSpc>
                <a:spcPct val="100000"/>
              </a:lnSpc>
              <a:spcBef>
                <a:spcPts val="300"/>
              </a:spcBef>
              <a:buFont typeface="+mj-lt"/>
              <a:buAutoNum type="alphaLcPeriod"/>
            </a:pPr>
            <a:endParaRPr lang="ru-RU" sz="2200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00000"/>
              </a:lnSpc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076" name="Picture 4" descr="https://cdn-front.kwork.ru/pics/t3/02/2517593-1574967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593" y="3892051"/>
            <a:ext cx="3192087" cy="212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7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Типы интернет-зависимости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зависимость от веб-серфинга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от виртуального общения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от компьютерных игр по сети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навязчивая финансовая потребность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 пристрастие к просмотру фильмов через Интернет.</a:t>
            </a:r>
          </a:p>
          <a:p>
            <a:pPr marL="0" lvl="0" indent="0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6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79f47d639cb26897e3bca0188aa1cb186dd1"/>
</p:tagLst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Override1.xml><?xml version="1.0" encoding="utf-8"?>
<a:themeOverride xmlns:a="http://schemas.openxmlformats.org/drawingml/2006/main">
  <a:clrScheme name="Ретро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11801</TotalTime>
  <Words>1139</Words>
  <Application>Microsoft Office PowerPoint</Application>
  <PresentationFormat>Произвольный</PresentationFormat>
  <Paragraphs>138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Ретро</vt:lpstr>
      <vt:lpstr>Интернет зависимость среди обучающихся в Частном учреждении «Общеобразовательная школа «Классика-М»</vt:lpstr>
      <vt:lpstr>Цель работы</vt:lpstr>
      <vt:lpstr>Объект исследования</vt:lpstr>
      <vt:lpstr>Предмет исследования</vt:lpstr>
      <vt:lpstr>Задачи работы</vt:lpstr>
      <vt:lpstr>Гипотеза и методы исследования</vt:lpstr>
      <vt:lpstr>История исследования интернет-зависимости</vt:lpstr>
      <vt:lpstr>Цель использования информации сети интернет подростками</vt:lpstr>
      <vt:lpstr>Типы интернет-зависимости</vt:lpstr>
      <vt:lpstr>Причины интернет зависимости</vt:lpstr>
      <vt:lpstr>Симптомы и последствия интернет-зависимости</vt:lpstr>
      <vt:lpstr>Результаты</vt:lpstr>
      <vt:lpstr>Результаты</vt:lpstr>
      <vt:lpstr>Результаты</vt:lpstr>
      <vt:lpstr>Результаты</vt:lpstr>
      <vt:lpstr>Результаты</vt:lpstr>
      <vt:lpstr>Результаты</vt:lpstr>
      <vt:lpstr>Выводы</vt:lpstr>
      <vt:lpstr>Рекомендации</vt:lpstr>
      <vt:lpstr>Продукт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зависимость среди обучающихся в Частном учреждении «Общеобразовательная школа «Классика-М</dc:title>
  <dc:creator>Пользователь</dc:creator>
  <cp:lastModifiedBy>User</cp:lastModifiedBy>
  <cp:revision>30</cp:revision>
  <dcterms:created xsi:type="dcterms:W3CDTF">2021-12-07T11:44:33Z</dcterms:created>
  <dcterms:modified xsi:type="dcterms:W3CDTF">2022-06-24T11:56:55Z</dcterms:modified>
</cp:coreProperties>
</file>