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60" r:id="rId2"/>
    <p:sldId id="258" r:id="rId3"/>
    <p:sldId id="262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3" r:id="rId12"/>
    <p:sldId id="334" r:id="rId13"/>
    <p:sldId id="335" r:id="rId14"/>
    <p:sldId id="315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  <a:srgbClr val="996600"/>
    <a:srgbClr val="6600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861" autoAdjust="0"/>
    <p:restoredTop sz="94595" autoAdjust="0"/>
  </p:normalViewPr>
  <p:slideViewPr>
    <p:cSldViewPr>
      <p:cViewPr varScale="1">
        <p:scale>
          <a:sx n="39" d="100"/>
          <a:sy n="39" d="100"/>
        </p:scale>
        <p:origin x="1578" y="4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C1EDA5-7631-4313-B50C-1A30C57E508E}" type="datetimeFigureOut">
              <a:rPr lang="ru-RU"/>
              <a:pPr>
                <a:defRPr/>
              </a:pPr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AD6E4F-0B80-493F-9E30-897B285551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750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165722-750B-4F41-99BF-ED5EE4806735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593981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C894C0-9ADD-49C1-BA56-5D6F6BD4988E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585549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27D5735-789C-40C4-8ABA-338D72639349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07696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68C542B-650E-4A4C-9D3C-670A44A9BCFF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524906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92C9ED-8B2F-4D14-8939-1474EE75C950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344520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188FBE6-9EE4-4F8B-952F-F7A8438F86AC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1383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094BD6-FAF5-4DFA-B1B1-9F353B7338D3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918059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9B9FB5-31C2-4C29-A610-82D891E82D26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0235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89C48A-26E1-4098-ADC1-5168954785BD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6049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F0AD5F4-F4D8-463C-BE06-22D906F55883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543563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65EE6C6-F165-41B2-8086-912CC197842C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75966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EF3349E-3EE7-4F65-B79F-B1F4CC758E51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300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4345D7-4107-49A6-97DA-9F462046D312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792104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9E4AECC-0827-4B04-83C0-3CDC5CEC2057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214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ru-RU" sz="2400" b="0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ru-RU" sz="2400" b="0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FFC0BE-95DF-4002-88F5-1FF53682538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97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70046-B948-412C-80A8-0C488F08AE8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42EE0-CBEE-408F-808B-228A930C297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72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A2DCE-A659-4B9D-B120-5E5E470791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21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CDADB-CFA4-4D3E-8C86-5EEE36D0B5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65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1E920-60AF-4931-A3DE-B1C8924221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31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A9892-2915-4FED-A757-91F5FA45D1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76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1A55B-ED36-48B5-B889-D514B3C4F8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DC423-C3B5-425D-9441-E1A6373E01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73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8738F-1970-4445-83F7-9A88D60113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9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7BD276-BA41-471D-BA6F-363C664B0DE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03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ru-RU" sz="2400" b="0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28" name="Picture 4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8EEB7958-77FF-4DBA-A79C-6A61B7ADA0D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apingtu.edu.ru/emrPM/VP/html/NW1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ascalabc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1143000" y="1357313"/>
            <a:ext cx="7632700" cy="20732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cs typeface="Times New Roman" panose="02020603050405020304" pitchFamily="18" charset="0"/>
              </a:rPr>
              <a:t>Решение задач средствами</a:t>
            </a:r>
          </a:p>
          <a:p>
            <a:pPr algn="ctr"/>
            <a:r>
              <a:rPr lang="ru-RU" sz="3600" kern="10">
                <a:cs typeface="Times New Roman" panose="02020603050405020304" pitchFamily="18" charset="0"/>
              </a:rPr>
              <a:t> Pascal ABC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916238" y="3716338"/>
            <a:ext cx="596423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/>
              <a:t>Выполнила: Лабанова Виктория Александровна,</a:t>
            </a:r>
          </a:p>
          <a:p>
            <a:pPr eaLnBrk="1" hangingPunct="1"/>
            <a:r>
              <a:rPr lang="ru-RU" altLang="ru-RU"/>
              <a:t>ученица 8 класса БОУ «СОШ №4» г. Калачинска </a:t>
            </a:r>
          </a:p>
          <a:p>
            <a:pPr eaLnBrk="1" hangingPunct="1"/>
            <a:r>
              <a:rPr lang="ru-RU" altLang="ru-RU"/>
              <a:t>Омской области</a:t>
            </a:r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/>
              <a:t>Руководитель: Лабанова Татьяна Викторовна, </a:t>
            </a:r>
          </a:p>
          <a:p>
            <a:pPr eaLnBrk="1" hangingPunct="1"/>
            <a:r>
              <a:rPr lang="ru-RU" altLang="ru-RU"/>
              <a:t>учитель математики БОУ «СОШ №4» </a:t>
            </a:r>
          </a:p>
          <a:p>
            <a:pPr eaLnBrk="1" hangingPunct="1"/>
            <a:r>
              <a:rPr lang="ru-RU" altLang="ru-RU"/>
              <a:t>г. Калачинска Омской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116013" y="333375"/>
            <a:ext cx="73707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/>
              <a:t>Задача № 3. </a:t>
            </a:r>
          </a:p>
          <a:p>
            <a:pPr eaLnBrk="1" hangingPunct="1"/>
            <a:r>
              <a:rPr lang="ru-RU" altLang="ru-RU" sz="2400"/>
              <a:t>Сравнить две степени с натуральным показателем.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971550" y="1363663"/>
            <a:ext cx="7777163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var </a:t>
            </a:r>
            <a:r>
              <a:rPr lang="ru-RU" altLang="ru-RU" sz="1800"/>
              <a:t>      </a:t>
            </a:r>
            <a:r>
              <a:rPr lang="en-US" altLang="ru-RU" sz="1800"/>
              <a:t>b,d,i,j: </a:t>
            </a:r>
            <a:r>
              <a:rPr lang="en-US" altLang="ru-RU" sz="1800">
                <a:solidFill>
                  <a:srgbClr val="0000CC"/>
                </a:solidFill>
              </a:rPr>
              <a:t>integer</a:t>
            </a:r>
            <a:r>
              <a:rPr lang="en-US" altLang="ru-RU" sz="1800"/>
              <a:t>; </a:t>
            </a:r>
            <a:r>
              <a:rPr lang="ru-RU" altLang="ru-RU" sz="1800"/>
              <a:t>         </a:t>
            </a:r>
            <a:r>
              <a:rPr lang="en-US" altLang="ru-RU" sz="1800"/>
              <a:t>a,c,m,n: r</a:t>
            </a:r>
            <a:r>
              <a:rPr lang="en-US" altLang="ru-RU" sz="1800">
                <a:solidFill>
                  <a:srgbClr val="0000CC"/>
                </a:solidFill>
              </a:rPr>
              <a:t>eal</a:t>
            </a:r>
            <a:r>
              <a:rPr lang="en-US" altLang="ru-RU" sz="1800"/>
              <a:t>;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begin </a:t>
            </a:r>
            <a:endParaRPr lang="ru-RU" altLang="ru-RU" sz="1800"/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writeln (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'Введите основание первой степени:'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); </a:t>
            </a:r>
            <a:r>
              <a:rPr lang="ru-RU" altLang="ru-RU" sz="1800"/>
              <a:t>     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readln(a); </a:t>
            </a:r>
            <a:endParaRPr lang="ru-RU" altLang="ru-RU" sz="1800"/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writeln (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'Введите показатель первой степени:'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); </a:t>
            </a:r>
            <a:r>
              <a:rPr lang="ru-RU" altLang="ru-RU" sz="1800"/>
              <a:t>  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readln(b); </a:t>
            </a:r>
            <a:endParaRPr lang="ru-RU" altLang="ru-RU" sz="1800"/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writeln (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'Введите основание второй степени:'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); </a:t>
            </a:r>
            <a:r>
              <a:rPr lang="ru-RU" altLang="ru-RU" sz="1800"/>
              <a:t>     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readln(c); </a:t>
            </a:r>
            <a:endParaRPr lang="ru-RU" altLang="ru-RU" sz="1800"/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writeln (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'Введите показатель второй степени:'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); </a:t>
            </a:r>
            <a:r>
              <a:rPr lang="ru-RU" altLang="ru-RU" sz="1800"/>
              <a:t> 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readln(d);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m:=</a:t>
            </a:r>
            <a:r>
              <a:rPr lang="en-US" altLang="ru-RU" sz="1800">
                <a:solidFill>
                  <a:srgbClr val="006400"/>
                </a:solidFill>
                <a:cs typeface="Times New Roman" panose="02020603050405020304" pitchFamily="18" charset="0"/>
              </a:rPr>
              <a:t>1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for i:= </a:t>
            </a:r>
            <a:r>
              <a:rPr lang="en-US" altLang="ru-RU" sz="1800">
                <a:solidFill>
                  <a:srgbClr val="006400"/>
                </a:solidFill>
                <a:cs typeface="Times New Roman" panose="02020603050405020304" pitchFamily="18" charset="0"/>
              </a:rPr>
              <a:t>1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to b do  begin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m:= m * a;</a:t>
            </a:r>
            <a:r>
              <a:rPr lang="ru-RU" altLang="ru-RU" sz="1800"/>
              <a:t>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end;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n:=</a:t>
            </a:r>
            <a:r>
              <a:rPr lang="en-US" altLang="ru-RU" sz="1800">
                <a:solidFill>
                  <a:srgbClr val="006400"/>
                </a:solidFill>
                <a:cs typeface="Times New Roman" panose="02020603050405020304" pitchFamily="18" charset="0"/>
              </a:rPr>
              <a:t>1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for j:= </a:t>
            </a:r>
            <a:r>
              <a:rPr lang="en-US" altLang="ru-RU" sz="1800">
                <a:solidFill>
                  <a:srgbClr val="006400"/>
                </a:solidFill>
                <a:cs typeface="Times New Roman" panose="02020603050405020304" pitchFamily="18" charset="0"/>
              </a:rPr>
              <a:t>1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to d do</a:t>
            </a:r>
            <a:r>
              <a:rPr lang="ru-RU" altLang="ru-RU" sz="1800"/>
              <a:t>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begin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n:= n * c;</a:t>
            </a:r>
            <a:r>
              <a:rPr lang="ru-RU" altLang="ru-RU" sz="1800"/>
              <a:t>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end;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if m=n then  </a:t>
            </a:r>
            <a:r>
              <a:rPr lang="ru-RU" altLang="ru-RU" sz="1800"/>
              <a:t>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begin writeln(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Степени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равны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ru-RU" altLang="ru-RU" sz="1800"/>
              <a:t>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end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 else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if m &gt; n then </a:t>
            </a:r>
            <a:r>
              <a:rPr lang="ru-RU" altLang="ru-RU" sz="1800"/>
              <a:t>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begin</a:t>
            </a:r>
            <a:r>
              <a:rPr lang="ru-RU" altLang="ru-RU" sz="1800"/>
              <a:t>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ru-RU" altLang="ru-RU" sz="18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writeln(a,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в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,b,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степени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больше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чем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,c,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в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,d,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степени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ru-RU" altLang="ru-RU" sz="1800"/>
              <a:t>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end </a:t>
            </a:r>
            <a:endParaRPr lang="ru-RU" altLang="ru-RU" sz="1800"/>
          </a:p>
          <a:p>
            <a:pPr algn="just"/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       else </a:t>
            </a:r>
            <a:r>
              <a:rPr lang="ru-RU" altLang="ru-RU" sz="1800"/>
              <a:t>    </a:t>
            </a:r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          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begin</a:t>
            </a:r>
            <a:r>
              <a:rPr lang="ru-RU" altLang="ru-RU" sz="1800"/>
              <a:t>   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writeln(c,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в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,d,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степени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больше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чем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,a,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в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,b,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ru-RU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степени</a:t>
            </a:r>
            <a:r>
              <a:rPr lang="en-US" altLang="ru-RU" sz="1800">
                <a:solidFill>
                  <a:srgbClr val="0000FF"/>
                </a:solidFill>
                <a:cs typeface="Times New Roman" panose="02020603050405020304" pitchFamily="18" charset="0"/>
              </a:rPr>
              <a:t>'</a:t>
            </a:r>
            <a:r>
              <a:rPr lang="en-US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ru-RU" altLang="ru-RU" sz="1800"/>
              <a:t>   </a:t>
            </a:r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end </a:t>
            </a:r>
            <a:endParaRPr lang="ru-RU" altLang="ru-RU" sz="1800"/>
          </a:p>
          <a:p>
            <a:pPr algn="just"/>
            <a:r>
              <a:rPr lang="ru-RU" altLang="ru-RU" sz="1800">
                <a:solidFill>
                  <a:srgbClr val="000000"/>
                </a:solidFill>
                <a:cs typeface="Times New Roman" panose="02020603050405020304" pitchFamily="18" charset="0"/>
              </a:rPr>
              <a:t> end.</a:t>
            </a:r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-143" r="58424" b="15051"/>
          <a:stretch>
            <a:fillRect/>
          </a:stretch>
        </p:blipFill>
        <p:spPr bwMode="auto">
          <a:xfrm>
            <a:off x="1998663" y="260350"/>
            <a:ext cx="4897437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042988" y="188913"/>
            <a:ext cx="7632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2800">
                <a:cs typeface="Times New Roman" panose="02020603050405020304" pitchFamily="18" charset="0"/>
              </a:rPr>
              <a:t>Задача № 4. Выполнить арифметические действия с двумя степенями с натуральным показателем.</a:t>
            </a:r>
            <a:endParaRPr lang="ru-RU" altLang="ru-RU" sz="2800"/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971550" y="1579563"/>
            <a:ext cx="817245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/>
              <a:t>var </a:t>
            </a:r>
          </a:p>
          <a:p>
            <a:pPr eaLnBrk="1" hangingPunct="1"/>
            <a:r>
              <a:rPr lang="en-US" altLang="ru-RU"/>
              <a:t>      b,d,i,j: integer; </a:t>
            </a:r>
            <a:r>
              <a:rPr lang="ru-RU" altLang="ru-RU"/>
              <a:t>        </a:t>
            </a:r>
            <a:r>
              <a:rPr lang="en-US" altLang="ru-RU"/>
              <a:t>a,c,m,n,f: real; </a:t>
            </a:r>
            <a:r>
              <a:rPr lang="ru-RU" altLang="ru-RU"/>
              <a:t>    </a:t>
            </a:r>
            <a:r>
              <a:rPr lang="en-US" altLang="ru-RU"/>
              <a:t>  k:char;</a:t>
            </a:r>
          </a:p>
          <a:p>
            <a:pPr eaLnBrk="1" hangingPunct="1"/>
            <a:r>
              <a:rPr lang="en-US" altLang="ru-RU"/>
              <a:t>   begin </a:t>
            </a:r>
          </a:p>
          <a:p>
            <a:pPr eaLnBrk="1" hangingPunct="1"/>
            <a:r>
              <a:rPr lang="ru-RU" altLang="ru-RU"/>
              <a:t>      writeln ('Введите основание первой степени:'); </a:t>
            </a:r>
            <a:r>
              <a:rPr lang="en-US" altLang="ru-RU"/>
              <a:t> readln(a); </a:t>
            </a:r>
          </a:p>
          <a:p>
            <a:pPr eaLnBrk="1" hangingPunct="1"/>
            <a:r>
              <a:rPr lang="ru-RU" altLang="ru-RU"/>
              <a:t>      writeln ('Введите показатель первой степени:'); </a:t>
            </a:r>
            <a:r>
              <a:rPr lang="en-US" altLang="ru-RU"/>
              <a:t>readln(b); </a:t>
            </a:r>
          </a:p>
          <a:p>
            <a:pPr eaLnBrk="1" hangingPunct="1"/>
            <a:r>
              <a:rPr lang="ru-RU" altLang="ru-RU"/>
              <a:t>      writeln ('Введите основание второй степени:'); </a:t>
            </a:r>
            <a:r>
              <a:rPr lang="en-US" altLang="ru-RU"/>
              <a:t> readln(c); </a:t>
            </a:r>
          </a:p>
          <a:p>
            <a:pPr eaLnBrk="1" hangingPunct="1"/>
            <a:r>
              <a:rPr lang="ru-RU" altLang="ru-RU"/>
              <a:t>      writeln ('Введите показатель второй степени:'); </a:t>
            </a:r>
            <a:r>
              <a:rPr lang="en-US" altLang="ru-RU"/>
              <a:t>readln(d); </a:t>
            </a:r>
          </a:p>
          <a:p>
            <a:pPr eaLnBrk="1" hangingPunct="1"/>
            <a:r>
              <a:rPr lang="ru-RU" altLang="ru-RU"/>
              <a:t>      writeln ('Введите знак арифметического действия, которое необходимо выполнить со степенями');    </a:t>
            </a:r>
            <a:r>
              <a:rPr lang="en-US" altLang="ru-RU"/>
              <a:t>readln(k); </a:t>
            </a:r>
          </a:p>
          <a:p>
            <a:pPr eaLnBrk="1" hangingPunct="1"/>
            <a:r>
              <a:rPr lang="en-US" altLang="ru-RU"/>
              <a:t>      m:=1;</a:t>
            </a:r>
            <a:r>
              <a:rPr lang="ru-RU" altLang="ru-RU"/>
              <a:t>    </a:t>
            </a:r>
            <a:r>
              <a:rPr lang="pl-PL" altLang="ru-RU"/>
              <a:t>for i:= 1 to b do</a:t>
            </a:r>
            <a:r>
              <a:rPr lang="ru-RU" altLang="ru-RU"/>
              <a:t>    </a:t>
            </a:r>
            <a:r>
              <a:rPr lang="en-US" altLang="ru-RU"/>
              <a:t>begin </a:t>
            </a:r>
            <a:r>
              <a:rPr lang="ru-RU" altLang="ru-RU"/>
              <a:t>    </a:t>
            </a:r>
            <a:r>
              <a:rPr lang="en-US" altLang="ru-RU"/>
              <a:t>m:= m * a;</a:t>
            </a:r>
            <a:r>
              <a:rPr lang="ru-RU" altLang="ru-RU"/>
              <a:t>      </a:t>
            </a:r>
            <a:r>
              <a:rPr lang="en-US" altLang="ru-RU"/>
              <a:t>end;</a:t>
            </a:r>
          </a:p>
          <a:p>
            <a:pPr eaLnBrk="1" hangingPunct="1"/>
            <a:r>
              <a:rPr lang="en-US" altLang="ru-RU"/>
              <a:t>      n:=1;</a:t>
            </a:r>
            <a:r>
              <a:rPr lang="ru-RU" altLang="ru-RU"/>
              <a:t>  </a:t>
            </a:r>
            <a:r>
              <a:rPr lang="pl-PL" altLang="ru-RU"/>
              <a:t> for j:= 1 to d do</a:t>
            </a:r>
            <a:r>
              <a:rPr lang="ru-RU" altLang="ru-RU"/>
              <a:t>     </a:t>
            </a:r>
            <a:r>
              <a:rPr lang="en-US" altLang="ru-RU"/>
              <a:t>begin </a:t>
            </a:r>
            <a:r>
              <a:rPr lang="ru-RU" altLang="ru-RU"/>
              <a:t>  </a:t>
            </a:r>
            <a:r>
              <a:rPr lang="en-US" altLang="ru-RU"/>
              <a:t>n:= n * c;</a:t>
            </a:r>
            <a:r>
              <a:rPr lang="ru-RU" altLang="ru-RU"/>
              <a:t>       </a:t>
            </a:r>
            <a:r>
              <a:rPr lang="en-US" altLang="ru-RU"/>
              <a:t>end;</a:t>
            </a:r>
          </a:p>
          <a:p>
            <a:pPr eaLnBrk="1" hangingPunct="1"/>
            <a:r>
              <a:rPr lang="en-US" altLang="ru-RU"/>
              <a:t>     case k of</a:t>
            </a:r>
          </a:p>
          <a:p>
            <a:pPr eaLnBrk="1" hangingPunct="1"/>
            <a:r>
              <a:rPr lang="en-US" altLang="ru-RU"/>
              <a:t>  '+': f := m+n;</a:t>
            </a:r>
            <a:r>
              <a:rPr lang="ru-RU" altLang="ru-RU"/>
              <a:t>            </a:t>
            </a:r>
            <a:r>
              <a:rPr lang="en-US" altLang="ru-RU"/>
              <a:t>'-': f := m-n;</a:t>
            </a:r>
          </a:p>
          <a:p>
            <a:pPr eaLnBrk="1" hangingPunct="1"/>
            <a:r>
              <a:rPr lang="en-US" altLang="ru-RU"/>
              <a:t>  '*': f := m*n;</a:t>
            </a:r>
            <a:r>
              <a:rPr lang="ru-RU" altLang="ru-RU"/>
              <a:t>            </a:t>
            </a:r>
            <a:r>
              <a:rPr lang="en-US" altLang="ru-RU"/>
              <a:t> else f := m/n;</a:t>
            </a:r>
          </a:p>
          <a:p>
            <a:pPr eaLnBrk="1" hangingPunct="1"/>
            <a:r>
              <a:rPr lang="en-US" altLang="ru-RU"/>
              <a:t>end;</a:t>
            </a:r>
            <a:r>
              <a:rPr lang="ru-RU" altLang="ru-RU"/>
              <a:t>            </a:t>
            </a:r>
            <a:r>
              <a:rPr lang="en-US" altLang="ru-RU"/>
              <a:t>writeln ('</a:t>
            </a:r>
            <a:r>
              <a:rPr lang="ru-RU" altLang="ru-RU"/>
              <a:t>Результат:',</a:t>
            </a:r>
            <a:r>
              <a:rPr lang="en-US" altLang="ru-RU"/>
              <a:t>f); </a:t>
            </a:r>
          </a:p>
          <a:p>
            <a:pPr eaLnBrk="1" hangingPunct="1"/>
            <a:r>
              <a:rPr lang="en-US" altLang="ru-RU"/>
              <a:t> end.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566" b="9843"/>
          <a:stretch>
            <a:fillRect/>
          </a:stretch>
        </p:blipFill>
        <p:spPr bwMode="auto">
          <a:xfrm>
            <a:off x="684213" y="0"/>
            <a:ext cx="8135937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ChangeArrowheads="1"/>
          </p:cNvSpPr>
          <p:nvPr/>
        </p:nvSpPr>
        <p:spPr bwMode="auto">
          <a:xfrm>
            <a:off x="1042988" y="327025"/>
            <a:ext cx="8101012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400"/>
              <a:t>Цель исследования достигнута: разработаны программы для решения задач  в среде программирования Паскаль-ABC.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400"/>
              <a:t>Программы протестированы.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400"/>
              <a:t>При этом я ознакомилась  с историей программирования.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400"/>
              <a:t>Освоила некоторые приемы программирования в интегрированной среде Паскаль-ABC.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400"/>
              <a:t>Полученные знания и навыки помогут мне на уроках информатики в 9 классе.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900113" y="404813"/>
            <a:ext cx="8027987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FF3300"/>
                </a:solidFill>
                <a:latin typeface="Monotype Corsiva" panose="03010101010201010101" pitchFamily="66" charset="0"/>
              </a:rPr>
              <a:t>Цель исследования:</a:t>
            </a:r>
            <a:r>
              <a:rPr lang="ru-RU" altLang="ru-RU" sz="2800"/>
              <a:t> </a:t>
            </a:r>
            <a:r>
              <a:rPr lang="ru-RU" altLang="ru-RU" sz="2400"/>
              <a:t>написать программы на языке Pascal ABC для возведения числа в степень с натуральным показателем, сравнения степеней с натуральным показателем, выполнения действий со степенями.</a:t>
            </a:r>
            <a:endParaRPr lang="ru-RU" altLang="ru-RU" sz="2400">
              <a:solidFill>
                <a:srgbClr val="FF3300"/>
              </a:solidFill>
              <a:latin typeface="Monotype Corsiva" panose="03010101010201010101" pitchFamily="66" charset="0"/>
            </a:endParaRPr>
          </a:p>
          <a:p>
            <a:pPr eaLnBrk="1" hangingPunct="1"/>
            <a:r>
              <a:rPr lang="ru-RU" altLang="ru-RU" sz="2800">
                <a:solidFill>
                  <a:srgbClr val="FF3300"/>
                </a:solidFill>
                <a:latin typeface="Monotype Corsiva" panose="03010101010201010101" pitchFamily="66" charset="0"/>
              </a:rPr>
              <a:t>Задачи: </a:t>
            </a:r>
          </a:p>
          <a:p>
            <a:pPr eaLnBrk="1" hangingPunct="1"/>
            <a:r>
              <a:rPr lang="ru-RU" altLang="ru-RU" sz="2400"/>
              <a:t>- изучить понятие «язык программирования»,</a:t>
            </a:r>
          </a:p>
          <a:p>
            <a:pPr eaLnBrk="1" hangingPunct="1"/>
            <a:r>
              <a:rPr lang="ru-RU" altLang="ru-RU" sz="2400"/>
              <a:t>- познакомиться с историей программирования,</a:t>
            </a:r>
          </a:p>
          <a:p>
            <a:pPr eaLnBrk="1" hangingPunct="1"/>
            <a:r>
              <a:rPr lang="ru-RU" altLang="ru-RU" sz="2400"/>
              <a:t>- познакомиться со структурой программ на Pascal ABC,</a:t>
            </a:r>
          </a:p>
          <a:p>
            <a:pPr eaLnBrk="1" hangingPunct="1"/>
            <a:r>
              <a:rPr lang="ru-RU" altLang="ru-RU" sz="2400"/>
              <a:t>- изучить основные конструкции языка Pascal ABC,</a:t>
            </a:r>
          </a:p>
          <a:p>
            <a:pPr eaLnBrk="1" hangingPunct="1"/>
            <a:r>
              <a:rPr lang="ru-RU" altLang="ru-RU" sz="2400"/>
              <a:t>- разработать алгоритмы для решения задач,</a:t>
            </a:r>
          </a:p>
          <a:p>
            <a:pPr eaLnBrk="1" hangingPunct="1">
              <a:buFontTx/>
              <a:buChar char="-"/>
            </a:pPr>
            <a:r>
              <a:rPr lang="ru-RU" altLang="ru-RU" sz="2400"/>
              <a:t> написать программы для решения задач и     </a:t>
            </a:r>
          </a:p>
          <a:p>
            <a:pPr eaLnBrk="1" hangingPunct="1"/>
            <a:r>
              <a:rPr lang="ru-RU" altLang="ru-RU" sz="2400"/>
              <a:t>  протестировать 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ChangeArrowheads="1"/>
          </p:cNvSpPr>
          <p:nvPr/>
        </p:nvSpPr>
        <p:spPr bwMode="auto">
          <a:xfrm>
            <a:off x="1042988" y="765175"/>
            <a:ext cx="7643812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000" i="1">
                <a:solidFill>
                  <a:srgbClr val="C00000"/>
                </a:solidFill>
              </a:rPr>
              <a:t>Язык программирования </a:t>
            </a:r>
            <a:r>
              <a:rPr lang="ru-RU" altLang="ru-RU" sz="4000"/>
              <a:t>- это формальный язык, предназначенный для записи компьютерных программ.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116013" y="158750"/>
            <a:ext cx="7559675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indent="269875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3200">
                <a:solidFill>
                  <a:srgbClr val="000000"/>
                </a:solidFill>
                <a:cs typeface="Times New Roman" panose="02020603050405020304" pitchFamily="18" charset="0"/>
              </a:rPr>
              <a:t>Язык программирования Pascal был разработан в 1970 г  Никлаусом Виртом в Цюрихском институте информатики (Швейцария). </a:t>
            </a:r>
          </a:p>
          <a:p>
            <a:pPr algn="just"/>
            <a:r>
              <a:rPr lang="ru-RU" altLang="ru-RU" sz="3200">
                <a:cs typeface="Times New Roman" panose="02020603050405020304" pitchFamily="18" charset="0"/>
              </a:rPr>
              <a:t>Система PascalABC.NET является совместной разработкой российских и немецких программистов.</a:t>
            </a:r>
            <a:endParaRPr lang="ru-RU" altLang="ru-RU" sz="3200"/>
          </a:p>
        </p:txBody>
      </p:sp>
      <p:pic>
        <p:nvPicPr>
          <p:cNvPr id="6147" name="Picture 2" descr="http://apingtu.edu.ru/emrPM/VP/html/NW1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16338"/>
            <a:ext cx="17907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3779838" y="6165850"/>
            <a:ext cx="188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000000"/>
                </a:solidFill>
                <a:cs typeface="Times New Roman" panose="02020603050405020304" pitchFamily="18" charset="0"/>
              </a:rPr>
              <a:t>Никлаус Вирт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1619250" y="2133600"/>
            <a:ext cx="62055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5400" u="sng">
                <a:hlinkClick r:id="rId3"/>
              </a:rPr>
              <a:t>http://pascalabc.net/</a:t>
            </a:r>
            <a:endParaRPr lang="ru-RU" altLang="ru-RU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1042988" y="476250"/>
            <a:ext cx="77057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/>
              <a:t>Задача № 1. </a:t>
            </a:r>
          </a:p>
          <a:p>
            <a:pPr eaLnBrk="1" hangingPunct="1"/>
            <a:r>
              <a:rPr lang="ru-RU" altLang="ru-RU" sz="2800"/>
              <a:t>Возвести в квадрат заданное число.</a:t>
            </a: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1187450" y="1773238"/>
            <a:ext cx="77057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var </a:t>
            </a:r>
            <a:endParaRPr lang="ru-RU" altLang="ru-RU" sz="2800"/>
          </a:p>
          <a:p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   a: </a:t>
            </a:r>
            <a:r>
              <a:rPr lang="ru-RU" altLang="ru-RU" sz="2800">
                <a:solidFill>
                  <a:srgbClr val="0000FF"/>
                </a:solidFill>
                <a:cs typeface="Times New Roman" panose="02020603050405020304" pitchFamily="18" charset="0"/>
              </a:rPr>
              <a:t>real</a:t>
            </a:r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endParaRPr lang="ru-RU" altLang="ru-RU" sz="2800"/>
          </a:p>
          <a:p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begin </a:t>
            </a:r>
            <a:endParaRPr lang="ru-RU" altLang="ru-RU" sz="2800"/>
          </a:p>
          <a:p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   writeln (</a:t>
            </a:r>
            <a:r>
              <a:rPr lang="ru-RU" altLang="ru-RU" sz="2800">
                <a:solidFill>
                  <a:srgbClr val="0000FF"/>
                </a:solidFill>
                <a:cs typeface="Times New Roman" panose="02020603050405020304" pitchFamily="18" charset="0"/>
              </a:rPr>
              <a:t>'Введите число, квадрат которого необходимо вычислить:'</a:t>
            </a:r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); </a:t>
            </a:r>
            <a:endParaRPr lang="ru-RU" altLang="ru-RU" sz="2800"/>
          </a:p>
          <a:p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   </a:t>
            </a:r>
            <a:r>
              <a:rPr lang="en-US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readln(a); </a:t>
            </a:r>
            <a:endParaRPr lang="ru-RU" altLang="ru-RU" sz="2800"/>
          </a:p>
          <a:p>
            <a:r>
              <a:rPr lang="en-US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   a := a * a; </a:t>
            </a:r>
            <a:endParaRPr lang="ru-RU" altLang="ru-RU" sz="2800"/>
          </a:p>
          <a:p>
            <a:r>
              <a:rPr lang="en-US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   </a:t>
            </a:r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writeln(</a:t>
            </a:r>
            <a:r>
              <a:rPr lang="ru-RU" altLang="ru-RU" sz="2800">
                <a:solidFill>
                  <a:srgbClr val="0000FF"/>
                </a:solidFill>
                <a:cs typeface="Times New Roman" panose="02020603050405020304" pitchFamily="18" charset="0"/>
              </a:rPr>
              <a:t>'Квадрат числа ='</a:t>
            </a:r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, a);</a:t>
            </a:r>
          </a:p>
          <a:p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  end.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547" b="3937"/>
          <a:stretch>
            <a:fillRect/>
          </a:stretch>
        </p:blipFill>
        <p:spPr bwMode="auto">
          <a:xfrm>
            <a:off x="684213" y="0"/>
            <a:ext cx="784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900113" y="549275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/>
              <a:t>Задача № 2. Возвести заданное число в степень </a:t>
            </a:r>
          </a:p>
          <a:p>
            <a:pPr eaLnBrk="1" hangingPunct="1"/>
            <a:r>
              <a:rPr lang="ru-RU" altLang="ru-RU" sz="2800"/>
              <a:t>с заданным натуральным показателем.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258888" y="1573213"/>
            <a:ext cx="655320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ru-RU"/>
              <a:t>var </a:t>
            </a:r>
          </a:p>
          <a:p>
            <a:r>
              <a:rPr lang="en-US" altLang="ru-RU"/>
              <a:t>      </a:t>
            </a:r>
            <a:r>
              <a:rPr lang="en-US" altLang="ru-RU" b="0"/>
              <a:t>b, i: </a:t>
            </a:r>
            <a:r>
              <a:rPr lang="en-US" altLang="ru-RU" b="0">
                <a:solidFill>
                  <a:srgbClr val="0000CC"/>
                </a:solidFill>
              </a:rPr>
              <a:t>integer</a:t>
            </a:r>
            <a:r>
              <a:rPr lang="en-US" altLang="ru-RU" b="0"/>
              <a:t>; </a:t>
            </a:r>
          </a:p>
          <a:p>
            <a:r>
              <a:rPr lang="en-US" altLang="ru-RU" b="0"/>
              <a:t>      a, c: </a:t>
            </a:r>
            <a:r>
              <a:rPr lang="en-US" altLang="ru-RU" b="0">
                <a:solidFill>
                  <a:srgbClr val="0000CC"/>
                </a:solidFill>
              </a:rPr>
              <a:t>real</a:t>
            </a:r>
            <a:r>
              <a:rPr lang="en-US" altLang="ru-RU" b="0"/>
              <a:t>;</a:t>
            </a:r>
          </a:p>
          <a:p>
            <a:r>
              <a:rPr lang="en-US" altLang="ru-RU" b="0"/>
              <a:t>   </a:t>
            </a:r>
            <a:r>
              <a:rPr lang="en-US" altLang="ru-RU"/>
              <a:t>begin </a:t>
            </a:r>
          </a:p>
          <a:p>
            <a:r>
              <a:rPr lang="en-US" altLang="ru-RU"/>
              <a:t>        </a:t>
            </a:r>
            <a:r>
              <a:rPr lang="en-US" altLang="ru-RU" b="0"/>
              <a:t>writeln (</a:t>
            </a:r>
            <a:r>
              <a:rPr lang="en-US" altLang="ru-RU" b="0">
                <a:solidFill>
                  <a:srgbClr val="0000CC"/>
                </a:solidFill>
              </a:rPr>
              <a:t>'</a:t>
            </a:r>
            <a:r>
              <a:rPr lang="ru-RU" altLang="ru-RU" b="0">
                <a:solidFill>
                  <a:srgbClr val="0000CC"/>
                </a:solidFill>
              </a:rPr>
              <a:t>Введите основание степени:</a:t>
            </a:r>
            <a:r>
              <a:rPr lang="ru-RU" altLang="ru-RU" b="0"/>
              <a:t>'); </a:t>
            </a:r>
          </a:p>
          <a:p>
            <a:r>
              <a:rPr lang="en-US" altLang="ru-RU" b="0"/>
              <a:t>      readln(a); </a:t>
            </a:r>
          </a:p>
          <a:p>
            <a:r>
              <a:rPr lang="en-US" altLang="ru-RU" b="0"/>
              <a:t>      writeln ('</a:t>
            </a:r>
            <a:r>
              <a:rPr lang="ru-RU" altLang="ru-RU" b="0">
                <a:solidFill>
                  <a:srgbClr val="0000CC"/>
                </a:solidFill>
              </a:rPr>
              <a:t>Введите показатель степени:</a:t>
            </a:r>
            <a:r>
              <a:rPr lang="ru-RU" altLang="ru-RU" b="0"/>
              <a:t>'); </a:t>
            </a:r>
          </a:p>
          <a:p>
            <a:r>
              <a:rPr lang="en-US" altLang="ru-RU" b="0"/>
              <a:t>      readln(b); </a:t>
            </a:r>
          </a:p>
          <a:p>
            <a:r>
              <a:rPr lang="en-US" altLang="ru-RU" b="0"/>
              <a:t>      c:=1;</a:t>
            </a:r>
          </a:p>
          <a:p>
            <a:r>
              <a:rPr lang="pl-PL" altLang="ru-RU" b="0"/>
              <a:t>      </a:t>
            </a:r>
            <a:r>
              <a:rPr lang="pl-PL" altLang="ru-RU"/>
              <a:t>for </a:t>
            </a:r>
            <a:r>
              <a:rPr lang="pl-PL" altLang="ru-RU" b="0"/>
              <a:t>i:= 1 </a:t>
            </a:r>
            <a:r>
              <a:rPr lang="pl-PL" altLang="ru-RU"/>
              <a:t>to </a:t>
            </a:r>
            <a:r>
              <a:rPr lang="pl-PL" altLang="ru-RU" b="0"/>
              <a:t>b </a:t>
            </a:r>
            <a:r>
              <a:rPr lang="pl-PL" altLang="ru-RU"/>
              <a:t>do</a:t>
            </a:r>
          </a:p>
          <a:p>
            <a:r>
              <a:rPr lang="en-US" altLang="ru-RU"/>
              <a:t>      begin </a:t>
            </a:r>
          </a:p>
          <a:p>
            <a:r>
              <a:rPr lang="en-US" altLang="ru-RU"/>
              <a:t>      </a:t>
            </a:r>
            <a:r>
              <a:rPr lang="en-US" altLang="ru-RU" b="0"/>
              <a:t>c:= c * a;</a:t>
            </a:r>
          </a:p>
          <a:p>
            <a:r>
              <a:rPr lang="en-US" altLang="ru-RU" b="0"/>
              <a:t>      </a:t>
            </a:r>
            <a:r>
              <a:rPr lang="en-US" altLang="ru-RU"/>
              <a:t>end</a:t>
            </a:r>
            <a:r>
              <a:rPr lang="en-US" altLang="ru-RU" b="0"/>
              <a:t>;</a:t>
            </a:r>
          </a:p>
          <a:p>
            <a:r>
              <a:rPr lang="en-US" altLang="ru-RU" b="0"/>
              <a:t>      writeln(a,'</a:t>
            </a:r>
            <a:r>
              <a:rPr lang="en-US" altLang="ru-RU" b="0">
                <a:solidFill>
                  <a:srgbClr val="0000CC"/>
                </a:solidFill>
              </a:rPr>
              <a:t>в</a:t>
            </a:r>
            <a:r>
              <a:rPr lang="en-US" altLang="ru-RU" b="0"/>
              <a:t>',b,</a:t>
            </a:r>
            <a:r>
              <a:rPr lang="en-US" altLang="ru-RU" b="0">
                <a:solidFill>
                  <a:srgbClr val="0000CC"/>
                </a:solidFill>
              </a:rPr>
              <a:t>'степени =</a:t>
            </a:r>
            <a:r>
              <a:rPr lang="en-US" altLang="ru-RU" b="0"/>
              <a:t>', c);</a:t>
            </a:r>
          </a:p>
          <a:p>
            <a:r>
              <a:rPr lang="en-US" altLang="ru-RU" b="0"/>
              <a:t>   </a:t>
            </a:r>
            <a:r>
              <a:rPr lang="en-US" altLang="ru-RU"/>
              <a:t>end</a:t>
            </a:r>
            <a:r>
              <a:rPr lang="en-US" altLang="ru-RU" b="0"/>
              <a:t>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959" t="-22345" r="49019" b="22345"/>
          <a:stretch>
            <a:fillRect/>
          </a:stretch>
        </p:blipFill>
        <p:spPr bwMode="auto">
          <a:xfrm>
            <a:off x="-4789488" y="-1539875"/>
            <a:ext cx="12746038" cy="797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a6a94ac17fbe87a3bad38716182cce243bb6c"/>
</p:tagLst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2149</TotalTime>
  <Words>721</Words>
  <Application>Microsoft Office PowerPoint</Application>
  <PresentationFormat>Экран (4:3)</PresentationFormat>
  <Paragraphs>106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Calibri</vt:lpstr>
      <vt:lpstr>Monotype Corsiva</vt:lpstr>
      <vt:lpstr>Wingdings</vt:lpstr>
      <vt:lpstr>Тетрадь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gimnaziy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Gimnaziy</dc:creator>
  <cp:lastModifiedBy>vr-kn</cp:lastModifiedBy>
  <cp:revision>131</cp:revision>
  <dcterms:created xsi:type="dcterms:W3CDTF">2005-04-15T07:41:28Z</dcterms:created>
  <dcterms:modified xsi:type="dcterms:W3CDTF">2019-03-27T21:20:22Z</dcterms:modified>
</cp:coreProperties>
</file>