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7" r:id="rId2"/>
    <p:sldId id="290" r:id="rId3"/>
    <p:sldId id="257" r:id="rId4"/>
    <p:sldId id="292" r:id="rId5"/>
    <p:sldId id="281" r:id="rId6"/>
    <p:sldId id="282" r:id="rId7"/>
    <p:sldId id="286" r:id="rId8"/>
    <p:sldId id="276" r:id="rId9"/>
    <p:sldId id="280" r:id="rId10"/>
    <p:sldId id="273" r:id="rId11"/>
    <p:sldId id="275" r:id="rId12"/>
    <p:sldId id="264" r:id="rId13"/>
    <p:sldId id="261" r:id="rId14"/>
    <p:sldId id="274" r:id="rId15"/>
    <p:sldId id="291" r:id="rId16"/>
    <p:sldId id="265" r:id="rId17"/>
    <p:sldId id="266" r:id="rId18"/>
    <p:sldId id="288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>
        <p:scale>
          <a:sx n="110" d="100"/>
          <a:sy n="11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5342294532797E-2"/>
          <c:y val="7.3840944356810906E-2"/>
          <c:w val="0.9265785609397944"/>
          <c:h val="0.803532008830020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рост грамотности</c:v>
                </c:pt>
              </c:strCache>
            </c:strRef>
          </c:tx>
          <c:spPr>
            <a:solidFill>
              <a:srgbClr val="9999FF"/>
            </a:solidFill>
            <a:ln w="12691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sz="7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Sheet1!$B$1:$R$1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Sheet1!$B$2:$R$2</c:f>
              <c:numCache>
                <c:formatCode>General</c:formatCode>
                <c:ptCount val="17"/>
                <c:pt idx="0">
                  <c:v>2.2999999999999998</c:v>
                </c:pt>
                <c:pt idx="1">
                  <c:v>2.2999999999999998</c:v>
                </c:pt>
                <c:pt idx="2">
                  <c:v>1.1000000000000001</c:v>
                </c:pt>
                <c:pt idx="3">
                  <c:v>3.4</c:v>
                </c:pt>
                <c:pt idx="4">
                  <c:v>3.4</c:v>
                </c:pt>
                <c:pt idx="5">
                  <c:v>3.4</c:v>
                </c:pt>
                <c:pt idx="6">
                  <c:v>3.3</c:v>
                </c:pt>
                <c:pt idx="7">
                  <c:v>3.3</c:v>
                </c:pt>
                <c:pt idx="8">
                  <c:v>6.8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895360"/>
        <c:axId val="186897152"/>
      </c:barChart>
      <c:catAx>
        <c:axId val="18689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6897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897152"/>
        <c:scaling>
          <c:orientation val="minMax"/>
        </c:scaling>
        <c:delete val="0"/>
        <c:axPos val="l"/>
        <c:majorGridlines>
          <c:spPr>
            <a:ln w="317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rgbClr val="000000"/>
                </a:solidFill>
                <a:latin typeface="Browallia New"/>
                <a:ea typeface="Browallia New"/>
                <a:cs typeface="Browallia New"/>
              </a:defRPr>
            </a:pPr>
            <a:endParaRPr lang="ru-RU"/>
          </a:p>
        </c:txPr>
        <c:crossAx val="186895360"/>
        <c:crosses val="autoZero"/>
        <c:crossBetween val="between"/>
        <c:majorUnit val="10"/>
        <c:minorUnit val="1"/>
      </c:valAx>
      <c:spPr>
        <a:solidFill>
          <a:srgbClr val="C0C0C0"/>
        </a:solidFill>
        <a:ln w="12691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1BFDD-0720-4C2A-9519-D1E4D1C920E3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A420A-8E17-4FDE-8F1A-095F59E61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6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BD0-7181-4B33-997B-1ACC900155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BD0-7181-4B33-997B-1ACC9001551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BD0-7181-4B33-997B-1ACC900155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BD0-7181-4B33-997B-1ACC9001551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BD0-7181-4B33-997B-1ACC9001551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BD0-7181-4B33-997B-1ACC9001551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95D2C-FB5A-40F6-AC49-73D91C56683E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412776"/>
            <a:ext cx="5214974" cy="14401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 проекте по реализации программы«ОРФО-9»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52"/>
            <a:ext cx="8786874" cy="6500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068960"/>
            <a:ext cx="3857652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Люлюкова</a:t>
            </a:r>
            <a:r>
              <a:rPr lang="ru-RU" sz="2000" dirty="0" smtClean="0">
                <a:solidFill>
                  <a:schemeClr val="tx1"/>
                </a:solidFill>
              </a:rPr>
              <a:t> М.Н.,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методист </a:t>
            </a:r>
            <a:r>
              <a:rPr lang="ru-RU" sz="2000" dirty="0" smtClean="0">
                <a:solidFill>
                  <a:schemeClr val="tx1"/>
                </a:solidFill>
              </a:rPr>
              <a:t>МУ ДПО «ЦПКИМР»г.Магнитогорска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3" y="476672"/>
            <a:ext cx="7873016" cy="4063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1063" y="58035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VI</a:t>
            </a:r>
            <a:r>
              <a:rPr lang="ru-RU" sz="1200" dirty="0">
                <a:solidFill>
                  <a:srgbClr val="0070C0"/>
                </a:solidFill>
              </a:rPr>
              <a:t> Всероссийский фестиваль передового педагогического опыта</a:t>
            </a:r>
          </a:p>
          <a:p>
            <a:pPr algn="ctr"/>
            <a:r>
              <a:rPr lang="ru-RU" sz="1200" dirty="0">
                <a:solidFill>
                  <a:srgbClr val="0070C0"/>
                </a:solidFill>
              </a:rPr>
              <a:t>"Современные методы и приемы обучения"</a:t>
            </a:r>
          </a:p>
          <a:p>
            <a:pPr algn="ctr"/>
            <a:r>
              <a:rPr lang="ru-RU" sz="1200" dirty="0">
                <a:solidFill>
                  <a:srgbClr val="0070C0"/>
                </a:solidFill>
              </a:rPr>
              <a:t>март - июнь 2018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Типы упражнений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5" y="1124744"/>
          <a:ext cx="8157593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65"/>
                <a:gridCol w="1416259"/>
                <a:gridCol w="1628697"/>
                <a:gridCol w="47585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r>
                        <a:rPr lang="ru-RU" sz="1400" dirty="0" err="1" smtClean="0"/>
                        <a:t>п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упражнения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Что</a:t>
                      </a:r>
                      <a:r>
                        <a:rPr lang="ru-RU" sz="1400" baseline="0" dirty="0" smtClean="0"/>
                        <a:t> предложено</a:t>
                      </a:r>
                      <a:endParaRPr lang="ru-RU" sz="1400" dirty="0"/>
                    </a:p>
                  </a:txBody>
                  <a:tcPr/>
                </a:tc>
              </a:tr>
              <a:tr h="11687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Стартовая</a:t>
                      </a:r>
                      <a:r>
                        <a:rPr lang="ru-RU" sz="1400" baseline="0" dirty="0" smtClean="0"/>
                        <a:t> серия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Стартовая диагностика индивидуальных проблем учеников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Набор упражнений для повторения всех пройденных правил орфографии. Количество упражнений в серии остается на усмотрение учителя( и зависит от числа пройденных к данному моменту правил орфографии),</a:t>
                      </a:r>
                      <a:r>
                        <a:rPr lang="ru-RU" sz="1400" baseline="0" dirty="0" smtClean="0"/>
                        <a:t> но их не должно быть больше 12.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Еженедельный тренаж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Систематическая работа над повышением орфографической грамотности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Набор из 3-х упражнений на правила</a:t>
                      </a:r>
                      <a:r>
                        <a:rPr lang="ru-RU" sz="1400" baseline="0" dirty="0" smtClean="0"/>
                        <a:t> орфографии. Список слабо выученных правил рекомендуется взять из отчета по итогам упражнений стартовой серии.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Орфографическая разминка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Повышение мотивации к занятиям ,оценка навыка грамотного письма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Короткое упражнение «кто быстрее»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Типы упражнений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71546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1428760"/>
                <a:gridCol w="1643074"/>
                <a:gridCol w="48005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r>
                        <a:rPr lang="ru-RU" sz="1400" dirty="0" err="1" smtClean="0"/>
                        <a:t>п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упражнения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Что</a:t>
                      </a:r>
                      <a:r>
                        <a:rPr lang="ru-RU" sz="1400" baseline="0" dirty="0" smtClean="0"/>
                        <a:t> предложено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над ошибками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Отработка индивидуальных ошибок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Отработка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200" baseline="0" dirty="0" smtClean="0"/>
                        <a:t>лексики.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Отработка индивидуальных ошибок.</a:t>
                      </a:r>
                    </a:p>
                    <a:p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Орфо-Эверест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Всероссийский БЕСПЛАТНЫЙ игровой </a:t>
                      </a:r>
                      <a:r>
                        <a:rPr lang="ru-RU" sz="1200" dirty="0" err="1" smtClean="0"/>
                        <a:t>турнир,на</a:t>
                      </a:r>
                      <a:r>
                        <a:rPr lang="ru-RU" sz="1200" dirty="0" smtClean="0"/>
                        <a:t> котором каждый участник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Оценки уровня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сформированности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орфографической грамотности в конце учебного года, т.е. получения внешней оценки результатов освоения образовательной программы по русскому языку в части орфографии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Итоговая серия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Итоговая диагностика индивидуальных проблем обучающихся, выявление динамики роста навыка правописания, сравнение результатов стартовой и итоговой серий, определение роста грамотности обучающихся 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Набор упражнений на повторение всех изученных правил орфографии, «по следам выполненных упражнений», с целью итоговой диагностики индивидуальных проблем обучающихся, выявления динамики роста навыка правописания, сравнения результатов стартовой и итоговой серий, определения роста грамотности обучающихся 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143644"/>
            <a:ext cx="8429684" cy="35716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4"/>
                </a:solidFill>
              </a:rPr>
              <a:t>Центр повышения квалификации и информационно-методической работы г. Магнито</a:t>
            </a:r>
            <a:r>
              <a:rPr lang="ru-RU" sz="1600" b="1" dirty="0" smtClean="0">
                <a:solidFill>
                  <a:srgbClr val="33518D"/>
                </a:solidFill>
              </a:rPr>
              <a:t>горск</a:t>
            </a:r>
            <a:endParaRPr lang="ru-RU" sz="1600" b="1" dirty="0">
              <a:solidFill>
                <a:srgbClr val="33518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52"/>
            <a:ext cx="8786874" cy="6500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43050"/>
            <a:ext cx="8429684" cy="4143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2800" dirty="0" smtClean="0">
              <a:solidFill>
                <a:srgbClr val="33518D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276225"/>
            <a:ext cx="7296150" cy="586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Личный Кабинет Координатора</a:t>
            </a:r>
            <a:endParaRPr lang="ru-RU" sz="2400" dirty="0"/>
          </a:p>
        </p:txBody>
      </p:sp>
      <p:pic>
        <p:nvPicPr>
          <p:cNvPr id="2050" name="Picture 2" descr="C:\Users\User\Desktop\ОРФО2017\Для Соглашения ОРФО_9\Screenshot-2018-6-5 ЦРМ - Система мониторинга развит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20157" y="1600200"/>
            <a:ext cx="450368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Регистрация Личного Кабинета школьного организатора -алгоритмы от ЦРМ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5693" y="1600200"/>
            <a:ext cx="64726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500166" y="260350"/>
            <a:ext cx="7393009" cy="1368425"/>
          </a:xfrm>
        </p:spPr>
        <p:txBody>
          <a:bodyPr/>
          <a:lstStyle/>
          <a:p>
            <a:pPr>
              <a:defRPr/>
            </a:pPr>
            <a:r>
              <a:rPr lang="ru-RU" alt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ГИА выпускников 9-х классов в форме ОГЭ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288" y="2565400"/>
          <a:ext cx="7560668" cy="2216722"/>
        </p:xfrm>
        <a:graphic>
          <a:graphicData uri="http://schemas.openxmlformats.org/drawingml/2006/table">
            <a:tbl>
              <a:tblPr/>
              <a:tblGrid>
                <a:gridCol w="1533506"/>
                <a:gridCol w="1202736"/>
                <a:gridCol w="936083"/>
                <a:gridCol w="1218767"/>
                <a:gridCol w="653398"/>
                <a:gridCol w="936083"/>
                <a:gridCol w="1080095"/>
              </a:tblGrid>
              <a:tr h="5741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 предметов</a:t>
                      </a: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5C0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5C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73" marR="627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5C0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5C01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73" marR="627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5C0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73" marR="627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5C01"/>
                    </a:solidFill>
                  </a:tcPr>
                </a:tc>
              </a:tr>
              <a:tr h="5452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отметка</a:t>
                      </a: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 «2»</a:t>
                      </a: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отметка</a:t>
                      </a: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 «2»</a:t>
                      </a: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</a:tr>
              <a:tr h="2880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3386</a:t>
                      </a: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66/55</a:t>
                      </a: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3343</a:t>
                      </a:r>
                      <a:endParaRPr lang="ru-RU" dirty="0"/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4,15</a:t>
                      </a:r>
                    </a:p>
                    <a:p>
                      <a:r>
                        <a:rPr lang="ru-RU" dirty="0" smtClean="0"/>
                        <a:t>(по области-4,01)</a:t>
                      </a:r>
                      <a:endParaRPr lang="ru-RU" dirty="0"/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2772" marR="62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</a:tr>
            </a:tbl>
          </a:graphicData>
        </a:graphic>
      </p:graphicFrame>
      <p:pic>
        <p:nvPicPr>
          <p:cNvPr id="46126" name="Picture 5" descr="http://www.magobr.ru/Upload/images/%D0%93%D0%98%D0%90%20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115888"/>
            <a:ext cx="152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Активность участия ОУ в ОРФО-9(более 80% упражнений выполнили более половины обучающихся)</a:t>
            </a:r>
            <a:endParaRPr lang="ru-RU" sz="24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0072593"/>
              </p:ext>
            </p:extLst>
          </p:nvPr>
        </p:nvGraphicFramePr>
        <p:xfrm>
          <a:off x="467544" y="1556792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864096"/>
                <a:gridCol w="1455064"/>
                <a:gridCol w="1285884"/>
                <a:gridCol w="1928826"/>
                <a:gridCol w="1471594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Учебный год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К ОРФО-9 подключились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Из них активных</a:t>
                      </a:r>
                    </a:p>
                    <a:p>
                      <a:r>
                        <a:rPr lang="ru-RU" sz="2000" dirty="0" smtClean="0"/>
                        <a:t>классов </a:t>
                      </a:r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Прошли диагностику</a:t>
                      </a:r>
                    </a:p>
                    <a:p>
                      <a:r>
                        <a:rPr lang="ru-RU" sz="2000" dirty="0" smtClean="0"/>
                        <a:t>(чел.)</a:t>
                      </a:r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Занимались систематически</a:t>
                      </a:r>
                    </a:p>
                    <a:p>
                      <a:r>
                        <a:rPr lang="ru-RU" sz="2000" dirty="0" smtClean="0"/>
                        <a:t>(чел.)</a:t>
                      </a:r>
                      <a:endParaRPr lang="ru-RU" sz="2000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классов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2015-1016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160</a:t>
                      </a:r>
                    </a:p>
                    <a:p>
                      <a:r>
                        <a:rPr lang="ru-RU" sz="2400" dirty="0" smtClean="0"/>
                        <a:t>(102 учителя)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411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2016-2017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162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972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565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2017-2018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165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1496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988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Активность работы учителей/классов  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68302"/>
            <a:ext cx="8229600" cy="418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14313"/>
            <a:ext cx="842493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285750" y="1643063"/>
            <a:ext cx="8501063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ЦПКИМР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Завенягина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14/3)</a:t>
            </a: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31-10-11   приёмная</a:t>
            </a: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35-99-00   методический кабинет</a:t>
            </a: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31-11-20   кабинет аттестации</a:t>
            </a: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Почта: </a:t>
            </a:r>
            <a:r>
              <a:rPr lang="en-US" sz="3200" b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cpkimr</a:t>
            </a: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   </a:t>
            </a: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cpkimr.ru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Методический день: вторник, 13.00-17.30, кабинет №15.</a:t>
            </a:r>
          </a:p>
          <a:p>
            <a:pPr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История вопроса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2015 г.  в г.Магнитогорске реализуется программа «Орфо-9»(АНО «Центр развития молодёжи» г.Екатеринбург), нацеленная на повышение уровня практической грамотности обучающихся 9-классов.Участие в этой  программе также даёт возможность учителям русского языка использовать современный инструментарий обучению правописанию.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642918"/>
            <a:ext cx="6357982" cy="785818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программы «ОРФО-9»</a:t>
            </a:r>
            <a:b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(сентябрь-июнь,2015-16 г.г.)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143644"/>
            <a:ext cx="8429684" cy="35716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4"/>
                </a:solidFill>
              </a:rPr>
              <a:t>Центр повышения квалификации и информационно-методической работы г. Магнито</a:t>
            </a:r>
            <a:r>
              <a:rPr lang="ru-RU" sz="1600" b="1" dirty="0" smtClean="0">
                <a:solidFill>
                  <a:srgbClr val="33518D"/>
                </a:solidFill>
              </a:rPr>
              <a:t>горск</a:t>
            </a:r>
            <a:endParaRPr lang="ru-RU" sz="1600" b="1" dirty="0">
              <a:solidFill>
                <a:srgbClr val="33518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52"/>
            <a:ext cx="8786874" cy="6500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43050"/>
            <a:ext cx="8429684" cy="4143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2800" dirty="0" smtClean="0">
              <a:solidFill>
                <a:srgbClr val="33518D"/>
              </a:solidFill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85720" y="1857364"/>
            <a:ext cx="84296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14.09.2015 г. в ЦПКИМР проведена  презентация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он-лайн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тренажёров по орфографии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Веб-Грамотей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и программы повышения орфографической грамотности  учащихся «Орфо-9» (АНО «Центр Развития Молодёжи», г.Екатеринбург).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 программы «ОРФО-9»: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Повысить грамотность учащихся 9-х классов в части орфографии.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Улучшить результаты ОГЭ по русскому языку учащихся 9-х классов.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Предоставить учителям русского языка современный эффективный инструмент обучения правописанию.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Всего приняли участие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реализации проекта первого года апробации 59 ОУ города,102 учителя 9-х классов,160 классов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Результаты ОРФО-9(по итогам апробации)</a:t>
            </a:r>
            <a:endParaRPr lang="ru-RU" sz="2800" dirty="0"/>
          </a:p>
        </p:txBody>
      </p:sp>
      <p:graphicFrame>
        <p:nvGraphicFramePr>
          <p:cNvPr id="7" name="Объект 1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Рост грамотности = (грамотность в итоговом контроле- грамотность во входном контроле)/грамотность во входном контроле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Рост грамотности- от 2,3% до 6,8%.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Актуальность проекта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 dirty="0"/>
              <a:t>Проект ориентирован </a:t>
            </a:r>
            <a:r>
              <a:rPr lang="ru-RU" sz="2400" dirty="0" smtClean="0"/>
              <a:t>на </a:t>
            </a:r>
            <a:r>
              <a:rPr lang="ru-RU" sz="2400" dirty="0"/>
              <a:t>повышение профессиональной компетентности педагогов, на формирование универсальных учебных действий </a:t>
            </a:r>
            <a:r>
              <a:rPr lang="ru-RU" sz="2400" dirty="0" smtClean="0"/>
              <a:t> обучающихся в </a:t>
            </a:r>
            <a:r>
              <a:rPr lang="ru-RU" sz="2400" dirty="0"/>
              <a:t>процессе языкового </a:t>
            </a:r>
            <a:r>
              <a:rPr lang="ru-RU" sz="2400" dirty="0" smtClean="0"/>
              <a:t> образования, внедрения </a:t>
            </a:r>
            <a:r>
              <a:rPr lang="ru-RU" sz="2400" dirty="0" err="1" smtClean="0"/>
              <a:t>деятельностного</a:t>
            </a:r>
            <a:r>
              <a:rPr lang="ru-RU" sz="2400" dirty="0" smtClean="0"/>
              <a:t>  подхода в преподавание учебного предмета «Русский язык» на основе использования современных тренажеров, </a:t>
            </a:r>
            <a:r>
              <a:rPr lang="ru-RU" sz="2400" dirty="0"/>
              <a:t>что является актуальным в </a:t>
            </a:r>
            <a:r>
              <a:rPr lang="ru-RU" sz="2400" dirty="0" smtClean="0"/>
              <a:t>условиях реализации  «Концепции преподавания  русского языка», дифференциации методических подходов и форм организации образовательной деятельности в условиях развития ИКТ.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Содержание образовательного проекта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Объект исследования</a:t>
            </a:r>
            <a:r>
              <a:rPr lang="ru-RU" dirty="0" smtClean="0"/>
              <a:t>:  дидактическое обеспечение языкового образования в условиях реализации программы «Орфо-9».</a:t>
            </a:r>
          </a:p>
          <a:p>
            <a:r>
              <a:rPr lang="ru-RU" i="1" dirty="0" smtClean="0"/>
              <a:t>Предмет исследования</a:t>
            </a:r>
            <a:r>
              <a:rPr lang="ru-RU" dirty="0" smtClean="0"/>
              <a:t>: совершенствование дидактического обеспечения языкового  образования в условиях реализации программы «Орфо-9».</a:t>
            </a:r>
          </a:p>
          <a:p>
            <a:r>
              <a:rPr lang="ru-RU" dirty="0" smtClean="0"/>
              <a:t> </a:t>
            </a:r>
            <a:r>
              <a:rPr lang="ru-RU" i="1" dirty="0" smtClean="0"/>
              <a:t>Гипотеза  проекта:</a:t>
            </a:r>
            <a:r>
              <a:rPr lang="ru-RU" dirty="0" smtClean="0"/>
              <a:t> обучение школьников будет эффективным при условии участия в программе «ОРФО-9» с применением </a:t>
            </a:r>
            <a:r>
              <a:rPr lang="ru-RU" dirty="0" err="1" smtClean="0"/>
              <a:t>онлайн-тренажёра</a:t>
            </a:r>
            <a:r>
              <a:rPr lang="ru-RU" dirty="0" smtClean="0"/>
              <a:t> «</a:t>
            </a:r>
            <a:r>
              <a:rPr lang="ru-RU" dirty="0" err="1" smtClean="0"/>
              <a:t>Веб-Грамотей</a:t>
            </a:r>
            <a:r>
              <a:rPr lang="ru-RU" dirty="0" smtClean="0"/>
              <a:t>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 программе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143644"/>
            <a:ext cx="8429684" cy="35716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4"/>
                </a:solidFill>
              </a:rPr>
              <a:t>Центр повышения квалификации и информационно-методической работы г. Магнито</a:t>
            </a:r>
            <a:r>
              <a:rPr lang="ru-RU" sz="1600" b="1" dirty="0" smtClean="0">
                <a:solidFill>
                  <a:srgbClr val="33518D"/>
                </a:solidFill>
              </a:rPr>
              <a:t>горск</a:t>
            </a:r>
            <a:endParaRPr lang="ru-RU" sz="1600" b="1" dirty="0">
              <a:solidFill>
                <a:srgbClr val="33518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52"/>
            <a:ext cx="8786874" cy="6500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84784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Основная работа учащихся по программе «ОРФО-9» проводится в Интернете на платформе ЦРМ  на сайте тренажёра орфографии «</a:t>
            </a:r>
            <a:r>
              <a:rPr lang="ru-RU" sz="2400" dirty="0" err="1" smtClean="0"/>
              <a:t>Веб-Грамотей</a:t>
            </a:r>
            <a:r>
              <a:rPr lang="ru-RU" sz="2400" dirty="0" smtClean="0"/>
              <a:t>».  Установка ПО не требуется. </a:t>
            </a:r>
          </a:p>
          <a:p>
            <a:r>
              <a:rPr lang="ru-RU" sz="2400" dirty="0" smtClean="0"/>
              <a:t>Период действия программы - с 25 октября 2017 года по 31 мая 2018 года. </a:t>
            </a:r>
          </a:p>
          <a:p>
            <a:r>
              <a:rPr lang="ru-RU" sz="2400" dirty="0" smtClean="0"/>
              <a:t>Первый блок упражнений формируется после подключения к программе. Каждые 7 дней учитель должен назначать ученикам новое упражнение «ОРФО-9».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 программе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143644"/>
            <a:ext cx="8429684" cy="35716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4"/>
                </a:solidFill>
              </a:rPr>
              <a:t>Центр повышения квалификации и информационно-методической работы г. Магнито</a:t>
            </a:r>
            <a:r>
              <a:rPr lang="ru-RU" sz="1600" b="1" dirty="0" smtClean="0">
                <a:solidFill>
                  <a:srgbClr val="33518D"/>
                </a:solidFill>
              </a:rPr>
              <a:t>горск</a:t>
            </a:r>
            <a:endParaRPr lang="ru-RU" sz="1600" b="1" dirty="0">
              <a:solidFill>
                <a:srgbClr val="33518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52"/>
            <a:ext cx="8786874" cy="6500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166843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1. Участие школ в программе осуществляется бесплатно. </a:t>
            </a:r>
          </a:p>
          <a:p>
            <a:pPr>
              <a:buNone/>
            </a:pPr>
            <a:r>
              <a:rPr lang="ru-RU" sz="2400" dirty="0" smtClean="0"/>
              <a:t>2.Программа включает в себя две части: </a:t>
            </a:r>
          </a:p>
          <a:p>
            <a:pPr>
              <a:buNone/>
            </a:pPr>
            <a:r>
              <a:rPr lang="ru-RU" sz="2400" dirty="0" smtClean="0"/>
              <a:t>       </a:t>
            </a:r>
            <a:r>
              <a:rPr lang="ru-RU" sz="2400" dirty="0" err="1" smtClean="0"/>
              <a:t>a</a:t>
            </a:r>
            <a:r>
              <a:rPr lang="ru-RU" sz="2400" dirty="0" smtClean="0"/>
              <a:t>. повышение навыков правописания в тренажёре «</a:t>
            </a:r>
            <a:r>
              <a:rPr lang="ru-RU" sz="2400" dirty="0" err="1" smtClean="0"/>
              <a:t>Веб-Грамотей</a:t>
            </a:r>
            <a:r>
              <a:rPr lang="ru-RU" sz="2400" dirty="0" smtClean="0"/>
              <a:t>»; </a:t>
            </a:r>
          </a:p>
          <a:p>
            <a:pPr>
              <a:buNone/>
            </a:pPr>
            <a:r>
              <a:rPr lang="ru-RU" sz="2400" dirty="0" smtClean="0"/>
              <a:t>       </a:t>
            </a:r>
            <a:r>
              <a:rPr lang="ru-RU" sz="2400" dirty="0" err="1" smtClean="0"/>
              <a:t>b.мониторинг</a:t>
            </a:r>
            <a:r>
              <a:rPr lang="ru-RU" sz="2400" dirty="0" smtClean="0"/>
              <a:t> орфографической грамотности. </a:t>
            </a:r>
          </a:p>
          <a:p>
            <a:pPr>
              <a:buNone/>
            </a:pPr>
            <a:r>
              <a:rPr lang="ru-RU" sz="2400" dirty="0" smtClean="0"/>
              <a:t>3.По окончании программы учителя и классы, которые выполнят не менее 75% заданий, получают электронные сертификаты участника программы «ОРФО-9». </a:t>
            </a:r>
          </a:p>
          <a:p>
            <a:pPr>
              <a:buNone/>
            </a:pPr>
            <a:r>
              <a:rPr lang="ru-RU" sz="2400" dirty="0" smtClean="0"/>
              <a:t>4. Все мероприятия программы школы проводят дистанционно на сайте программы в соответствии с инструкциями, предоставленными АНО «ЦРМ».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3681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 программе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143644"/>
            <a:ext cx="8429684" cy="35716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4"/>
                </a:solidFill>
              </a:rPr>
              <a:t>Центр повышения квалификации и информационно-методической работы г. Магнито</a:t>
            </a:r>
            <a:r>
              <a:rPr lang="ru-RU" sz="1600" b="1" dirty="0" smtClean="0">
                <a:solidFill>
                  <a:srgbClr val="33518D"/>
                </a:solidFill>
              </a:rPr>
              <a:t>горск</a:t>
            </a:r>
            <a:endParaRPr lang="ru-RU" sz="1600" b="1" dirty="0">
              <a:solidFill>
                <a:srgbClr val="33518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52"/>
            <a:ext cx="8786874" cy="6500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340768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5.В течение учебного года формируются упражнения как на проверку качества знаний (в начале и в конце программы), так и на тренировку грамотности (в течение всей программы). </a:t>
            </a:r>
          </a:p>
          <a:p>
            <a:r>
              <a:rPr lang="ru-RU" sz="2000" dirty="0" smtClean="0"/>
              <a:t>6.Выполнять упражнения желательно в режиме домашней работы. Выполнение упражнений в школе не запрещено, но  не является рекомендованным. Возможна работа в школьном мобильном классе.</a:t>
            </a:r>
          </a:p>
          <a:p>
            <a:r>
              <a:rPr lang="ru-RU" sz="2000" dirty="0" smtClean="0"/>
              <a:t>7.Оценочный объём работы учащихся в тренажёре - 15-30 минут в неделю. </a:t>
            </a:r>
          </a:p>
          <a:p>
            <a:r>
              <a:rPr lang="ru-RU" sz="2000" dirty="0" smtClean="0"/>
              <a:t>8.Оценочный объём работы учителя в тренажёре (проверка упражнений) - 5-10 минут в неделю.</a:t>
            </a:r>
          </a:p>
          <a:p>
            <a:r>
              <a:rPr lang="ru-RU" sz="2000" dirty="0" smtClean="0"/>
              <a:t> 9.В программу  включены мероприятия, которые реализуются вне тренажёра «</a:t>
            </a:r>
            <a:r>
              <a:rPr lang="ru-RU" sz="2000" dirty="0" err="1" smtClean="0"/>
              <a:t>Веб-Грамотей</a:t>
            </a:r>
            <a:r>
              <a:rPr lang="ru-RU" sz="2000" dirty="0" smtClean="0"/>
              <a:t>». Инструкции по их реализации  высылаются  в соответствии с графиком мероприятий.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a719d71ca9e783a45c8ed502886a0e57aec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984</Words>
  <Application>Microsoft Office PowerPoint</Application>
  <PresentationFormat>Экран (4:3)</PresentationFormat>
  <Paragraphs>149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 проекте по реализации программы«ОРФО-9»</vt:lpstr>
      <vt:lpstr>История вопроса</vt:lpstr>
      <vt:lpstr> Реализация программы «ОРФО-9» (сентябрь-июнь,2015-16 г.г.) </vt:lpstr>
      <vt:lpstr>Результаты ОРФО-9(по итогам апробации)</vt:lpstr>
      <vt:lpstr>Актуальность проекта</vt:lpstr>
      <vt:lpstr>Содержание образовательного проекта </vt:lpstr>
      <vt:lpstr>О программе</vt:lpstr>
      <vt:lpstr>О программе</vt:lpstr>
      <vt:lpstr>О программе</vt:lpstr>
      <vt:lpstr>Типы упражнений</vt:lpstr>
      <vt:lpstr>Типы упражнений</vt:lpstr>
      <vt:lpstr>Презентация PowerPoint</vt:lpstr>
      <vt:lpstr>Личный Кабинет Координатора</vt:lpstr>
      <vt:lpstr>Регистрация Личного Кабинета школьного организатора -алгоритмы от ЦРМ</vt:lpstr>
      <vt:lpstr>Результаты ГИА выпускников 9-х классов в форме ОГЭ </vt:lpstr>
      <vt:lpstr>Активность участия ОУ в ОРФО-9(более 80% упражнений выполнили более половины обучающихся)</vt:lpstr>
      <vt:lpstr>Активность работы учителей/классов  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77</cp:revision>
  <dcterms:created xsi:type="dcterms:W3CDTF">2018-06-07T08:47:12Z</dcterms:created>
  <dcterms:modified xsi:type="dcterms:W3CDTF">2018-06-17T14:16:43Z</dcterms:modified>
</cp:coreProperties>
</file>