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61" r:id="rId3"/>
    <p:sldId id="257" r:id="rId4"/>
    <p:sldId id="280" r:id="rId5"/>
    <p:sldId id="279" r:id="rId6"/>
    <p:sldId id="278" r:id="rId7"/>
    <p:sldId id="275" r:id="rId8"/>
    <p:sldId id="277" r:id="rId9"/>
    <p:sldId id="274" r:id="rId10"/>
    <p:sldId id="281" r:id="rId11"/>
    <p:sldId id="258" r:id="rId12"/>
    <p:sldId id="259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82" r:id="rId22"/>
    <p:sldId id="271" r:id="rId23"/>
    <p:sldId id="272" r:id="rId24"/>
    <p:sldId id="283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6" r:id="rId34"/>
    <p:sldId id="29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FEAA5-8F26-40FC-BDB7-2F483830C8AC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A4D0EC-DC8B-44DA-82BD-6E848F3216C3}">
      <dgm:prSet phldrT="[Текст]"/>
      <dgm:spPr/>
      <dgm:t>
        <a:bodyPr/>
        <a:lstStyle/>
        <a:p>
          <a:r>
            <a:rPr lang="ru-RU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Духовенство 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потеряло единство и стало подчиняться светской власти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E60507-E66A-426E-8E5A-A53D9E5DE721}" type="parTrans" cxnId="{76BB8F1C-1A62-41D7-91A7-FF6374DFFA2B}">
      <dgm:prSet/>
      <dgm:spPr/>
      <dgm:t>
        <a:bodyPr/>
        <a:lstStyle/>
        <a:p>
          <a:endParaRPr lang="ru-RU"/>
        </a:p>
      </dgm:t>
    </dgm:pt>
    <dgm:pt modelId="{80207D9C-410F-490C-A502-7734B53C28E5}" type="sibTrans" cxnId="{76BB8F1C-1A62-41D7-91A7-FF6374DFFA2B}">
      <dgm:prSet/>
      <dgm:spPr/>
      <dgm:t>
        <a:bodyPr/>
        <a:lstStyle/>
        <a:p>
          <a:endParaRPr lang="ru-RU"/>
        </a:p>
      </dgm:t>
    </dgm:pt>
    <dgm:pt modelId="{BC1A039C-6203-46F4-A70C-43E5C7EEE4E9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Главным занятием </a:t>
          </a:r>
          <a:r>
            <a:rPr lang="ru-RU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феодалов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стала служба королю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EFD06D-55CB-41DE-BA30-F360BFF34E57}" type="parTrans" cxnId="{9EAFA9CE-1E1B-4C73-979A-861394791EED}">
      <dgm:prSet/>
      <dgm:spPr/>
      <dgm:t>
        <a:bodyPr/>
        <a:lstStyle/>
        <a:p>
          <a:endParaRPr lang="ru-RU"/>
        </a:p>
      </dgm:t>
    </dgm:pt>
    <dgm:pt modelId="{3DD8218D-05E2-4A2B-9348-C0D7FFD0CA99}" type="sibTrans" cxnId="{9EAFA9CE-1E1B-4C73-979A-861394791EED}">
      <dgm:prSet/>
      <dgm:spPr/>
      <dgm:t>
        <a:bodyPr/>
        <a:lstStyle/>
        <a:p>
          <a:endParaRPr lang="ru-RU"/>
        </a:p>
      </dgm:t>
    </dgm:pt>
    <dgm:pt modelId="{3ACB8A8A-4D69-4896-9BD5-A3482C460D84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Почти все</a:t>
          </a:r>
          <a:r>
            <a:rPr lang="ru-RU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крестьяне 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получили личную свободу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8160B7-E219-4A65-B690-C6A50A252CE6}" type="parTrans" cxnId="{0BB65DE2-0B34-4AA7-878F-FFFE094E80A5}">
      <dgm:prSet/>
      <dgm:spPr/>
      <dgm:t>
        <a:bodyPr/>
        <a:lstStyle/>
        <a:p>
          <a:endParaRPr lang="ru-RU"/>
        </a:p>
      </dgm:t>
    </dgm:pt>
    <dgm:pt modelId="{A6AFA327-F477-49BC-8E2D-D2A3ECBE5979}" type="sibTrans" cxnId="{0BB65DE2-0B34-4AA7-878F-FFFE094E80A5}">
      <dgm:prSet/>
      <dgm:spPr/>
      <dgm:t>
        <a:bodyPr/>
        <a:lstStyle/>
        <a:p>
          <a:endParaRPr lang="ru-RU"/>
        </a:p>
      </dgm:t>
    </dgm:pt>
    <dgm:pt modelId="{DC3BDB4C-5924-422C-849B-4F4D654F61F3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Появляется </a:t>
          </a:r>
          <a:r>
            <a:rPr lang="ru-RU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буржуазия- 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владельцы банков и предприятий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F408D2-087D-4D55-9B34-B29E0B6C6738}" type="parTrans" cxnId="{DF039451-D9D8-4975-B3F2-4442EFB431E8}">
      <dgm:prSet/>
      <dgm:spPr/>
      <dgm:t>
        <a:bodyPr/>
        <a:lstStyle/>
        <a:p>
          <a:endParaRPr lang="ru-RU"/>
        </a:p>
      </dgm:t>
    </dgm:pt>
    <dgm:pt modelId="{6D74B79D-2474-47BA-9821-BC64BDB09C39}" type="sibTrans" cxnId="{DF039451-D9D8-4975-B3F2-4442EFB431E8}">
      <dgm:prSet/>
      <dgm:spPr/>
      <dgm:t>
        <a:bodyPr/>
        <a:lstStyle/>
        <a:p>
          <a:endParaRPr lang="ru-RU"/>
        </a:p>
      </dgm:t>
    </dgm:pt>
    <dgm:pt modelId="{AA9C8E82-8A86-491D-8720-1E0D84848FA4}" type="pres">
      <dgm:prSet presAssocID="{150FEAA5-8F26-40FC-BDB7-2F483830C8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42C821-F9EC-4FD9-9DA6-C169DA399A01}" type="pres">
      <dgm:prSet presAssocID="{79A4D0EC-DC8B-44DA-82BD-6E848F3216C3}" presName="compNode" presStyleCnt="0"/>
      <dgm:spPr/>
    </dgm:pt>
    <dgm:pt modelId="{2B44A868-204E-4467-8C5B-7FDF90CE9A2A}" type="pres">
      <dgm:prSet presAssocID="{79A4D0EC-DC8B-44DA-82BD-6E848F3216C3}" presName="pictRect" presStyleLbl="node1" presStyleIdx="0" presStyleCnt="4"/>
      <dgm:spPr/>
    </dgm:pt>
    <dgm:pt modelId="{29E7A781-1226-47C1-882C-FF327B6CF4DB}" type="pres">
      <dgm:prSet presAssocID="{79A4D0EC-DC8B-44DA-82BD-6E848F3216C3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444A4-BF24-4379-B4E9-73E1844F28B7}" type="pres">
      <dgm:prSet presAssocID="{80207D9C-410F-490C-A502-7734B53C28E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868B9FE-01CE-4669-AC15-60BEBF5664AA}" type="pres">
      <dgm:prSet presAssocID="{BC1A039C-6203-46F4-A70C-43E5C7EEE4E9}" presName="compNode" presStyleCnt="0"/>
      <dgm:spPr/>
    </dgm:pt>
    <dgm:pt modelId="{49E42923-7D8D-4AD7-839C-E7C78FDB49D0}" type="pres">
      <dgm:prSet presAssocID="{BC1A039C-6203-46F4-A70C-43E5C7EEE4E9}" presName="pictRect" presStyleLbl="node1" presStyleIdx="1" presStyleCnt="4"/>
      <dgm:spPr/>
    </dgm:pt>
    <dgm:pt modelId="{A591F020-864F-4BFB-BEAA-0055940B22FA}" type="pres">
      <dgm:prSet presAssocID="{BC1A039C-6203-46F4-A70C-43E5C7EEE4E9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1955B-C140-44E5-9625-4B8B06C31AA7}" type="pres">
      <dgm:prSet presAssocID="{3DD8218D-05E2-4A2B-9348-C0D7FFD0CA9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12B021A-4A30-469C-9E8B-9D4A1D8A8ECE}" type="pres">
      <dgm:prSet presAssocID="{3ACB8A8A-4D69-4896-9BD5-A3482C460D84}" presName="compNode" presStyleCnt="0"/>
      <dgm:spPr/>
    </dgm:pt>
    <dgm:pt modelId="{6DAA40F4-5E89-4BD0-9BB9-E7BD616EC353}" type="pres">
      <dgm:prSet presAssocID="{3ACB8A8A-4D69-4896-9BD5-A3482C460D84}" presName="pictRect" presStyleLbl="node1" presStyleIdx="2" presStyleCnt="4"/>
      <dgm:spPr/>
    </dgm:pt>
    <dgm:pt modelId="{198AF736-9A45-4F8E-A55A-C1B81C67C125}" type="pres">
      <dgm:prSet presAssocID="{3ACB8A8A-4D69-4896-9BD5-A3482C460D84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D7AC7-0BBD-4F15-B753-98D7E58C612A}" type="pres">
      <dgm:prSet presAssocID="{A6AFA327-F477-49BC-8E2D-D2A3ECBE597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1B2E1BA-7D77-431C-B0A8-D529EE355847}" type="pres">
      <dgm:prSet presAssocID="{DC3BDB4C-5924-422C-849B-4F4D654F61F3}" presName="compNode" presStyleCnt="0"/>
      <dgm:spPr/>
    </dgm:pt>
    <dgm:pt modelId="{8F34E04E-533F-4BDB-A06B-E847569EEE26}" type="pres">
      <dgm:prSet presAssocID="{DC3BDB4C-5924-422C-849B-4F4D654F61F3}" presName="pictRect" presStyleLbl="node1" presStyleIdx="3" presStyleCnt="4"/>
      <dgm:spPr/>
    </dgm:pt>
    <dgm:pt modelId="{3D808DF6-5B02-4959-B388-D5A4893011A5}" type="pres">
      <dgm:prSet presAssocID="{DC3BDB4C-5924-422C-849B-4F4D654F61F3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13E0A2-52EB-49AB-A8BF-8AE9AC326F29}" type="presOf" srcId="{DC3BDB4C-5924-422C-849B-4F4D654F61F3}" destId="{3D808DF6-5B02-4959-B388-D5A4893011A5}" srcOrd="0" destOrd="0" presId="urn:microsoft.com/office/officeart/2005/8/layout/pList1#1"/>
    <dgm:cxn modelId="{B55E4FF2-3394-45B4-82CE-5EF106F92018}" type="presOf" srcId="{3ACB8A8A-4D69-4896-9BD5-A3482C460D84}" destId="{198AF736-9A45-4F8E-A55A-C1B81C67C125}" srcOrd="0" destOrd="0" presId="urn:microsoft.com/office/officeart/2005/8/layout/pList1#1"/>
    <dgm:cxn modelId="{0BB65DE2-0B34-4AA7-878F-FFFE094E80A5}" srcId="{150FEAA5-8F26-40FC-BDB7-2F483830C8AC}" destId="{3ACB8A8A-4D69-4896-9BD5-A3482C460D84}" srcOrd="2" destOrd="0" parTransId="{218160B7-E219-4A65-B690-C6A50A252CE6}" sibTransId="{A6AFA327-F477-49BC-8E2D-D2A3ECBE5979}"/>
    <dgm:cxn modelId="{9EAFA9CE-1E1B-4C73-979A-861394791EED}" srcId="{150FEAA5-8F26-40FC-BDB7-2F483830C8AC}" destId="{BC1A039C-6203-46F4-A70C-43E5C7EEE4E9}" srcOrd="1" destOrd="0" parTransId="{2BEFD06D-55CB-41DE-BA30-F360BFF34E57}" sibTransId="{3DD8218D-05E2-4A2B-9348-C0D7FFD0CA99}"/>
    <dgm:cxn modelId="{BA902536-7B88-4EF3-9A96-E13680FEE28C}" type="presOf" srcId="{80207D9C-410F-490C-A502-7734B53C28E5}" destId="{9F9444A4-BF24-4379-B4E9-73E1844F28B7}" srcOrd="0" destOrd="0" presId="urn:microsoft.com/office/officeart/2005/8/layout/pList1#1"/>
    <dgm:cxn modelId="{DD6D8680-910F-4F1F-989E-27E024A244FA}" type="presOf" srcId="{150FEAA5-8F26-40FC-BDB7-2F483830C8AC}" destId="{AA9C8E82-8A86-491D-8720-1E0D84848FA4}" srcOrd="0" destOrd="0" presId="urn:microsoft.com/office/officeart/2005/8/layout/pList1#1"/>
    <dgm:cxn modelId="{E145D077-6575-45BF-AE91-B74399A7D917}" type="presOf" srcId="{A6AFA327-F477-49BC-8E2D-D2A3ECBE5979}" destId="{769D7AC7-0BBD-4F15-B753-98D7E58C612A}" srcOrd="0" destOrd="0" presId="urn:microsoft.com/office/officeart/2005/8/layout/pList1#1"/>
    <dgm:cxn modelId="{DF039451-D9D8-4975-B3F2-4442EFB431E8}" srcId="{150FEAA5-8F26-40FC-BDB7-2F483830C8AC}" destId="{DC3BDB4C-5924-422C-849B-4F4D654F61F3}" srcOrd="3" destOrd="0" parTransId="{9BF408D2-087D-4D55-9B34-B29E0B6C6738}" sibTransId="{6D74B79D-2474-47BA-9821-BC64BDB09C39}"/>
    <dgm:cxn modelId="{B720CD2A-AAF8-4292-A4A0-446AC735DFFF}" type="presOf" srcId="{79A4D0EC-DC8B-44DA-82BD-6E848F3216C3}" destId="{29E7A781-1226-47C1-882C-FF327B6CF4DB}" srcOrd="0" destOrd="0" presId="urn:microsoft.com/office/officeart/2005/8/layout/pList1#1"/>
    <dgm:cxn modelId="{EF821CB1-0E78-4EA0-8A96-C986039A616E}" type="presOf" srcId="{3DD8218D-05E2-4A2B-9348-C0D7FFD0CA99}" destId="{D621955B-C140-44E5-9625-4B8B06C31AA7}" srcOrd="0" destOrd="0" presId="urn:microsoft.com/office/officeart/2005/8/layout/pList1#1"/>
    <dgm:cxn modelId="{B1AD7BD2-F02E-4C83-B5CF-03E31765B06E}" type="presOf" srcId="{BC1A039C-6203-46F4-A70C-43E5C7EEE4E9}" destId="{A591F020-864F-4BFB-BEAA-0055940B22FA}" srcOrd="0" destOrd="0" presId="urn:microsoft.com/office/officeart/2005/8/layout/pList1#1"/>
    <dgm:cxn modelId="{76BB8F1C-1A62-41D7-91A7-FF6374DFFA2B}" srcId="{150FEAA5-8F26-40FC-BDB7-2F483830C8AC}" destId="{79A4D0EC-DC8B-44DA-82BD-6E848F3216C3}" srcOrd="0" destOrd="0" parTransId="{17E60507-E66A-426E-8E5A-A53D9E5DE721}" sibTransId="{80207D9C-410F-490C-A502-7734B53C28E5}"/>
    <dgm:cxn modelId="{83AE4B4D-964C-4FE3-A820-12310CBAAD18}" type="presParOf" srcId="{AA9C8E82-8A86-491D-8720-1E0D84848FA4}" destId="{E342C821-F9EC-4FD9-9DA6-C169DA399A01}" srcOrd="0" destOrd="0" presId="urn:microsoft.com/office/officeart/2005/8/layout/pList1#1"/>
    <dgm:cxn modelId="{8E930312-3A41-4CB7-A621-AF85A1B1FA94}" type="presParOf" srcId="{E342C821-F9EC-4FD9-9DA6-C169DA399A01}" destId="{2B44A868-204E-4467-8C5B-7FDF90CE9A2A}" srcOrd="0" destOrd="0" presId="urn:microsoft.com/office/officeart/2005/8/layout/pList1#1"/>
    <dgm:cxn modelId="{2B9CC96D-4130-4363-A9CB-6D6E8B5FC1FF}" type="presParOf" srcId="{E342C821-F9EC-4FD9-9DA6-C169DA399A01}" destId="{29E7A781-1226-47C1-882C-FF327B6CF4DB}" srcOrd="1" destOrd="0" presId="urn:microsoft.com/office/officeart/2005/8/layout/pList1#1"/>
    <dgm:cxn modelId="{9F016AD2-9553-4FAB-B84E-89E4BEAB7D74}" type="presParOf" srcId="{AA9C8E82-8A86-491D-8720-1E0D84848FA4}" destId="{9F9444A4-BF24-4379-B4E9-73E1844F28B7}" srcOrd="1" destOrd="0" presId="urn:microsoft.com/office/officeart/2005/8/layout/pList1#1"/>
    <dgm:cxn modelId="{11355260-31CF-46AA-B733-5277E4546E3F}" type="presParOf" srcId="{AA9C8E82-8A86-491D-8720-1E0D84848FA4}" destId="{D868B9FE-01CE-4669-AC15-60BEBF5664AA}" srcOrd="2" destOrd="0" presId="urn:microsoft.com/office/officeart/2005/8/layout/pList1#1"/>
    <dgm:cxn modelId="{D47921E3-EFEE-4A06-A997-CEEAAB03ECCF}" type="presParOf" srcId="{D868B9FE-01CE-4669-AC15-60BEBF5664AA}" destId="{49E42923-7D8D-4AD7-839C-E7C78FDB49D0}" srcOrd="0" destOrd="0" presId="urn:microsoft.com/office/officeart/2005/8/layout/pList1#1"/>
    <dgm:cxn modelId="{777CEAD4-033D-42A8-908E-14B87D29373A}" type="presParOf" srcId="{D868B9FE-01CE-4669-AC15-60BEBF5664AA}" destId="{A591F020-864F-4BFB-BEAA-0055940B22FA}" srcOrd="1" destOrd="0" presId="urn:microsoft.com/office/officeart/2005/8/layout/pList1#1"/>
    <dgm:cxn modelId="{B396F4B8-C218-45B0-8EEF-9A5A9A5B4D33}" type="presParOf" srcId="{AA9C8E82-8A86-491D-8720-1E0D84848FA4}" destId="{D621955B-C140-44E5-9625-4B8B06C31AA7}" srcOrd="3" destOrd="0" presId="urn:microsoft.com/office/officeart/2005/8/layout/pList1#1"/>
    <dgm:cxn modelId="{E34BADD8-5780-4C1F-89DA-D1776EF4E825}" type="presParOf" srcId="{AA9C8E82-8A86-491D-8720-1E0D84848FA4}" destId="{B12B021A-4A30-469C-9E8B-9D4A1D8A8ECE}" srcOrd="4" destOrd="0" presId="urn:microsoft.com/office/officeart/2005/8/layout/pList1#1"/>
    <dgm:cxn modelId="{F9FCF843-6086-4E47-9794-0B5000EA5F9F}" type="presParOf" srcId="{B12B021A-4A30-469C-9E8B-9D4A1D8A8ECE}" destId="{6DAA40F4-5E89-4BD0-9BB9-E7BD616EC353}" srcOrd="0" destOrd="0" presId="urn:microsoft.com/office/officeart/2005/8/layout/pList1#1"/>
    <dgm:cxn modelId="{E5ED490E-80A8-4BFE-8A16-5002BEE30906}" type="presParOf" srcId="{B12B021A-4A30-469C-9E8B-9D4A1D8A8ECE}" destId="{198AF736-9A45-4F8E-A55A-C1B81C67C125}" srcOrd="1" destOrd="0" presId="urn:microsoft.com/office/officeart/2005/8/layout/pList1#1"/>
    <dgm:cxn modelId="{06CED9A9-A194-45EA-8B2F-477F222D9F8A}" type="presParOf" srcId="{AA9C8E82-8A86-491D-8720-1E0D84848FA4}" destId="{769D7AC7-0BBD-4F15-B753-98D7E58C612A}" srcOrd="5" destOrd="0" presId="urn:microsoft.com/office/officeart/2005/8/layout/pList1#1"/>
    <dgm:cxn modelId="{1B7B04C9-392F-4069-BB45-E375685EB999}" type="presParOf" srcId="{AA9C8E82-8A86-491D-8720-1E0D84848FA4}" destId="{11B2E1BA-7D77-431C-B0A8-D529EE355847}" srcOrd="6" destOrd="0" presId="urn:microsoft.com/office/officeart/2005/8/layout/pList1#1"/>
    <dgm:cxn modelId="{68CCD0A9-8DA2-4AE6-84BC-45F1676261D7}" type="presParOf" srcId="{11B2E1BA-7D77-431C-B0A8-D529EE355847}" destId="{8F34E04E-533F-4BDB-A06B-E847569EEE26}" srcOrd="0" destOrd="0" presId="urn:microsoft.com/office/officeart/2005/8/layout/pList1#1"/>
    <dgm:cxn modelId="{D49A0A2D-BBBD-47B8-97C9-7F4103DF1FBD}" type="presParOf" srcId="{11B2E1BA-7D77-431C-B0A8-D529EE355847}" destId="{3D808DF6-5B02-4959-B388-D5A4893011A5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4A868-204E-4467-8C5B-7FDF90CE9A2A}">
      <dsp:nvSpPr>
        <dsp:cNvPr id="0" name=""/>
        <dsp:cNvSpPr/>
      </dsp:nvSpPr>
      <dsp:spPr>
        <a:xfrm>
          <a:off x="853176" y="289"/>
          <a:ext cx="2038460" cy="1404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7A781-1226-47C1-882C-FF327B6CF4DB}">
      <dsp:nvSpPr>
        <dsp:cNvPr id="0" name=""/>
        <dsp:cNvSpPr/>
      </dsp:nvSpPr>
      <dsp:spPr>
        <a:xfrm>
          <a:off x="853176" y="1404788"/>
          <a:ext cx="2038460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Духовенство </a:t>
          </a:r>
          <a:r>
            <a:rPr lang="ru-RU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потеряло единство и стало подчиняться светской власти</a:t>
          </a:r>
          <a:endParaRPr lang="ru-RU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3176" y="1404788"/>
        <a:ext cx="2038460" cy="756268"/>
      </dsp:txXfrm>
    </dsp:sp>
    <dsp:sp modelId="{49E42923-7D8D-4AD7-839C-E7C78FDB49D0}">
      <dsp:nvSpPr>
        <dsp:cNvPr id="0" name=""/>
        <dsp:cNvSpPr/>
      </dsp:nvSpPr>
      <dsp:spPr>
        <a:xfrm>
          <a:off x="3095569" y="289"/>
          <a:ext cx="2038460" cy="1404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1F020-864F-4BFB-BEAA-0055940B22FA}">
      <dsp:nvSpPr>
        <dsp:cNvPr id="0" name=""/>
        <dsp:cNvSpPr/>
      </dsp:nvSpPr>
      <dsp:spPr>
        <a:xfrm>
          <a:off x="3095569" y="1404788"/>
          <a:ext cx="2038460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Главным занятием </a:t>
          </a:r>
          <a:r>
            <a:rPr lang="ru-RU" sz="1200" b="1" i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феодалов</a:t>
          </a:r>
          <a:r>
            <a:rPr lang="ru-RU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стала служба королю</a:t>
          </a:r>
          <a:endParaRPr lang="ru-RU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95569" y="1404788"/>
        <a:ext cx="2038460" cy="756268"/>
      </dsp:txXfrm>
    </dsp:sp>
    <dsp:sp modelId="{6DAA40F4-5E89-4BD0-9BB9-E7BD616EC353}">
      <dsp:nvSpPr>
        <dsp:cNvPr id="0" name=""/>
        <dsp:cNvSpPr/>
      </dsp:nvSpPr>
      <dsp:spPr>
        <a:xfrm>
          <a:off x="5337962" y="289"/>
          <a:ext cx="2038460" cy="1404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AF736-9A45-4F8E-A55A-C1B81C67C125}">
      <dsp:nvSpPr>
        <dsp:cNvPr id="0" name=""/>
        <dsp:cNvSpPr/>
      </dsp:nvSpPr>
      <dsp:spPr>
        <a:xfrm>
          <a:off x="5337962" y="1404788"/>
          <a:ext cx="2038460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Почти все</a:t>
          </a:r>
          <a:r>
            <a:rPr lang="ru-RU" sz="1200" b="1" i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крестьяне </a:t>
          </a:r>
          <a:r>
            <a:rPr lang="ru-RU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получили личную свободу</a:t>
          </a:r>
          <a:endParaRPr lang="ru-RU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37962" y="1404788"/>
        <a:ext cx="2038460" cy="756268"/>
      </dsp:txXfrm>
    </dsp:sp>
    <dsp:sp modelId="{8F34E04E-533F-4BDB-A06B-E847569EEE26}">
      <dsp:nvSpPr>
        <dsp:cNvPr id="0" name=""/>
        <dsp:cNvSpPr/>
      </dsp:nvSpPr>
      <dsp:spPr>
        <a:xfrm>
          <a:off x="3095569" y="2364904"/>
          <a:ext cx="2038460" cy="1404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08DF6-5B02-4959-B388-D5A4893011A5}">
      <dsp:nvSpPr>
        <dsp:cNvPr id="0" name=""/>
        <dsp:cNvSpPr/>
      </dsp:nvSpPr>
      <dsp:spPr>
        <a:xfrm>
          <a:off x="3095569" y="3769403"/>
          <a:ext cx="2038460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Появляется </a:t>
          </a:r>
          <a:r>
            <a:rPr lang="ru-RU" sz="1200" b="1" i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буржуазия- </a:t>
          </a:r>
          <a:r>
            <a:rPr lang="ru-RU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владельцы банков и предприятий</a:t>
          </a:r>
          <a:endParaRPr lang="ru-RU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95569" y="3769403"/>
        <a:ext cx="2038460" cy="756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5D80E-6F65-43AC-B7E4-C6F84538A513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9706C-C64C-43A8-8869-63001B54C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918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darwin.museum.ru/expos/livenature/images/kartaotkr_b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ru.wikipedia.org/wiki/%D0%A4%D0%B0%D0%B9%D0%BB:Bartolomeu_Dias_Voyage.PN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ru.wikipedia.org/wiki/%D0%A4%D0%B0%D0%B9%D0%BB:Christopher_Columbus_.PN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hyperlink" Target="http://ru.wikipedia.org/wiki/%D0%A4%D0%B0%D0%B9%D0%BB:Santa-Maria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ru.wikipedia.org/wiki/%D0%A4%D0%B0%D0%B9%D0%BB:Amerigo_Vespucci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ru.wikipedia.org/wiki/%D0%A4%D0%B0%D0%B9%D0%BB:%D0%9F%D0%BE%D1%80%D1%82%D1%80%D0%B5%D1%82_%D0%9C%D0%B0%D0%B3%D0%B5%D0%BB%D0%BB%D0%B0%D0%BD%D0%B0_%D0%B8%D0%B7_%D0%B3%D0%B0%D0%BB%D0%B5%D1%80%D0%B5%D0%B8_%D0%A3%D1%84%D1%84%D0%B8%D1%86%D0%B8.jpg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3%D0%B5%D0%BD%D0%BE%D1%86%D0%B8%D0%B4_%D0%B8%D0%BD%D0%B4%D0%B5%D0%B9%D1%86%D0%B5%D0%B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hyperlink" Target="http://www.google.co.jp/imgres?imgurl=http://www.agromage.com/artpict/art33601.jpg&amp;imgrefurl=http://www.agromage.com/stat_id.php?id=336&amp;h=384&amp;w=300&amp;sz=17&amp;tbnid=s2yHfYjlMEeNsM:&amp;tbnh=254&amp;tbnw=198&amp;prev=/images?q=%D1%84%D0%BE%D1%82%D0%BE+%D0%BA%D0%B0%D1%80%D1%82%D0%BE%D1%84%D0%B5%D0%BB%D1%8F&amp;zoom=1&amp;q=%D1%84%D0%BE%D1%82%D0%BE+%D0%BA%D0%B0%D1%80%D1%82%D0%BE%D1%84%D0%B5%D0%BB%D1%8F&amp;hl=ru&amp;usg=__bFMXn88oPqH4ZiicshaprGJ4w_0=&amp;sa=X&amp;ei=KtUETZnVJoKfOo-bkfsB&amp;ved=0CBoQ9QEwA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images.google.ru/imgres?imgurl=http://www.vokrugsveta.ru/img/cmn/2007/03/30/045.jpg&amp;imgrefurl=http://www.vokrugsveta.ru/vs/article/3440/&amp;usg=__wKk3kOYzU7-0MfOU3x_eDlZ_D6E=&amp;h=313&amp;w=250&amp;sz=18&amp;hl=ru&amp;start=38&amp;um=1&amp;tbnid=UdpzOPRaKqn9EM:&amp;tbnh=117&amp;tbnw=93&amp;prev=/images?q=%D1%84%D0%BE%D1%82%D0%BE+%D0%9C.+%D0%9B%D1%8E%D1%82%D0%B5%D1%80%D0%B0&amp;ndsp=20&amp;hl=ru&amp;lr=&amp;rlz=1G1GGLQ_RURU341&amp;sa=N&amp;start=20&amp;um=1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eg"/><Relationship Id="rId4" Type="http://schemas.openxmlformats.org/officeDocument/2006/relationships/hyperlink" Target="http://images.google.ru/imgres?imgurl=http://www.jeancalvin.ru/images/Jean%20Calvin.bmp&amp;imgrefurl=http://www.jeancalvin.ru/&amp;usg=__8r1crDeLc9jNULCnDpni0tZbhlk=&amp;h=590&amp;w=478&amp;sz=828&amp;hl=ru&amp;start=36&amp;um=1&amp;tbnid=_dsXFp3kuYnPoM:&amp;tbnh=135&amp;tbnw=109&amp;prev=/images?q=%D1%84%D0%BE%D1%82%D0%BE+%D0%9A%D0%B0%D0%BB%D1%8C%D0%B2%D0%B8%D0%BD%D0%B0&amp;ndsp=20&amp;hl=ru&amp;lr=&amp;rlz=1G1GGLQ_RURU341&amp;sa=N&amp;start=20&amp;um=1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ru.wikipedia.org/wiki/XIV_%D0%B2%D0%B5%D0%BA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hyperlink" Target="http://images.google.ru/imgres?imgurl=http://www.ljplus.ru/img3/i/v/ivonn/Burzhuj-v-polosatyh-nosochkah.jpg&amp;imgrefurl=http://users.livejournal.com/xa__/319608.html&amp;usg=__6ziS1X7UCglM0D0cHUM4ZY3WLC4=&amp;h=1000&amp;w=644&amp;sz=110&amp;hl=ru&amp;start=19&amp;um=1&amp;tbnid=uVnWcTCamjnEiM:&amp;tbnh=149&amp;tbnw=96&amp;prev=/images?q=%D1%84%D0%BE%D1%82%D0%BE+%D0%91%D1%83%D1%80%D0%B6%D1%83%D1%8F&amp;hl=ru&amp;lr=&amp;rlz=1G1GGLQ_RURU341&amp;sa=G&amp;um=1" TargetMode="External"/><Relationship Id="rId12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3.jpeg"/><Relationship Id="rId5" Type="http://schemas.openxmlformats.org/officeDocument/2006/relationships/diagramColors" Target="../diagrams/colors1.xml"/><Relationship Id="rId10" Type="http://schemas.openxmlformats.org/officeDocument/2006/relationships/hyperlink" Target="http://images.google.ru/imgres?imgurl=http://fashion.artyx.ru/books/item/f00/s00/z0000000/pic/000205.jpg&amp;imgrefurl=http://fashion.artyx.ru/books/item/f00/s00/z0000000/st014.shtml&amp;usg=__8oIWl5_aN-i97nnxMRPnvUZiTq4=&amp;h=550&amp;w=368&amp;sz=63&amp;hl=ru&amp;start=9&amp;um=1&amp;tbnid=eDDLJzqu_b11BM:&amp;tbnh=133&amp;tbnw=89&amp;prev=/images?q=%D1%84%D0%BE%D1%82%D0%BE+%D0%BA%D1%80%D0%B5%D1%81%D1%82%D1%8C%D1%8F%D0%BD%D0%B8%D0%BD%D0%B0&amp;hl=ru&amp;lr=&amp;rlz=1G1GGLQ_RURU341&amp;sa=X&amp;um=1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1296" y="1124744"/>
            <a:ext cx="7406640" cy="106758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Страны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Запада 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и Востока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b="1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4400" b="1" smtClean="0">
                <a:solidFill>
                  <a:schemeClr val="accent2">
                    <a:lumMod val="75000"/>
                  </a:schemeClr>
                </a:solidFill>
              </a:rPr>
              <a:t>XVI-XVIII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вв.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84439" y="2469279"/>
            <a:ext cx="5544616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b="1" dirty="0" err="1"/>
              <a:t>Пяткина</a:t>
            </a:r>
            <a:r>
              <a:rPr lang="ru-RU" sz="2000" b="1" dirty="0"/>
              <a:t> Нина </a:t>
            </a:r>
            <a:r>
              <a:rPr lang="ru-RU" sz="2000" b="1" dirty="0" smtClean="0"/>
              <a:t>Вадимовна</a:t>
            </a:r>
          </a:p>
          <a:p>
            <a:pPr>
              <a:spcAft>
                <a:spcPts val="1000"/>
              </a:spcAft>
            </a:pPr>
            <a:r>
              <a:rPr lang="ru-RU" sz="2000" b="1" dirty="0" smtClean="0"/>
              <a:t>преподаватель </a:t>
            </a:r>
            <a:r>
              <a:rPr lang="ru-RU" sz="2000" b="1" dirty="0"/>
              <a:t>истории</a:t>
            </a:r>
            <a:endParaRPr lang="ru-RU" sz="2000" b="1" dirty="0" smtClean="0"/>
          </a:p>
          <a:p>
            <a:pPr>
              <a:spcAft>
                <a:spcPts val="1000"/>
              </a:spcAft>
            </a:pPr>
            <a:r>
              <a:rPr lang="ru-RU" sz="2000" b="1" dirty="0" smtClean="0"/>
              <a:t>Федеральное </a:t>
            </a:r>
            <a:r>
              <a:rPr lang="ru-RU" sz="2000" b="1" dirty="0"/>
              <a:t>государственное </a:t>
            </a:r>
            <a:r>
              <a:rPr lang="ru-RU" sz="2000" b="1" dirty="0" smtClean="0"/>
              <a:t>бюджетное профессиональное </a:t>
            </a:r>
            <a:r>
              <a:rPr lang="ru-RU" sz="2000" b="1" dirty="0"/>
              <a:t>образовательное </a:t>
            </a:r>
            <a:r>
              <a:rPr lang="ru-RU" sz="2000" b="1" dirty="0" smtClean="0"/>
              <a:t>учреждение  </a:t>
            </a:r>
            <a:r>
              <a:rPr lang="ru-RU" sz="2000" b="1" dirty="0"/>
              <a:t>«Ульяновский </a:t>
            </a:r>
            <a:r>
              <a:rPr lang="ru-RU" sz="2000" b="1" dirty="0" smtClean="0"/>
              <a:t>фармацевтический </a:t>
            </a:r>
            <a:r>
              <a:rPr lang="ru-RU" sz="2000" b="1" dirty="0"/>
              <a:t>к</a:t>
            </a:r>
            <a:r>
              <a:rPr lang="ru-RU" sz="2000" b="1" dirty="0" smtClean="0"/>
              <a:t>олледж» Министерства </a:t>
            </a:r>
            <a:r>
              <a:rPr lang="ru-RU" sz="2000" b="1" dirty="0"/>
              <a:t>здравоохранения Российской </a:t>
            </a:r>
            <a:r>
              <a:rPr lang="ru-RU" sz="2000" b="1" dirty="0" smtClean="0"/>
              <a:t>Федерации</a:t>
            </a:r>
            <a:endParaRPr lang="en-US" sz="2000" b="1" dirty="0" smtClean="0"/>
          </a:p>
          <a:p>
            <a:pPr>
              <a:spcAft>
                <a:spcPts val="1000"/>
              </a:spcAft>
            </a:pPr>
            <a:r>
              <a:rPr lang="ru-RU" sz="2000" b="1" dirty="0"/>
              <a:t>г. </a:t>
            </a:r>
            <a:r>
              <a:rPr lang="ru-RU" sz="2000" b="1" dirty="0" smtClean="0"/>
              <a:t>Ульяновск</a:t>
            </a:r>
            <a:r>
              <a:rPr lang="en-US" sz="2000" b="1" dirty="0" smtClean="0"/>
              <a:t> </a:t>
            </a:r>
            <a:r>
              <a:rPr lang="ru-RU" sz="2000" b="1" dirty="0" smtClean="0"/>
              <a:t>Ульяновской области </a:t>
            </a:r>
            <a:endParaRPr lang="ru-RU" sz="2000" b="1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093" y="290229"/>
            <a:ext cx="6020435" cy="30861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345487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Великие географические открытия.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</a:rPr>
              <a:t>Великие географические открытия</a:t>
            </a:r>
            <a:endParaRPr lang="ru-RU" i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период в истории человечества, начавшийся в XV веке и продолжавшийся до XVII века, в ходе которого европейцы открывали новые земли и морские маршруты в Африку, Америку, Азию и Океанию в поисках новых торговых партнеров и источников товаров, пользовавшихся большим спросом в Европе.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а 1 из 74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066" y="714356"/>
            <a:ext cx="9006934" cy="522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географических открытий:</a:t>
            </a:r>
            <a:endParaRPr lang="ru-RU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Европейская экономика испытывала значительную нужду в благородном металле. </a:t>
            </a:r>
            <a:r>
              <a:rPr lang="ru-RU" sz="3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Поиски золота и новых торговых путей 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 навязчивой идеей для многих европейцев.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Бартоломеу</a:t>
            </a:r>
            <a:r>
              <a:rPr lang="ru-RU" sz="49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9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Диаш</a:t>
            </a:r>
            <a:r>
              <a:rPr lang="ru-RU" sz="49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49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9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ru-RU" smtClean="0"/>
          </a:p>
        </p:txBody>
      </p:sp>
      <p:sp>
        <p:nvSpPr>
          <p:cNvPr id="12292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dirty="0" smtClean="0"/>
              <a:t>     </a:t>
            </a:r>
            <a:r>
              <a:rPr lang="ru-RU" i="1" dirty="0" smtClean="0"/>
              <a:t>Португальский  мореплаватель. В 1488 году в поисках морского пути в Индию, он первым из европейцев обогнул Африку с юга, открыл мыс Доброй надежды и вышел в Индийский океан.</a:t>
            </a:r>
          </a:p>
        </p:txBody>
      </p:sp>
      <p:pic>
        <p:nvPicPr>
          <p:cNvPr id="12293" name="Picture 2" descr="http://upload.wikimedia.org/wikipedia/commons/thumb/d/d6/Bartolomeu_Dias_Voyage.PNG/220px-Bartolomeu_Dias_Voyag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785926"/>
            <a:ext cx="338455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https://upload.wikimedia.org/wikipedia/commons/thumb/a/aa/Bartolomeu_Dias%2C_South_Africa_House_%28cut%29.JPG/320px-Bartolomeu_Dias%2C_South_Africa_House_%28cut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500306"/>
            <a:ext cx="1285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Первооткрыватель Америки</a:t>
            </a:r>
            <a:endParaRPr lang="ru-RU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испанский мореплаватель итальянского происхождения Колумб, который в 1492 г. открыл Америку</a:t>
            </a:r>
            <a:endParaRPr lang="ru-RU" sz="1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копия каравеллы «Санта – Мария»</a:t>
            </a:r>
            <a:endParaRPr lang="ru-RU" sz="1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Содержимое 6"/>
          <p:cNvSpPr>
            <a:spLocks noGrp="1"/>
          </p:cNvSpPr>
          <p:nvPr>
            <p:ph sz="quarter" idx="2"/>
          </p:nvPr>
        </p:nvSpPr>
        <p:spPr>
          <a:xfrm>
            <a:off x="457200" y="1517650"/>
            <a:ext cx="4040188" cy="3941763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3318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1517650"/>
            <a:ext cx="4041775" cy="3941763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3319" name="Picture 2" descr="Портрет">
            <a:hlinkClick r:id="rId2" tooltip="Портрет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71612"/>
            <a:ext cx="3143250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4" descr="http://upload.wikimedia.org/wikipedia/commons/thumb/d/d3/Santa-Maria.jpg/210px-Santa-Mari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2084" y="1571612"/>
            <a:ext cx="283925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Васко</a:t>
            </a:r>
            <a:r>
              <a:rPr lang="ru-RU" sz="4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 Гама</a:t>
            </a:r>
            <a:endParaRPr lang="ru-RU" sz="44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643050"/>
            <a:ext cx="3857652" cy="448311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Португальский мореплаватель, известен как первый европеец, совершивший морское путешествие в Индию в 1498 году.</a:t>
            </a:r>
          </a:p>
        </p:txBody>
      </p:sp>
      <p:sp>
        <p:nvSpPr>
          <p:cNvPr id="14340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4341" name="AutoShape 2" descr="data:image/jpg;base64,/9j/4AAQSkZJRgABAQAAAQABAAD/2wBDAAkGBwgHBgkIBwgKCgkLDRYPDQwMDRsUFRAWIB0iIiAdHx8kKDQsJCYxJx8fLT0tMTU3Ojo6Iys/RD84QzQ5Ojf/2wBDAQoKCg0MDRoPDxo3JR8lNzc3Nzc3Nzc3Nzc3Nzc3Nzc3Nzc3Nzc3Nzc3Nzc3Nzc3Nzc3Nzc3Nzc3Nzc3Nzc3Nzf/wAARCADBAJADASIAAhEBAxEB/8QAHAAAAQUBAQEAAAAAAAAAAAAABAECAwUGAAcI/8QAPxAAAgEDAwIDBAgEBAUFAAAAAQIDAAQREiExBUETUWEGInGBFCMykaGxwfAzQtHhBxVSYiQlcoLxNDVzkrL/xAAaAQACAwEBAAAAAAAAAAAAAAACAwEEBQAG/8QAKREAAgIBBAEEAgEFAAAAAAAAAAECEQMEEiExQRMiMlEFI3EUM2GBkf/aAAwDAQACEQMRAD8A8lKZpCuKmVSxwOaaykHBpgBEVrtOBUmmk01xJHilC0/TS4rrOI8UuNqk07UoUYOahs4g005UzUzJpZkYEMvII3FKuAd6XuJoasfnUoAp2namnyqDjs74pDvSgUoFcSIoqZNsU0CngYokQFRuBRSPqUY86r1OMUXbth6KibKgDakYZJJ3PnT9BpcUYBCBtSacc1KaQjAoWSRjmn6VxzSEZrgMDJqDhRip7NC5WSGW3MisCIpJAGbfyO1dcTInRo1QaXlmJZwN2CjAHou+fU/CqjOBjtUJOSZPTLjrNyzS+JcwXSXDMTI0uNJ+HzpnT44rzMazeHPglUdThsf7uB86TpE1xdxt0hZHdLjeGIHbxRwB5Z4qujZ7ecMpKyIeAcH1FAlxRLd8hpdQ5Qthh2p1RdYtDa3MT61kS4iW4Qqc7MPzzmm2k2s6XPvcA1KVq0QwkAGngYpCKVRtULk4cop+KYKdmjRw4YA3qeHJORQ5OKeJPdwpoqIE8KmmOjDHSGLNdYVALLvxTSmpdxtmimhJcb1xhYHDCuIoGESjzqK78MdPYg/XNMFI/wBKgZ+8n8qOePTFLLtiJNWD3yQo/PPyqoimjMMsU+cOwYOOQR+fNQdQ+OV7u0jsiw+qZmhU7btyPngfdQ728iMVdGQjkEUvhMAsisCucBh/StJ7IQm76pELtme3jYMUbJBPw710ntTaChHe0iP2Z9mOr3d3DPbWFxLEhL6o05ONtzjvijrj/Dv2mYmSWxcA7tggkee1elt7WzdNOlujZtlAGRcqG/8Arx8hVxF7RQzdJPUIIJZV1EGFR73wPYVnzz5Vyl2Wlgj0fPHXLW4tL0w3MMsbRKEVZVwxA70AqMzhF3J2wO5r0f8AxAux1iyN01naxNBIFBjulkcA7YbG39KwSzBHBhhw+41MckZ22q5im5R5RXyw2S4LS9kSSZVVld0ijSVlXAZwoBP4c9zmogtQ2FvImTIMZHGKOCYFSlQFESrTggp+kV2MUSOohkG1MU6dyafIcZPaoWOW/KmIBl74W/FO8HPaj/AweKXwvIVX3lnaVpgHODkVG0J1E4q18I4NRyRf7a7eRtKh4VdWVwSp5HnVVcdMcMDDhh2B5rTPDnPlTUtx5VKnQLjZkktJBcrCy/WHhe5raewSpHeSJcKMhgQpPFUnV7drcreRZWRGHfmo+ndTaG6NygKsdyvnXTucXQzC4wkme0DofS53SWWOKZlfWgKg6T8aJ6dBBi6gC4jaXUQBsD/5waxXTva6K2ttZP1mN1J2Fd0jrHWIreS5nmZ4WdWERgYkqO4NUJYsjVNmhcb4JP8AEfptlZ9AkitERZJLhHbAAyd6wltbeFCike93q39q/aFOq+GVBUBslTQrgE/HcVaxJwhUilncXLgGMYzTWU1Mw3pMedNQkgIwKbnUNqIKjFRkBVokwGBzZ7UORuKJlYVDjVTULZ6B4HnTDFirP6PgYxvTTAMbisv1DS9MrvDypprQ5U7VYLEAcV0kXkNjXeoQ8ZUmDSMYpFiHlVkYxjGM1FJGANhuaLfYGyjNe0lrI8AZc6A3vAVmlbwyRg6hnvXoE9olzoWcnw87+9gfv1rO9c9nJbWRpLeNjDgY3zg+X96dDIumLnil8vBn4JZFm3YEDzrRr1G4BSaS9cLjZA5wDWZWKSKUeIpHripXDPgIGdidsCmOmDCbiTXsyTTB0bLEnPxrcdY6elnDaKxAnaAGQbkEjY/j+/Og9nuiK046h1L/AIezt/f0yDBmIBIA+JHNXvU+py9Svw04yiroVeNK1XnN7lXSLWn08s6kylkXB4zUZY96sLy0lgwygvERkMoz9/lVdK3rToSTK+SEoOpIa8lQyuSMZpdWrY12PMZpqEMFYE0oXYYqVwDwMU0AimIA9daMHgVG8G2aMVVP8rUrrt9kivP7zdpFcIN84pXiDDG1Gqn+01G4OPsipUwXRWvFpO/eh5kGlmOAqjJJ7UZMdJ98gVn+vdRHhGGInA59TT4JyZOPFvd+ALqF34gYA4iUZJzzVZF1u6V1RGMkZOnDjVp2/pQ1/IyWkap9qRj8wP7mm9KhUTF5gpQ7OC2OfI+e1XNkVHkTq5veoRNJZMnULA3tzYxZ16RLo5IAP2QONwKW8uT04xy29pa+M6j6zwyvbbbbHPmasOktJNYwWVjHGyISxZnGQWbnPfby9KIl6M95O4B8TRxjgj94qmppS56FSjSoxMs991K7tUuZXZGkGlOABsTgVeXyr9LdlULk9jxRUnR/oXWLaOUYMcTS49TsP1qSWBZHBIHxxTt6dUaGgjti2yKxkCr9oqc854qG9sobqNndAsmftxd/iO9TizUuF1YX0U1Be9U6f0QaMST3WjIjD7cct2H51MXzwWM7xbbn0Utx06a3GoDxE7Mo/MdqGHFEw+1U6xkzWcDMrbgOVODxtyR6ihrzqdveSK8Vv9HfHvgHINWo7/KMPNHDV43/AKIm24rl5xims6gHLHNS2UMl5dpBDgE4yzDAUdyTTW6Vsp9nro6lYxSCOV0j4YZOQR8R86kh6nZT6miZSoOCSMVjr3w5JtUakoQMDzwOfxpqP4T75XSftA8Vj/00Wrs0XnlZsmuYypMWGGce7vig57tFgeRnWJQMhpWCj8ayNxfPbJJNHO0RUbhTkny271kurdTuupuovHZsDMeeAD+/zpkNI35BepS8cm0ur8PEblJlkjbIRkOQTnBrOyzh5ACSxzvvREZjj6RbQpq0upkTUd8FjjNCwwa5lwMEnFWIxpGzCV40wLqkuu9CKMLFGBgdjyaK6eSDocEo5CkA4zVfIRJczSAnDO2PhxVt0yJ572KJZBGFAJON/X86OfETFc7yuRsuns0UvjMumLRlW/17jc4HYDGPWtF0AutxK2QVyQM9jt/U1no/dVY3ZmwoVmJ53z+lGwXyREQr7uftajxvtWXkg5JjZSuRF1+4F112+kQBREsduPTC5P4t+FVLTqoyc7UPFc+NDNNkZlnkY4+OP0qNwWOxq1jgkqNXTxqCDUvVVkCruWG+awt3KPFe6z48krNq1r7rqy7jHOVJOD8MVrnTMEpzusbN9wz+lYixCrcpLIEKxAuVlGQ2NyD8as4o9mf+UdbUh1ikdwPo8sioAGeF3G2cH3cjjOMfHFQwx6mDSZ0j7YU422pJkCC1ZZIyHUkhTuDqOzeR4p/iLJIsmA4ONSjbPn99Wl9mQdqMWAzhl425U5xvW16DEtrZ+JZyKWlIzOOTjsPIVhpUYZYD3SfPy9Ks+jdUm6eRM2ZLdm0yJ69iPXH5UGWDlHgmLpm26pEfpiRwASLoDbdgf/AquklVfqx37lT8Oas+pgx9Pgli3I0E6R9obHnuBVRc3U0NhLJgIFGFJ7ds/rVLHyixPso+uXLvKsFucoAxLLvnGdXyG4qs8HTBHJ4ilmBwM7r72MVHJs7L4hZRkBuMip+lhbq7tYSuAJPePn+wKvJbUIit0qL6VcFIwcqiKnHkBRVnGFhubhtJMcTEavPG1CytiQkd9zU12/0fokznYyuEHqOT+VVj0uWseLjwij04YRke8uB8+DVv0OQ/5hPIB9lSBgcb/wBqq4dTGKQAkOdz6g4NWHSG0tK4bTnYH44z+dHk6aPPx+y6mvGBwDj3jkEYIAH96QXgVJZWy2kee5P7FU9zeuDIY+GDavhmhJLtzE6lyTp29c0hQ4Dvkuunv/yqDbkMfvJqUuwOxIoPprf8ugHYAY/Gpkkyx1edSejwr9cf4Jy0hiusk4+jyZ440mstHNDbm7hZVkWTSQ+nOgZySPjwa0z6ja3RJwPAfPw0msW0j3Vy7MFDN2XYA7U3F5Mj8p8ojW0eLhTmNe552HNS22iObEsSzRkYK7j05HFGW/RZJIDPK3ghgzKGyDoXlseWSBngk4FCMYoXJtz4qjiQLjP309TT4Rk0McoC7LhwRsccfHyIpqTEQFAfcZgSODnt+dF2017iSO3sl+sUglbbU3qQcEg/ChnR0JWdGV+ONJHxH7/CiTTZDNpbXbfRQY4hoXbLnNC9a6gbnpjwCFAcrjA32I/pSeIY7UKnvZBZjn08qB+m2x6dcxBWa5lQZYgYAyCQO+dvxqtsV2M3Win6gIljURli2AGZu7enpRXs/Fi7idSGxHIxHcYX+9ATa5QrOW050qW4AHp6Zq19nRie7dGJ8OBgNvMqKfPiIemV5or/ACGA5O+STvUXVZmC2sR+yWZiPTGP1NTQbuNOCe+1CdU+svlU/wAkQ2+JpKXJt62X6WRdKH8WJzh4ZBIue44b8MH5UUpaK3AUYJBOx+FA+P4N7DcY591wO+2Dn4jFWd8DGqLk8HB8xnb79j86mS5MWHTK65kck77D9/rUCa5OeBxRMycb5B2z99XL9Eht+i2t408aTypnwgS2vcnfy2K7UDkoomEd0hli2LWNeyqKkGWYY86S1gb6OhwQCKnVAm5GPnS+z0+L4Kvo66R06NeuOBE3x3rHPaOl08CssreII1ZDkPngj0O1bWaYTWcsIBIZGXHbcVlLdxcXcb3TM50BEOdPbSu/AA5z5Cm4+LMb8onvjZNF401yLOSZo4X0xSsCXyAdgfu2HA+VW9zc9N6XbeLZW5S4mOLYlQxSMbGQkj7TfDbtjaoltl6Te2yqJDGpdpH90HSWMZbJ2BIXbPGe9HXPT5Ou3tqkJhS0jUJFI6lPFXuQOTvttxihk02m+ijFVF/ZNYWwdoViuWczxxtPNI5Z5WYA6edlGQMdyN81Xe1N7HfXkfT7VIZRAxQXCJvIxONjyAOB57nvR/tB1yGF7u36VFE1w0+0y4OlR/oGBg8AYzgDzqj6dZXNpfh2hYTaSEjbGQSCMnfgc7+VTji/nIPJJSUcUF/I92aEFpJTHEuwiGQXHlntU/QxHD9IvLpolLHSrMBt56c1TrbvezZJwgOAc5wPn8KGuJHmZI49TRp7qg/r609xvixUGoe7adcBHldLcsYg506jyM7fhVt7MRM5vEUfag3P/cKr7qJLW1jVgDKWydJ+7NXfsw6pZXcykZLIo+A5/OoyP2UN00Gs8bGxEq3GCDiq2+kLdRkI50irW4YawNJB71SXR03aOe+xoYdmhrr9KieSFXgZVBJxqHxHP4flRYl+ldJgKE+JbEo/f3CRpP6fdQ8TEuCvIOQfKpbedLS+1ocWlyullP8ApzuPiCPwqZc8GRVcgSzt4/guP5sY+dXFjbM1yiSSglCDpD6tB43xx5fHFB9Ps2N21yH1sPE8FgPtEKxBx57Zp1rcAW8csbMjRsrHSTvg/wDg8Up8rgKNpmnMMtirWbZUo7BdS7lScg/DBqEg6CHIainuT1G1MjahJAAG1csp/odvmKDk1ZJPFJg35PRaaanjTRCSsWDjIBzjzrOjp8i3NwkS+JJHGXUY3ZSQAQP+6ryVm8PVp27Ghn+vvIZUllS4iUhCig5OQVHIwNXPPNMi6sq/kYqcU/ocLy5uuqNZXMgMVvktEmCskgOME+Wo49B8a7rvXnuynT7BmJzokmBAaY8YyOE8hxQitJ02O7t7NFlvTgzSspWSHGcqinc+pxtj51BbiKwhZ7tlN1ICNJPvQAnf3f8AUR9wNFtV3/wyN7a232HzWdj0np5uFf6VMV0+Ky+4JCOEH+0Zy3nxVfBfXwiEtgrqy5aXw11eWD6bHHlTOq9Ya9tIrOGFEgibUu3vMeNyPnt60VlrLpkMcceWlbKOAckgYYeu5x8qZFNL3HSa3ezhICFxPLD4dsoTswUVDNbyW0IA2dm94g7n0qwtrOSa5ELIYEtxlxkgkjn571bXklk/Smn6cwtpQhiniU7SKTj9n4eVTOe1pAxjujbZlmgibDSTFiftKORWk6MD/lsjCLCO5CqewGnf76qI7jwQdJyzHLEbb+Q9KurWVmtYSTuVJz8Sf7VGRuixo0nlB7uTv/MTkmqeYK9wgbJ94beVXNxEJPsgBtXFU8mRcHAVtPcbjngmogX9c0ochBja1JMm8edm7f2qaW3ZwLYkBJZD4TH+SXy9Aw2+OKSO8B9xwA2OM/vNBXxYBljIVTyFOM7V1OzKbVBvs/fGzleGQlZUlBjY/wAvKsMd9j+9qGntzZdVnsJFJDEruDkgjb8MUGJ5Jp5LmRsy8t2JPnVuk0t7fQXULmO5TCtITkg8avuxx5Gocadgp3wXHsqXuTPZSJ9YitkFQCRjtvzkffitRY+ytxd2h8a58KVt1VlB1fMU/o83To+srF06P6b1CbDXF2VyTgbseyj0r0CO4icaNQLEZOO1UM05RfCNDDKWONI8o6t0f/Kw0lz4n0ZWw0wj1FTjjTnbjnisvddQW+kjt+hWcsU2ctIDmQnfBz2H3Y+dey9dtlm6deQO4BljZHZFycYwGHbIHavD+ojqPTp7jp6yLEsJw/hELrzuCe5NP08vU5fZX1OScn7nwQXUUFiz2xDzX+oYZW2jbOcYxuedqgkED+HPJK4lc4lTGShAAJ35z5dtxUUTlHPhktOf5z/KP608S6I1RooZFGcuy7n0zzVxLz5Kdh/TZOnWzeMZi0gzozGSR8uK4T3d1drNZ2zyeEoWJdJbSB3oe0W3u5khSErIxzgvt/XFbvoltB063RQ2oscnAx+xQZJ7Oatjo3JJdIzkSJCpvupSPnH1aBvfc+QJ9O9UF9dSOcagqjiNeFpt/wBQnvrhppj7x2CqMBR2A9KCO9WI4+bYly8IeZXPDHFbC0H/AAEIJAPgqDv6CsXWlEhEaodsIo/AUOVFvROptj725MaMV5ztg81SwSSxPrQkMc5HnR3VGSJI8gMx305/OgIn8UN4jIrZz72wxj9KGMeCddkcslfQ95kbIeMDv7vH3V3jwsFX62IEHLatQzjbY74z60x1iaMNCS2D7xI7+npUTIxXA2x2oqVFIJWxuGtvpWuJICcCRnUZ+Azk8HgVbdItUnldoL5IzDkE6GJ82IXGCDvye3FZxpJdIjZyQNgD2HlS280kEqyozKQexO48qBwb8kqSTPU+jdRbpdkIbCESX942rxHO+fNiNgAPx9av7e/Nk8HTLGT6b1CUFpX8u5b/AGqOB8u9eTp7RThWaNcSnbJ3Cr6Dz+PnV3a+0PVoLAr0azWBZwczAa3c47seSKrZMLLkc0fBueq9baTqkFlbr4rBsTgHAUEYJ+Wa849qo426zMXRRIgVJcHI1Ab0NaXlyC8yTypI32mDnJPeoZ8ZPfPn3qYY9j4CmlNWRbbAAD4bVBLCTE5HxNEgKQCSNhXHDDKfZIYEfI0+L5FuKor7d/DmjYE7MPlWln6ddRHTIsqjG7Pn9msrqG2OKuv8xuJIk1XLHIGzMTvx2o5p2mipdIoqSurqsIgQ8GtE38VP/jX/APIrq6k5S3pfkA9c/wDUR/8ASPzNBS/1rq6uh0gNX/ekPg+w/wAB+dJL9pf32rq6u8lchk/jN8TSv/DHyrq6oRx0XBrZezf/ALZb/wDV+prq6k5+h2H5FJZ/wn/62/Oum4+VdXUPktr4IjP6U+Hj7/yNdXUQBTj7J+NGJ/BT5/nXV1WX0UT/2Q=="/>
          <p:cNvSpPr>
            <a:spLocks noChangeAspect="1" noChangeArrowheads="1"/>
          </p:cNvSpPr>
          <p:nvPr/>
        </p:nvSpPr>
        <p:spPr bwMode="auto">
          <a:xfrm>
            <a:off x="155575" y="-738188"/>
            <a:ext cx="1162050" cy="155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2" name="AutoShape 4" descr="data:image/jpg;base64,/9j/4AAQSkZJRgABAQAAAQABAAD/2wBDAAkGBwgHBgkIBwgKCgkLDRYPDQwMDRsUFRAWIB0iIiAdHx8kKDQsJCYxJx8fLT0tMTU3Ojo6Iys/RD84QzQ5Ojf/2wBDAQoKCg0MDRoPDxo3JR8lNzc3Nzc3Nzc3Nzc3Nzc3Nzc3Nzc3Nzc3Nzc3Nzc3Nzc3Nzc3Nzc3Nzc3Nzc3Nzc3Nzf/wAARCADBAJADASIAAhEBAxEB/8QAHAAAAQUBAQEAAAAAAAAAAAAABAECAwUGAAcI/8QAPxAAAgEDAwIDBAgEBAUFAAAAAQIDAAQREiExBUETUWEGInGBFCMykaGxwfAzQtHhBxVSYiQlcoLxNDVzkrL/xAAaAQACAwEBAAAAAAAAAAAAAAACAwEEBQAG/8QAKREAAgIBBAEEAgEFAAAAAAAAAAECEQMEEiExQRMiMlEFI3EUM2GBkf/aAAwDAQACEQMRAD8A8lKZpCuKmVSxwOaaykHBpgBEVrtOBUmmk01xJHilC0/TS4rrOI8UuNqk07UoUYOahs4g005UzUzJpZkYEMvII3FKuAd6XuJoasfnUoAp2namnyqDjs74pDvSgUoFcSIoqZNsU0CngYokQFRuBRSPqUY86r1OMUXbth6KibKgDakYZJJ3PnT9BpcUYBCBtSacc1KaQjAoWSRjmn6VxzSEZrgMDJqDhRip7NC5WSGW3MisCIpJAGbfyO1dcTInRo1QaXlmJZwN2CjAHou+fU/CqjOBjtUJOSZPTLjrNyzS+JcwXSXDMTI0uNJ+HzpnT44rzMazeHPglUdThsf7uB86TpE1xdxt0hZHdLjeGIHbxRwB5Z4qujZ7ecMpKyIeAcH1FAlxRLd8hpdQ5Qthh2p1RdYtDa3MT61kS4iW4Qqc7MPzzmm2k2s6XPvcA1KVq0QwkAGngYpCKVRtULk4cop+KYKdmjRw4YA3qeHJORQ5OKeJPdwpoqIE8KmmOjDHSGLNdYVALLvxTSmpdxtmimhJcb1xhYHDCuIoGESjzqK78MdPYg/XNMFI/wBKgZ+8n8qOePTFLLtiJNWD3yQo/PPyqoimjMMsU+cOwYOOQR+fNQdQ+OV7u0jsiw+qZmhU7btyPngfdQ728iMVdGQjkEUvhMAsisCucBh/StJ7IQm76pELtme3jYMUbJBPw710ntTaChHe0iP2Z9mOr3d3DPbWFxLEhL6o05ONtzjvijrj/Dv2mYmSWxcA7tggkee1elt7WzdNOlujZtlAGRcqG/8Arx8hVxF7RQzdJPUIIJZV1EGFR73wPYVnzz5Vyl2Wlgj0fPHXLW4tL0w3MMsbRKEVZVwxA70AqMzhF3J2wO5r0f8AxAux1iyN01naxNBIFBjulkcA7YbG39KwSzBHBhhw+41MckZ22q5im5R5RXyw2S4LS9kSSZVVld0ijSVlXAZwoBP4c9zmogtQ2FvImTIMZHGKOCYFSlQFESrTggp+kV2MUSOohkG1MU6dyafIcZPaoWOW/KmIBl74W/FO8HPaj/AweKXwvIVX3lnaVpgHODkVG0J1E4q18I4NRyRf7a7eRtKh4VdWVwSp5HnVVcdMcMDDhh2B5rTPDnPlTUtx5VKnQLjZkktJBcrCy/WHhe5raewSpHeSJcKMhgQpPFUnV7drcreRZWRGHfmo+ndTaG6NygKsdyvnXTucXQzC4wkme0DofS53SWWOKZlfWgKg6T8aJ6dBBi6gC4jaXUQBsD/5waxXTva6K2ttZP1mN1J2Fd0jrHWIreS5nmZ4WdWERgYkqO4NUJYsjVNmhcb4JP8AEfptlZ9AkitERZJLhHbAAyd6wltbeFCike93q39q/aFOq+GVBUBslTQrgE/HcVaxJwhUilncXLgGMYzTWU1Mw3pMedNQkgIwKbnUNqIKjFRkBVokwGBzZ7UORuKJlYVDjVTULZ6B4HnTDFirP6PgYxvTTAMbisv1DS9MrvDypprQ5U7VYLEAcV0kXkNjXeoQ8ZUmDSMYpFiHlVkYxjGM1FJGANhuaLfYGyjNe0lrI8AZc6A3vAVmlbwyRg6hnvXoE9olzoWcnw87+9gfv1rO9c9nJbWRpLeNjDgY3zg+X96dDIumLnil8vBn4JZFm3YEDzrRr1G4BSaS9cLjZA5wDWZWKSKUeIpHripXDPgIGdidsCmOmDCbiTXsyTTB0bLEnPxrcdY6elnDaKxAnaAGQbkEjY/j+/Og9nuiK046h1L/AIezt/f0yDBmIBIA+JHNXvU+py9Svw04yiroVeNK1XnN7lXSLWn08s6kylkXB4zUZY96sLy0lgwygvERkMoz9/lVdK3rToSTK+SEoOpIa8lQyuSMZpdWrY12PMZpqEMFYE0oXYYqVwDwMU0AimIA9daMHgVG8G2aMVVP8rUrrt9kivP7zdpFcIN84pXiDDG1Gqn+01G4OPsipUwXRWvFpO/eh5kGlmOAqjJJ7UZMdJ98gVn+vdRHhGGInA59TT4JyZOPFvd+ALqF34gYA4iUZJzzVZF1u6V1RGMkZOnDjVp2/pQ1/IyWkap9qRj8wP7mm9KhUTF5gpQ7OC2OfI+e1XNkVHkTq5veoRNJZMnULA3tzYxZ16RLo5IAP2QONwKW8uT04xy29pa+M6j6zwyvbbbbHPmasOktJNYwWVjHGyISxZnGQWbnPfby9KIl6M95O4B8TRxjgj94qmppS56FSjSoxMs991K7tUuZXZGkGlOABsTgVeXyr9LdlULk9jxRUnR/oXWLaOUYMcTS49TsP1qSWBZHBIHxxTt6dUaGgjti2yKxkCr9oqc854qG9sobqNndAsmftxd/iO9TizUuF1YX0U1Be9U6f0QaMST3WjIjD7cct2H51MXzwWM7xbbn0Utx06a3GoDxE7Mo/MdqGHFEw+1U6xkzWcDMrbgOVODxtyR6ihrzqdveSK8Vv9HfHvgHINWo7/KMPNHDV43/AKIm24rl5xims6gHLHNS2UMl5dpBDgE4yzDAUdyTTW6Vsp9nro6lYxSCOV0j4YZOQR8R86kh6nZT6miZSoOCSMVjr3w5JtUakoQMDzwOfxpqP4T75XSftA8Vj/00Wrs0XnlZsmuYypMWGGce7vig57tFgeRnWJQMhpWCj8ayNxfPbJJNHO0RUbhTkny271kurdTuupuovHZsDMeeAD+/zpkNI35BepS8cm0ur8PEblJlkjbIRkOQTnBrOyzh5ACSxzvvREZjj6RbQpq0upkTUd8FjjNCwwa5lwMEnFWIxpGzCV40wLqkuu9CKMLFGBgdjyaK6eSDocEo5CkA4zVfIRJczSAnDO2PhxVt0yJ572KJZBGFAJON/X86OfETFc7yuRsuns0UvjMumLRlW/17jc4HYDGPWtF0AutxK2QVyQM9jt/U1no/dVY3ZmwoVmJ53z+lGwXyREQr7uftajxvtWXkg5JjZSuRF1+4F112+kQBREsduPTC5P4t+FVLTqoyc7UPFc+NDNNkZlnkY4+OP0qNwWOxq1jgkqNXTxqCDUvVVkCruWG+awt3KPFe6z48krNq1r7rqy7jHOVJOD8MVrnTMEpzusbN9wz+lYixCrcpLIEKxAuVlGQ2NyD8as4o9mf+UdbUh1ikdwPo8sioAGeF3G2cH3cjjOMfHFQwx6mDSZ0j7YU422pJkCC1ZZIyHUkhTuDqOzeR4p/iLJIsmA4ONSjbPn99Wl9mQdqMWAzhl425U5xvW16DEtrZ+JZyKWlIzOOTjsPIVhpUYZYD3SfPy9Ks+jdUm6eRM2ZLdm0yJ69iPXH5UGWDlHgmLpm26pEfpiRwASLoDbdgf/AquklVfqx37lT8Oas+pgx9Pgli3I0E6R9obHnuBVRc3U0NhLJgIFGFJ7ds/rVLHyixPso+uXLvKsFucoAxLLvnGdXyG4qs8HTBHJ4ilmBwM7r72MVHJs7L4hZRkBuMip+lhbq7tYSuAJPePn+wKvJbUIit0qL6VcFIwcqiKnHkBRVnGFhubhtJMcTEavPG1CytiQkd9zU12/0fokznYyuEHqOT+VVj0uWseLjwij04YRke8uB8+DVv0OQ/5hPIB9lSBgcb/wBqq4dTGKQAkOdz6g4NWHSG0tK4bTnYH44z+dHk6aPPx+y6mvGBwDj3jkEYIAH96QXgVJZWy2kee5P7FU9zeuDIY+GDavhmhJLtzE6lyTp29c0hQ4Dvkuunv/yqDbkMfvJqUuwOxIoPprf8ugHYAY/Gpkkyx1edSejwr9cf4Jy0hiusk4+jyZ440mstHNDbm7hZVkWTSQ+nOgZySPjwa0z6ja3RJwPAfPw0msW0j3Vy7MFDN2XYA7U3F5Mj8p8ojW0eLhTmNe552HNS22iObEsSzRkYK7j05HFGW/RZJIDPK3ghgzKGyDoXlseWSBngk4FCMYoXJtz4qjiQLjP309TT4Rk0McoC7LhwRsccfHyIpqTEQFAfcZgSODnt+dF2017iSO3sl+sUglbbU3qQcEg/ChnR0JWdGV+ONJHxH7/CiTTZDNpbXbfRQY4hoXbLnNC9a6gbnpjwCFAcrjA32I/pSeIY7UKnvZBZjn08qB+m2x6dcxBWa5lQZYgYAyCQO+dvxqtsV2M3Win6gIljURli2AGZu7enpRXs/Fi7idSGxHIxHcYX+9ATa5QrOW050qW4AHp6Zq19nRie7dGJ8OBgNvMqKfPiIemV5or/ACGA5O+STvUXVZmC2sR+yWZiPTGP1NTQbuNOCe+1CdU+svlU/wAkQ2+JpKXJt62X6WRdKH8WJzh4ZBIue44b8MH5UUpaK3AUYJBOx+FA+P4N7DcY591wO+2Dn4jFWd8DGqLk8HB8xnb79j86mS5MWHTK65kck77D9/rUCa5OeBxRMycb5B2z99XL9Eht+i2t408aTypnwgS2vcnfy2K7UDkoomEd0hli2LWNeyqKkGWYY86S1gb6OhwQCKnVAm5GPnS+z0+L4Kvo66R06NeuOBE3x3rHPaOl08CssreII1ZDkPngj0O1bWaYTWcsIBIZGXHbcVlLdxcXcb3TM50BEOdPbSu/AA5z5Cm4+LMb8onvjZNF401yLOSZo4X0xSsCXyAdgfu2HA+VW9zc9N6XbeLZW5S4mOLYlQxSMbGQkj7TfDbtjaoltl6Te2yqJDGpdpH90HSWMZbJ2BIXbPGe9HXPT5Ou3tqkJhS0jUJFI6lPFXuQOTvttxihk02m+ijFVF/ZNYWwdoViuWczxxtPNI5Z5WYA6edlGQMdyN81Xe1N7HfXkfT7VIZRAxQXCJvIxONjyAOB57nvR/tB1yGF7u36VFE1w0+0y4OlR/oGBg8AYzgDzqj6dZXNpfh2hYTaSEjbGQSCMnfgc7+VTji/nIPJJSUcUF/I92aEFpJTHEuwiGQXHlntU/QxHD9IvLpolLHSrMBt56c1TrbvezZJwgOAc5wPn8KGuJHmZI49TRp7qg/r609xvixUGoe7adcBHldLcsYg506jyM7fhVt7MRM5vEUfag3P/cKr7qJLW1jVgDKWydJ+7NXfsw6pZXcykZLIo+A5/OoyP2UN00Gs8bGxEq3GCDiq2+kLdRkI50irW4YawNJB71SXR03aOe+xoYdmhrr9KieSFXgZVBJxqHxHP4flRYl+ldJgKE+JbEo/f3CRpP6fdQ8TEuCvIOQfKpbedLS+1ocWlyullP8ApzuPiCPwqZc8GRVcgSzt4/guP5sY+dXFjbM1yiSSglCDpD6tB43xx5fHFB9Ps2N21yH1sPE8FgPtEKxBx57Zp1rcAW8csbMjRsrHSTvg/wDg8Up8rgKNpmnMMtirWbZUo7BdS7lScg/DBqEg6CHIainuT1G1MjahJAAG1csp/odvmKDk1ZJPFJg35PRaaanjTRCSsWDjIBzjzrOjp8i3NwkS+JJHGXUY3ZSQAQP+6ryVm8PVp27Ghn+vvIZUllS4iUhCig5OQVHIwNXPPNMi6sq/kYqcU/ocLy5uuqNZXMgMVvktEmCskgOME+Wo49B8a7rvXnuynT7BmJzokmBAaY8YyOE8hxQitJ02O7t7NFlvTgzSspWSHGcqinc+pxtj51BbiKwhZ7tlN1ICNJPvQAnf3f8AUR9wNFtV3/wyN7a232HzWdj0np5uFf6VMV0+Ky+4JCOEH+0Zy3nxVfBfXwiEtgrqy5aXw11eWD6bHHlTOq9Ya9tIrOGFEgibUu3vMeNyPnt60VlrLpkMcceWlbKOAckgYYeu5x8qZFNL3HSa3ezhICFxPLD4dsoTswUVDNbyW0IA2dm94g7n0qwtrOSa5ELIYEtxlxkgkjn571bXklk/Smn6cwtpQhiniU7SKTj9n4eVTOe1pAxjujbZlmgibDSTFiftKORWk6MD/lsjCLCO5CqewGnf76qI7jwQdJyzHLEbb+Q9KurWVmtYSTuVJz8Sf7VGRuixo0nlB7uTv/MTkmqeYK9wgbJ94beVXNxEJPsgBtXFU8mRcHAVtPcbjngmogX9c0ochBja1JMm8edm7f2qaW3ZwLYkBJZD4TH+SXy9Aw2+OKSO8B9xwA2OM/vNBXxYBljIVTyFOM7V1OzKbVBvs/fGzleGQlZUlBjY/wAvKsMd9j+9qGntzZdVnsJFJDEruDkgjb8MUGJ5Jp5LmRsy8t2JPnVuk0t7fQXULmO5TCtITkg8avuxx5Gocadgp3wXHsqXuTPZSJ9YitkFQCRjtvzkffitRY+ytxd2h8a58KVt1VlB1fMU/o83To+srF06P6b1CbDXF2VyTgbseyj0r0CO4icaNQLEZOO1UM05RfCNDDKWONI8o6t0f/Kw0lz4n0ZWw0wj1FTjjTnbjnisvddQW+kjt+hWcsU2ctIDmQnfBz2H3Y+dey9dtlm6deQO4BljZHZFycYwGHbIHavD+ojqPTp7jp6yLEsJw/hELrzuCe5NP08vU5fZX1OScn7nwQXUUFiz2xDzX+oYZW2jbOcYxuedqgkED+HPJK4lc4lTGShAAJ35z5dtxUUTlHPhktOf5z/KP608S6I1RooZFGcuy7n0zzVxLz5Kdh/TZOnWzeMZi0gzozGSR8uK4T3d1drNZ2zyeEoWJdJbSB3oe0W3u5khSErIxzgvt/XFbvoltB063RQ2oscnAx+xQZJ7Oatjo3JJdIzkSJCpvupSPnH1aBvfc+QJ9O9UF9dSOcagqjiNeFpt/wBQnvrhppj7x2CqMBR2A9KCO9WI4+bYly8IeZXPDHFbC0H/AAEIJAPgqDv6CsXWlEhEaodsIo/AUOVFvROptj725MaMV5ztg81SwSSxPrQkMc5HnR3VGSJI8gMx305/OgIn8UN4jIrZz72wxj9KGMeCddkcslfQ95kbIeMDv7vH3V3jwsFX62IEHLatQzjbY74z60x1iaMNCS2D7xI7+npUTIxXA2x2oqVFIJWxuGtvpWuJICcCRnUZ+Azk8HgVbdItUnldoL5IzDkE6GJ82IXGCDvye3FZxpJdIjZyQNgD2HlS280kEqyozKQexO48qBwb8kqSTPU+jdRbpdkIbCESX942rxHO+fNiNgAPx9av7e/Nk8HTLGT6b1CUFpX8u5b/AGqOB8u9eTp7RThWaNcSnbJ3Cr6Dz+PnV3a+0PVoLAr0azWBZwczAa3c47seSKrZMLLkc0fBueq9baTqkFlbr4rBsTgHAUEYJ+Wa849qo426zMXRRIgVJcHI1Ab0NaXlyC8yTypI32mDnJPeoZ8ZPfPn3qYY9j4CmlNWRbbAAD4bVBLCTE5HxNEgKQCSNhXHDDKfZIYEfI0+L5FuKor7d/DmjYE7MPlWln6ddRHTIsqjG7Pn9msrqG2OKuv8xuJIk1XLHIGzMTvx2o5p2mipdIoqSurqsIgQ8GtE38VP/jX/APIrq6k5S3pfkA9c/wDUR/8ASPzNBS/1rq6uh0gNX/ekPg+w/wAB+dJL9pf32rq6u8lchk/jN8TSv/DHyrq6oRx0XBrZezf/ALZb/wDV+prq6k5+h2H5FJZ/wn/62/Oum4+VdXUPktr4IjP6U+Hj7/yNdXUQBTj7J+NGJ/BT5/nXV1WX0UT/2Q=="/>
          <p:cNvSpPr>
            <a:spLocks noChangeAspect="1" noChangeArrowheads="1"/>
          </p:cNvSpPr>
          <p:nvPr/>
        </p:nvSpPr>
        <p:spPr bwMode="auto">
          <a:xfrm>
            <a:off x="155575" y="-738188"/>
            <a:ext cx="1162050" cy="155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43" name="Picture 6" descr="http://t0.gstatic.com/images?q=tbn:ANd9GcSIKbpzKCMywtBzGmJUFOKeYeQ4W90ZfHwW7xBd2ANpOWdNB9bQ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71612"/>
            <a:ext cx="3286125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http://t0.gstatic.com/images?q=tbn:ANd9GcRNxSbYRRzA0R8k0DXllrLtNpWw7cKog-BYyUXd3OqU9Ummh-q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357562"/>
            <a:ext cx="3620094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Америго</a:t>
            </a:r>
            <a:r>
              <a:rPr lang="ru-RU" sz="4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Веспуччи</a:t>
            </a:r>
            <a:endParaRPr lang="ru-RU" sz="4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Флорентийский путешественник, по имени которого названа Америка.</a:t>
            </a:r>
          </a:p>
        </p:txBody>
      </p:sp>
      <p:pic>
        <p:nvPicPr>
          <p:cNvPr id="15365" name="Picture 2" descr="Портрет">
            <a:hlinkClick r:id="rId2" tooltip="Портрет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714488"/>
            <a:ext cx="3214687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http://www.i-italy.org/files/still_photos/Vespucci_13293223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643314"/>
            <a:ext cx="3790950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Фернан</a:t>
            </a:r>
            <a:r>
              <a:rPr lang="ru-RU" sz="4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Магеллан</a:t>
            </a:r>
            <a:endParaRPr lang="ru-RU" sz="4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Совершил первое кругосветное путешествие в 1519 – 1522 годах. Открыл пролив, позже названный его именем, став первым европейцем, проследовавшим из Атлантического океана в Тихий.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9" name="Picture 2" descr="Портрет Магеллана из галереи Уффици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643050"/>
            <a:ext cx="3711575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Великих географических открытий</a:t>
            </a:r>
            <a:endParaRPr lang="ru-RU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Содержимое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Перемещение главных торговых путей в океаны;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«Продовольственная революция» в Европе, связанная с внедрением множества новых культур: картофеля, кукурузы, томатов, различных пряностей, какао;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Расширение кругозора европейцев;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колониальной системы. Власть Европы над другими частями света;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Пиратство, работорговля, захват индейских земель.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Геноцид индейцев"/>
              </a:rPr>
              <a:t>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Уничтожение культуры индейцев (майя, ацтеки, инки);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Христианизация индейцев.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/>
              <a:t>Новое время</a:t>
            </a:r>
            <a:r>
              <a:rPr lang="ru-RU" sz="2400" dirty="0" smtClean="0"/>
              <a:t> (или </a:t>
            </a:r>
            <a:r>
              <a:rPr lang="ru-RU" sz="2400" i="1" dirty="0" smtClean="0"/>
              <a:t>новая история</a:t>
            </a:r>
            <a:r>
              <a:rPr lang="ru-RU" sz="2400" dirty="0" smtClean="0"/>
              <a:t>) — период в истории человечества, находящийся между Средневековьем и Новейшим временем.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Период нового времени</a:t>
            </a:r>
          </a:p>
          <a:p>
            <a:pPr algn="ctr">
              <a:buNone/>
            </a:pPr>
            <a:r>
              <a:rPr lang="en-US" b="1" dirty="0" smtClean="0"/>
              <a:t>XVI – XIX </a:t>
            </a:r>
            <a:r>
              <a:rPr lang="ru-RU" b="1" dirty="0" smtClean="0"/>
              <a:t>в.в.</a:t>
            </a:r>
            <a:endParaRPr lang="ru-RU" b="1" dirty="0"/>
          </a:p>
        </p:txBody>
      </p:sp>
      <p:pic>
        <p:nvPicPr>
          <p:cNvPr id="1026" name="Picture 2" descr="http://tak-to-ent.net/images/112okrmir4kl/1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857496"/>
            <a:ext cx="8143900" cy="1462091"/>
          </a:xfrm>
          <a:prstGeom prst="rect">
            <a:avLst/>
          </a:prstGeom>
          <a:noFill/>
        </p:spPr>
      </p:pic>
      <p:pic>
        <p:nvPicPr>
          <p:cNvPr id="5" name="Picture 7" descr="http://www.bankist.ru/files/u84/gold_as_a_currenc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429132"/>
            <a:ext cx="332263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Сельхозкультуры</a:t>
            </a:r>
            <a:r>
              <a:rPr lang="ru-RU" sz="4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провезённые из Нового Света</a:t>
            </a:r>
            <a:endParaRPr lang="ru-RU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18436" name="AutoShape 2" descr="data:image/jpg;base64,/9j/4AAQSkZJRgABAQAAAQABAAD/2wBDAAkGBwgHBgkIBwgKCgkLDRYPDQwMDRsUFRAWIB0iIiAdHx8kKDQsJCYxJx8fLT0tMTU3Ojo6Iys/RD84QzQ5Ojf/2wBDAQoKCg0MDRoPDxo3JR8lNzc3Nzc3Nzc3Nzc3Nzc3Nzc3Nzc3Nzc3Nzc3Nzc3Nzc3Nzc3Nzc3Nzc3Nzc3Nzc3Nzf/wAARCADEAJkDASIAAhEBAxEB/8QAHAAAAgIDAQEAAAAAAAAAAAAABgcEBQACAwgB/8QARBAAAgEDAgMFBQQHBgYCAwAAAQIDAAQRBSEGEjETIkFRYQcUcYGRIzKhwTNCUmKx0fAVFlOS0uEkNXKCosI0skNUg//EABgBAQEBAQEAAAAAAAAAAAAAAAMCAQAE/8QAIxEAAgIDAQEAAgIDAAAAAAAAAAECEQMhMRJBE1EiYTJCgf/aAAwDAQACEQMRAD8AgWOsaBNY2ySQWyOsSK5a1XchRk5x8a+XTaXPc2ptVsz9uv3I08iRkY6ZFLyGdljTAB2HX4Vs1zKeTcLhsgjrXNGoj30TScS3EaRjmN0wCKNs5O1OL2aaJF/d+d7vT4DKbqQfaW6s2AF8WGQOtKrgu6eLjrS5uUyO14Bud8sSM/LOafUyLCzSGTkVmLnugjPnjPpXb+GGPoljy5FjbNnfu2yfyqtvrGC3uIo4dKhEZyCTZxnBxnO4rtFcK0XPDPcNICcuJCAfgPAVOtoZBapI17eF3ToJuXA3PXGK7ppxXT7VY43Om2xY+ItIxn4d3rXWDTbcHmexszkDum1h2x/2+Na273lxle2vIxz5zlSSPTK9KmGzvEXmGoSuxJ/SwoR+ArUnVnf9IktpakqF0yzzg5X3SPP4CufuunEEPptlzDPdazRT/CpDW+o8wxfxABskG1GD9GrusGpDvCe1c4x3o26/5q7bMor4LWwYnk060fYdLVCAf8tSUsbV0302yXPj7rGP/WpY985DmG0ebxKkqo8vA18Vr4RntLWInwCXBGT812rDiGNLtw/esrApjbNrH/pr7/ZdkellYbeVnH/prhewSXLp21tMgBByk6nGOnUfhXeztjboH7G5bPQF0+PnWWkbTZyn0myAydOssdf/AIifyqKmjae7ZawsdznBtEH5VbyTKuWZLgKMkryg5Hn1qGt7A9yuDceQAjO3qR61lpm00cl0HSSP+VWR9exUflXNNA0wuc2Fry4+6sCj8ane+W25KzoM/r27jI8+lcv7VsQM+9Rxg9Q+QfoR1qtUds4RaLpXvCJ/Z0IHMMkKvn8KV/YJ5D602o7y0a4iIvIOYsDhiOmaVHaJ+1F/nFZozYBxSbAZPQVuXIwQfEVGiOK3kbu7HxqjC89nqiXjrSOfoLrnbbP3QT+VPtr+1jcMZE5uhyp/MV5+4HuUtOLLGeXPIrPnHUZRh+dNJtc01xyi4C5/cdc/PFHOTjwqMbDGLV9PRCuYWPmpwfn3axNQtDGAk6hf2TjJFBSa3pyAKt7EQc7c2Tj1zXObWdL5D22owqCejSAH6ZqFmlxCPGhk291BIA0Uue7jBII/jX17iN+72qE+PQUG6do0moxRzWsQWFxlZnJVSPMftfKryDQbC3Aa6aS4dvBnZVz8qpZZMh44lr2yL+jdeY7bjIr77yxj7wi5ydwDVbMIIDyRwhfgcA1U6nMApkjuJIXHTklI+ZGd678zNWOwnGHYYCKRsBnBrqJTEjNluUDL53BA8/SlbqOtazYDty1xcQ9eaOTDfTG9F/szu5eILG41O5jlEIkMMSSYPMQO83w8PrXflbWkc8aQXQ2iuTPJHH2zHOF6J6D+dV2qv7rKGMnKDsR51fyLhSVJzjoaH9dRpLeVhEkxC/ozjLHyBOwo57LjRCS7gu41eF1IzjHjtQ7rqSiUmNDzEYJB2HqfWpUNtFp7EwgBW25VJ/Dritpis7kLyry+Gd9/DepRVIqNI4kuLMqt2zSw9MMe9H6jzHpRWzQ3CIysjK24wMgigHWbJo3kcE56HG1VL8QXmmW6qksrIp3VWIwPT50sJ6pkSj+hqW6faoqFcF1Ckr036Upvd28k+grpDxxdoQcykhgQZGzg5oV/tWf9pf6+dJ/EKmUKipNtbmeOd+blSGIyMfmAB8yQKiqSaIIbb3Tgy4unBD3k6KoP+Gp6/XP0rTCktJpLe5R4mKOpJBHUeFWi6zdLguVf47GqoxiLs3GcspJBr5zE1MlZUW1wIbTVLdoGS5jYMd+YbgGnD7N+B7SSxt9Y1a3Sd5AJLaKRcqi/qsQepPUeQxSJ0mJbnU7O3kz2c08cbb42ZgD+Br1/CEgXswqpDEuBjoB0AFR4SdiObaoiTrgOpHhgcjYPz/Cqm4RiHRRkjGFojuLfmQtEFB86o7qGVJmeVCV2VSh8c+VTNM6LBy8aXdi2CPAnpVJqJ7VeSYAjwP7Rq/1aBSzkLtk5AFD+ockaEyLuFzjPT4V52NFHMvHFofutwTKiAmNmHeUHwPnR17P444uFrFIQADzsceZds/16UsL28DIQj8yoOg8qPvZXqSXnDfZg5NvcvG/pnDD/AO1bjf8AI7ItBpMCqkkjGKF9TkjlbmjO25Iotn5uzIRcnHWh65tAAzXEacqfdAO5+PhTTQMWCV8hkbYAKG8vrX1WjgycsSQc75A9ceHwFWL21u8pZVXmYbMT94DNV+oQNbAlCSRnPw9PpR2IVuowrIUJbJILYHj60J3tmknaIxx/X50RahcF8MhGdjkDBFUuoXEbESKpXJ39D41qbswArtjZXLwSKw5DtjxHgag9sPWr3iGA3H2yDJQZPqPH6UN/I16I00DJUz4DTQ9oenQ6T7PuG4Io+WSdY2cnqx7PmP4uaV4UsQo6k4+tNr23SdiNC087LboQB5YVF/I0jIFl7vPd3sVtbRSSzSd1IkXmLE+GKM7H2T8Q3EHa3b2tl5RSS8z/ADC5x9aYnsv4Tj0KxGpXUKnUrtM87LvDGR90eRPj9KMZYssznuRr023ainN/6iRj+zz9qfA+raE8dwrrI0T8/PGuQhByD6+dPzhPiGHiHR4bpeUOwAnQ/wD45Md4fXp6Yqq1yGK4geIBdhgDG4FB3D+opwhxQyXTtHp14BHIWOFjb9V/TfY+h9KF5G9MRQXR0JKeywx5sDw8qqL2VPeA7z8m2yHx/rpXyO7B5id+YBgAdqr57mIXbyvOiuwAAY+HoPkTWSy6NWMjahNES6AYI3byFB2tXizRSNECThgVPjV1rl8I+YMQq48d/rS/1XVA4PI4YHOc+NFfpiJV043V0vKSuw6cv+1EvsV1YnXNT0tyStxEk6f9SHB+ob8KW95ekL3XBJ8K58Ma8+gcUWGqrzFYJgZVXqyHZh9CabFj+kZZrh63hkZsqTuB8DUS+haVO+AAfCt7a5hkEU8MgaGZQVcbhgQCCPlUp+V4u4AxIPzpFvQPGB93ZmPmaKPLA5OSKrr20mMIOQQu5XmyaKLsPACeXJJxhvE0PajI6nnWNlBUllG/wopaFQIajZCNpFZ8b5Jbyqpvki92aPYlyTkDGT1zV1rMMkzc3LykZ5STv16ZoXnDFl5juM+gx4VsDpFXKqq53yF2A9KGOyi/Z/Cim7ISQhemfKhrC/vf5qVE0RdNQS6laRsO68yKd/UCmd7Vbq31PjnSIeYCHm5X5vDMhyfpS30FUbWbLtATidDjzwQaIOLrh24jtWYbpGu3hkkn86WXAUeloljdVkAVlCllxvsa0uEkeHBjOcdDVJ7PtUN3oywMwaWE4Pj3Tv8AzFFEqE7kZOOo8PjRJXEV6YHXUjOrxqu+NyV6b0B8a263MDyMMhQdh4n1poajZDDGPABGd/woF4wUm1bmGxHMPWga8sRbWhc6Vx1q2hp7k7m5tEHLGrMQyD0by9Dn5VaPx7HcOly8kokjX7nLgsfD0oI1WLlmMi/dJ61ABOaf8UJK2F7lFjB1zimO4Rfd5UPMAxUNkfPHjQyGu71ZZLeGaZUGZDHGWVAfPHSquPdt96MOB9TTS9SUXBK2k69lKQccozsfkfwJqPKgtFJuQISM5JBGCPMYxXNUycnenBqHD1rd3TgWcd0AoKyRxnvbeYqtk4B94YtDZzW4AA70yMCfLrXRzKuHSxf2EvsV4s9704aDfSfb2feti3VofL/tP4EeVNVZ0SNMbsM7A9a88Hg7XNDvotQ0pm7e2cPGysmQfI7/ABGPGm3w1xBBxBbBp0Ntexd2e2cYKPtuo6lTvg/WjlJJ+kaoaphLqMg7IlsEhtsDpQ9eqrt3/vHY+AxjH8akyztzvuOUsw2PrUK/nUNysdgPEfwNG8llqLKDV0ghWTl6/Hp6UDa1cRRhs55vDFEfEE5dC6ggNsASKAtSuXLbsMgDOOmfGkxu2dJUfRNzq7M2CCMA1Q4XzqRJc5UKpBldtgPKoHJL+1+FehIL0iVwuoOu2vMMgMSR/wBpqw4wlH94NlICBRv6AVL9ldvFccWxmVA4igkcKenNjA/jULjmRG4qvmQdwTsoPnjbJ+lI/wBBIcfsgvEdZY+UlTGp8TuDjp86aBKyIcAhCMYNeffZVxAulX6mVvs5Ps5N8YU43+WM0+VuFjiXxJ3Ujo3rQxdaFaumcZ1JVgmWwccuN9qGNd0xLi0eM7rINlzgiieWY82GwuSd/P1oc1a5bBUP1bOVG5HxosjEihIcU6StnPNAvKU6g+XpQWylWZfI0z+NZY3PNnu8x25QDS/ttPudU1aKzsIjLPcSBI0Hif6/hS4ZWth5Y7N9A0q/1rUY7HTbdp5335RsAPMnwA86eXC3s+0jRYUfVCl/qDY3dfs0P7qnr8SPkKtuDuFrLhfSUgtV5rhlBubrG8r46f8ASPAZ/jVlKxRgMBRjGMZ3qZzt6NgjhqF1HbqFgR8DAKKudvMDxxX23MF1CH7uME4B+9XZFW4duYAADG+2AD4VrOREAeyXAGSV/n40TRVnC4iQgnlOOmM+FBvFdhIrCe1cxXEfeWVDhlohnvo4kkcOCMnP8qotTu+2U8p3CFWC74qa2WmUtnx3JGDa62exZR3bmNDgn94Dp8quZ9b7e17WO4tpgRgNEwdfr4GgTVrU3U0j7YwebFCKxMkrRgkEHGRsapYoyVmObiw+1nVEeIozLzN97DZxQVqFwryEJkgbDzPrXBkJB+0OfjU3he1s7rX7O31IN2EzlDytynJHd3+OKWEFBBzn6JOhaY91PCwBLO4GAPWt/wCzJv8ADk/yGvRXCnD2h6OkMtlbRrJgcsjbsM/GlP2y/u/Wti/Ss50nRQ+x/u8RXDhAxW28fDvrQ3xTL22t3zjG9zIf/I1f+yuWa31qaWIjDIsbDHXmb/aqfT9Iu+JeJV06zGZbiZiWbogySzH0Ap2AiTwXYahqd92WnQFyuDJIfuRjzY/wHU16C0pLqwsLazmk7Zo0KhmyDjy+HlnetND4cseHtGXT7GMdjF3nkI78r+LMfy8Old0kcybKVXG7HyoJ1djx5RrfLLIme1dT4YYigriRNZjQvYXJJj/VdAR8M4o7kDSsPsyRj9Y1WaxCvuT8yjmwc7Yo2r6Umef9X1W7uZnW+ysgOCPKm/7HeDU0/TBr2ow/8beIRbq4/QxHx+LdfhjzNLri3T4zKt2qd6NhzYH3lz4+op1ez3iiLiDTORuVbmFO8md5MDqPzHnVpqkkTK29l86tICCQEGAFH8f41UXshjclQzbYJA6j+v4Ve3LMsQKxlnH3gCBj+s0NXt5AluykSdqQOYc3QmplpmojjVYoxys6huYgHPSo82uWzIclnK5DADFapDbSoqhFwpzzdSw+dUl2nNdyRggxgnpgdD0qbNLRZorq3JZAisTnI6D1qi1JxFJsoxuCfPatBqcFtLLDM2YxuBg5J8qp9R1KJpAe8pUbZx0qWm2UiDqknZOSGPK3UHrQZfyBbxyD1wavb+67Vebp5UMTsZJWNNij+yMrO8PaXEiQwo0kkjBVRBksTsAB5k04+C/ZVHapFfa+nb3hIZbRXISH/qI3Zh5dB61t7HODDp9snEN/bk3ky5tFkH6GP9vH7TeHkPjTEa+e2DsYmD74OAQT+VdPJTpERj+yYumqHiLjfnU5AwOopIe7pTtjupJWtwiugyvdbr1pJb+R+tZFL4U2zl7IbVDY61esBzxBFRj4d1z+Qq49gelmSXUtWZBnlWCNmGcZPMcfKoPsxUw8Ca9cbYLyDB8eWHP/ALUwvY/p/uXAenNy4a4LzufPJwPwAr0SCj0L3jEgbOMb1xSBH8CBg5zUsxnlwD1Pj41iLu3McKOvpRvbEI13DElsRHzIwIJI6kVQ6s4EDRkknlxvvmiS4iJy3MCPDHhQ1qnMqMWwE8h40cyoiw1qBHieFh97IyaGeEdbm0e4bs5HRlfAK+B86KddZO0c4G+wAPSlteSG31OcqcDnyK7ErtG5HVMf+n8arqMLRXphjkPKVkGQpO/XfY/hXPVBNMonVgoY4I6beHypNWGrtGgVW6DoelEuh63qupzQadp8UlyQf0S9QBuTnoB8dqmUJWcmgtF0A7LDnmA5cZ6VB4fsdR1rTo5YVblfIkc5VQwPn5/CirR+FkiKyaie1nAEnZKcIpPmf1vwokIESBQuAowApwB8qiirQGadwdYW559QaW8mY7hzyRj4KNz8zU/UNJsHtyqWdsg6fo1PT5VbXMkeSy7FT06bVTXUrYkHNlmzgeVZ6ZqFfxJoasZex+xcdMHun5UEwQj3qOOZR+kCuD8d6a2t9nkKASxU5xvS61qBYb8ldsgMM/16U2OT4Rkj9PS3DGv2erWQW2wksMa9pEP1B0GPSrb3YS4YJkeYrz5wVxBLaSKY7gQuvVieo6b/AO9Pbh7VFu7RJV+7IOZRzcxA8s1CaT8yNa1aLCG2WOZcAfeXf50jOy9RT695WSQKIzzK6j4ZNIbkP+In1r0JL4C27IvC+oxWfss1OFgRLL7zykePMqrT24ct47fh/T4YQoRLSJR8lFec9PYp7O7ojqA4+rgU9/Zxq0WpcM2wDB3jjGR6EZH51WTTRMeMJ+yAGR3ifoK5GNuYZO4OSc9a6yTpnAIBI6+FYZAVG659fH4VKasrZBuWIJXlIBPXwob11lWE8h6gj4UQanOEGRgZPVjvQDruqnvojZAJGfCgySQ0EAusYLs4YjO5B8aX2rf8wm+P5UbavOHDsSQ2MkgdKh8FcKPxVrEss/MmnwMO3kX9c+CKfM/gPlVYXWzsqtUcOB+DL7iectzG20+NvtLkjOf3UHifwHj6vLQ9D07QrRLXSoxEuxd+bLyEHOWbxP4eQFTbGwW3his7GCKGKNOVEQYAHlU8Wy2wDODsM7jbNbKbk/6IUaPkEwUZmQl894j16VwnLtzgqQ+cDepUSxrzsVAL43J8agajc4ZezGWzkiiaotIr9SYIniAN8+OaAdX1SSO7VRgDBB38d9qI9f1CONiQxHdIbB/KlvrV8Z3wh3znOKlKy6pFlfXEpCmQAc6gqfMUGcQSB7wD9lAOtW19qjG2RZHyYx9KGpGlvrlnRWZ2PQb7eFNii07Iyy1RlndNby8wzg08/Zdr0E+jpBI47W3cpgeIO4/OlDbcHa9dRiRLJlQ7gyMF/jVpo2ncQcN3YuvcveINhKkcitzDP1zVZIqW/ocJSWmej4LhBJEF8XXPXakXzrRXpHFVtfGKGK7QXDlcwyfZuu/ip/3oG7eTyaijOX1CeURlBi9njKR+kjBHzlzXf2Y8Xy6NeRwM/wBmMjlJ+8p6j5eFRdQDrwVCMEJ2cQyfHfP50FI7RuGQ4ZTsRXrnH1o80JUz2FAbLUoYLpm7SMASRqD3SfA+taXN7Gqgcx9QN8eYpFcDe0p9OhGnark2x2SQb9mfh5UXniCe9uYItMkhmjlJDMrZYDGxAHXevFNyjqj0wipbsuOLNb7CNyJhzYOFB+lANje+9wzT6lcSBeUkIFAAbOxFWsvCOu3OpPNcXcKWrAhTKOZgNjsvh8TVJxDwrLHASdUbrsBAcefXm/KpUb6xHJLgKapfKqzcjZLE43p38BafFpXD2nWkYHO8AmlJ/WdhzEn64rz7qmmXdjJ/xGGXoHXpXoTgm4jutI06dJQwFqinzDAAEU8koxQKk5PYcWkXZxdoSoLKCNqi3d7DHFiZwPMeFVusX0TWYXtDk8pHZkg907CqC8sdZ1bZVW3h8XmbH4dTRyyfIopQ+yLG+1+3t1ZQQwHTNC2p8QxDnImUMQe7mrR+ErZkxf3lzP8AtBGEan4Dc/PIrR+FuHlUhrEsT1ZpnYn55qPMvpdr4LHWtZMjlY2JAO+fOqCa6BG7EH1HhTek4S4ZbI/sqPJ/WDsCPxql1n2d6RKAbQz23j3ZOYfRv50sXFdIk2K3ne8nWGInlJ65ps8C8DRw2q394gZicor7gY/Wx55oZ4d4Vg0rWzPrFxG1nbgSAYP2hB+6R+Pyphx8cWrv/wAJHIEeQ8qswGQOg6bDG9dknuonQjq2XDoqYAJBY8pHgSaHdZiHKoJCnmIzjBqWOMLUkqbErknLJICCT5A/Kqy61W2uhzFwhLEgSDHjR0UCHElpDcJ2kkR7uwZeoPmDQVyy/wCI9Mu9h7R1igbtDIQqhd8k7AY8aCv7IvP/ANeX/J/vTQloySCLiTT5bX2fWVzJ3RJ7uir5jkJJNLfqTTf9pg5OAdJQbDmt9v8A+JNAHBfDM/Euqi3XKWseHuJgPur5D949B9egr1N07PIt6NuEOEtQ4ovOytV7O3jI7e5cd2MfmfIfwG9P7hnhfTOHrLsNNiVWwO0ncZkkPmW8vQbCu+i6bbaZYRWNjAsNtEO6g8M+JPUn161ZK47ysVXl2rzTnY0YUV9+GjUBsHc7GgriVi0bDJ2bpii/VZAgPIwON/hQTrdyArqd9zy+vjXnbHigH1Mq0LpIikMNgen1og9kUeuyaiz2wA0yM8s8sueUnyUeLdPh41X6ZpLcQa/b6fE3LHIxaV1H3I13J+PQD405LK0hsIo7O1tgttCgWNc4Cj8z5nxpl/jsmfVROgigjcycis+epGT9egrnNc9mzSEAnyJ6eHSuwYNGI4kCEblV/Osa25YijKGQtkseprOE9IMkxMYd0VvLA/Cqy9uQiiSIsds4A/Gutz7zHKY4+YoneOw8fDbqKh3b9oig/oyOnLgkVLKRGN7J2hkYBFIxvvn6VlxKWyATynBB864G45VitgvMWOACOtaXanscxDDZAAAqTSHeWsk3fwMNuSPD0oR1eGS3JNsWVQ4LL4n4UwFiItkyrbjpnBqk4hsVurdpou6wPeXFVHRwIrqili6HlYtzEk5JHlXKW/52IRtmOSM1A1iweEG4hJHKMuuevqP5Vx4Zs31nWrSy3CSyqHIO4Unf59abymrI9Uxu+yfRjI661dKcc/Jaqfu5BwXx+A+dDHaJ5D/IadOmQwQw2tvbRrHFDyIiKNlUHYUmORa6K0Q3s+e1aVv7o8PoWHIQhx45EK0Y+y/h4aRwtbPJHy3N2O3lz1HN90fJcfU0LcX6fJrlxwboyrj3nkyxP6ojjLfhmnMsKrypCoCDYADoPD8KvKyMaOCQhEPgCa4XXejYFkVgemNyKnpyyOY88vKdznB+VQtduLe2tvtZAgJwM9SemBjcmgfBbKPUGTDAAFSMcxoF4jlVGA2HkB1q+v8AVUiRzci6gUk454fQ48f4UA6zdj3WNSS0vMzMwyBg9MfjRpWxEwo9kghOratcuAHWONF36BiSR/4imO7do6uDhD3QPh5ikn7NNX7HXby0JwbmNWjP7yHp8wTTiW75I40yRvk5HWm5pht3tFrBGw7S4V1DquCpHhVZcXQK80oJXBDgHofSrC4kSG3R4jJz8pyWwQ3XFD14eeEIQzHIIVevyrJNHRsy5uWACRbrjl2UDp41BeRRO3Kgyeo3OB4muM8pRXUkhvEHbFR7d5Ocr1J6nOcVBZ1MPMoZSQQMYzW3KWGwJG258K1i5wx5gem2PCpEUdyXAWMiMA9en+9daOPk80i8iqAfPbeqy6tgvO5ICN1HMTk1OuoZHdgjsGTwxtUG+5Tb4IPNjx881No1Affx/fDxZViRnyx51A9noS04ugjA3FxhR6EH8qt9cuIyCBtgUM8PXbW/GVnKu+LmPPrkgfnSwdpkTVUemLAkTIqgggpn1GaTHOacFhLy3qkliHZVOxIG/wDX0pN9oPT6VUHoiXTpBxFcR8RaHci1tTJZ2ckceQ+D3UGT3uuM9MdTRYOPtSPWzsP8sn+usrKZrYSejP796igDrZ2IIGB3ZP8AXUW644vpeXtLDTyQDglJCR9XrKypaVFJuwW4l4rvZolXsLZAW/UD/mxoL1LU55+44QAtnIBz93HnWVlHHor4a8JXb2fEdrdqiSOjN3ZAeU5UjfBFMmXi++Ygtb2py5GCH2G+33qysq59IjwlnjfUhEi+72hHLjJEmf8A71El4wvngdjbWgZehAcY3/6qysomkXEr7viq8keMtb2uTjJw+53/AHqjScTXpY/ZwfdzsG/1VlZXJIs6JxNeqhIigzjx5/8AVUyz4y1GK4wsNqQB0ZXP/tWVldSOMPGF/MWZ7e1yzb7P/qqr1DiO7Yt9lAN/Dm2/8qysrKRiBu51W4laQuqH03/nVbplzJFrMU4wW7ZTg9PvCsrKWK0yJ/BwWHHGorc83ulkTzdSsnh0/XoQ/tOX/Dj/AB/nWVlZHhz6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890588"/>
            <a:ext cx="1457325" cy="186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39" name="Picture 8" descr="http://t1.gstatic.com/images?q=tbn:ANd9GcTykzUwOmdpLETNmO-Mtc5ouTa0OmJd_dzFUBq0yi_1wqWqgsPj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928670"/>
            <a:ext cx="23526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0" descr="http://www.petroholod.com/images/kukuruza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428736"/>
            <a:ext cx="1905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2" descr="http://t3.gstatic.com/images?q=tbn:ANd9GcRn0KD4HrWWxFBEkQeSqxWT2Vj6luCF1ISjelVe3ghYo3ulAT1t1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000240"/>
            <a:ext cx="2571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4" descr="http://t2.gstatic.com/images?q=tbn:ANd9GcRX6Guli2skH8UwiuR8TPI06lJqqMO6dyFywz8krrpMLSftUcA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4643446"/>
            <a:ext cx="15779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6" descr="http://t1.gstatic.com/images?q=tbn:ANd9GcRSZ7CqG7FRQRj9NOpiHgfwN7OWwyvq4WR2BPBuQM8nPpdfnZKEzr2l635WT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3286124"/>
            <a:ext cx="12668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8" descr="http://t0.gstatic.com/images?q=tbn:ANd9GcQt_u_OvziM5Wqet3tUY2rn2MyP6XPC_5iQB4gVTP34Kn3CI6XRr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4214818"/>
            <a:ext cx="23431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20" descr="http://t3.gstatic.com/images?q=tbn:ANd9GcT3EH5RvEFhcWpSjT76Yf0_8xrO2yzAsex6hFW2qjQxkR6nQwCX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728" y="4786322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22" descr="http://t3.gstatic.com/images?q=tbn:ANd9GcRFmvHQB9jo0V0944QAeZFMWi_gdPPrRRLM8GyMMVHVg-_OHnspY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57290" y="3000372"/>
            <a:ext cx="26384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Возрождение и гуманизм.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Возрождение или Ренессанс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эпоха в истории культуры Европы, пришедшая на смену культуре Средних веков и предшествующая культуре нового времени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4" name="Picture 4" descr="предполагаемый Автопортрет Леонардо да Винч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500438"/>
            <a:ext cx="2095500" cy="31432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2786058"/>
            <a:ext cx="1714512" cy="5000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Леонардо да Винчи</a:t>
            </a:r>
            <a:endParaRPr lang="ru-RU" b="1" i="1" dirty="0"/>
          </a:p>
        </p:txBody>
      </p:sp>
      <p:pic>
        <p:nvPicPr>
          <p:cNvPr id="20486" name="Picture 6" descr="Автопортр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429000"/>
            <a:ext cx="2381250" cy="321945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857620" y="2857496"/>
            <a:ext cx="2214578" cy="3571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 smtClean="0"/>
              <a:t>   Рафаэль </a:t>
            </a:r>
            <a:r>
              <a:rPr lang="ru-RU" b="1" i="1" dirty="0" err="1" smtClean="0"/>
              <a:t>Санти</a:t>
            </a:r>
            <a:endParaRPr lang="ru-RU" b="1" i="1" dirty="0"/>
          </a:p>
        </p:txBody>
      </p:sp>
      <p:pic>
        <p:nvPicPr>
          <p:cNvPr id="20488" name="Picture 8" descr="Фотограф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429000"/>
            <a:ext cx="2595498" cy="314327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858016" y="2786058"/>
            <a:ext cx="1857388" cy="5000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Микеланджело </a:t>
            </a:r>
            <a:r>
              <a:rPr lang="ru-RU" b="1" i="1" dirty="0" err="1" smtClean="0"/>
              <a:t>Буонарроти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Гуманизм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общественно-философское движение, рассматривающее человека, его личность, его свободу, его активную, созидающую деятельность как высшую ценность.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https://upload.wikimedia.org/wikipedia/commons/thumb/2/22/Da_Vinci_Vitruve_Luc_Viatour.jpg/220px-Da_Vinci_Vitruve_Luc_Viat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4010024"/>
            <a:ext cx="2095500" cy="2847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Реформация и контрреформация.</a:t>
            </a: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53536"/>
            <a:ext cx="7686700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Реформация  и контрреформация в Европе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Причина:</a:t>
            </a:r>
          </a:p>
          <a:p>
            <a:pPr eaLnBrk="1" hangingPunct="1">
              <a:buNone/>
            </a:pPr>
            <a:r>
              <a:rPr lang="ru-RU" dirty="0" smtClean="0"/>
              <a:t>    В</a:t>
            </a:r>
            <a:r>
              <a:rPr lang="en-US" dirty="0" smtClean="0"/>
              <a:t> XVI</a:t>
            </a:r>
            <a:r>
              <a:rPr lang="ru-RU" dirty="0" smtClean="0"/>
              <a:t> в. расширились знания людей об окружающем мире, чему способствовали географические открытия, книгопечатание и т. д.       Поколебался авторитет церкви.</a:t>
            </a:r>
          </a:p>
          <a:p>
            <a:pPr eaLnBrk="1" hangingPunct="1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Реформация</a:t>
            </a:r>
            <a:r>
              <a:rPr lang="ru-RU" b="1" i="1" dirty="0" smtClean="0">
                <a:solidFill>
                  <a:srgbClr val="FFC000"/>
                </a:solidFill>
              </a:rPr>
              <a:t> </a:t>
            </a:r>
            <a:r>
              <a:rPr lang="ru-RU" dirty="0" smtClean="0"/>
              <a:t>- религиозно – политическое течение, расколовшее католическую церковь. </a:t>
            </a:r>
          </a:p>
        </p:txBody>
      </p:sp>
      <p:pic>
        <p:nvPicPr>
          <p:cNvPr id="19460" name="Picture 4" descr="C:\Documents and Settings\Нина\Мои документы\рис\Коллекция картинок (Microsoft)\j039727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6313" y="4357694"/>
            <a:ext cx="1817687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FFC000"/>
                </a:solidFill>
              </a:rPr>
              <a:t>Реформация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400" b="1" dirty="0" smtClean="0"/>
              <a:t>Всех противников верховенства папы, стремившихся к реформе церкви, стали называть </a:t>
            </a:r>
            <a:r>
              <a:rPr lang="ru-RU" sz="4400" b="1" i="1" dirty="0" smtClean="0">
                <a:solidFill>
                  <a:srgbClr val="FF0000"/>
                </a:solidFill>
              </a:rPr>
              <a:t>протестантами</a:t>
            </a:r>
            <a:r>
              <a:rPr lang="ru-RU" sz="4400" b="1" dirty="0" smtClean="0"/>
              <a:t>, а во Франции- </a:t>
            </a:r>
            <a:r>
              <a:rPr lang="ru-RU" sz="4400" b="1" i="1" dirty="0" smtClean="0">
                <a:solidFill>
                  <a:srgbClr val="FF0000"/>
                </a:solidFill>
              </a:rPr>
              <a:t>гугенотами</a:t>
            </a:r>
            <a:r>
              <a:rPr lang="ru-RU" sz="44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Лидеры протестантизма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М. Лютер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Ж. Кальвин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509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10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11" name="Picture 2" descr="http://t3.gstatic.com/images?q=tbn:UdpzOPRaKqn9EM:http://www.vokrugsveta.ru/img/cmn/2007/03/30/04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357298"/>
            <a:ext cx="3086100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4" descr="http://t3.gstatic.com/images?q=tbn:_dsXFp3kuYnPoM:http://www.jeancalvin.ru/images/Jean%2520Calvin.bm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571612"/>
            <a:ext cx="3054350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Протестантизм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М</a:t>
            </a: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Лютер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Ж. Кальвин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533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ru-RU" dirty="0" smtClean="0"/>
              <a:t>не должно быть посредников между Богом и человеком;</a:t>
            </a:r>
          </a:p>
          <a:p>
            <a:pPr eaLnBrk="1" hangingPunct="1">
              <a:buFont typeface="Wingdings" pitchFamily="2" charset="2"/>
              <a:buChar char="ü"/>
            </a:pPr>
            <a:endParaRPr lang="ru-RU" dirty="0" smtClean="0"/>
          </a:p>
          <a:p>
            <a:pPr eaLnBrk="1" hangingPunct="1">
              <a:buFont typeface="Wingdings" pitchFamily="2" charset="2"/>
              <a:buChar char="ü"/>
            </a:pPr>
            <a:r>
              <a:rPr lang="ru-RU" dirty="0" smtClean="0"/>
              <a:t>церковь не должна владеть богатствами и землями;</a:t>
            </a:r>
          </a:p>
          <a:p>
            <a:pPr eaLnBrk="1" hangingPunct="1">
              <a:buFont typeface="Wingdings" pitchFamily="2" charset="2"/>
              <a:buChar char="ü"/>
            </a:pPr>
            <a:endParaRPr lang="ru-RU" dirty="0" smtClean="0"/>
          </a:p>
          <a:p>
            <a:pPr eaLnBrk="1" hangingPunct="1">
              <a:buFont typeface="Wingdings" pitchFamily="2" charset="2"/>
              <a:buChar char="ü"/>
            </a:pPr>
            <a:r>
              <a:rPr lang="ru-RU" dirty="0" smtClean="0"/>
              <a:t>монастыри должны быть закрыты</a:t>
            </a:r>
          </a:p>
        </p:txBody>
      </p:sp>
      <p:sp>
        <p:nvSpPr>
          <p:cNvPr id="22534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избранник Бога - человек удачливый, а в то время удачей считалась возможность зарабатывать деньги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00100" y="253536"/>
            <a:ext cx="7686700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Протестантские страны в Европе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555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2" name="Picture 2" descr="http://900igr.net/datas/religii-i-etika/Religii-mira/0017-017-Protestantizm-v-Evrope-vkljuchaja-Anglikanst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736"/>
            <a:ext cx="7072362" cy="5304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1. Экономическое развитие и перемены в обществе.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2. Великие географические открытия.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3. Возрождение и гуманизм.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4. Реформация и контрреформация.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Контрреформация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борьбы с протестантами папский престол создал особые организации. Самой значимой был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 иезуитов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члены которого физически уничтожали протестантов.</a:t>
            </a:r>
          </a:p>
          <a:p>
            <a:pPr>
              <a:buFont typeface="Wingdings 2" pitchFamily="18" charset="2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В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1572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во время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Варфоломеевской ночи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Париже было убито до 30 тысяч гугенотов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24580" name="Picture 5" descr="https://upload.wikimedia.org/wikipedia/commons/thumb/c/ce/Debat-Ponsan-matin-Louvre.jpg/300px-Debat-Ponsan-matin-Louv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714884"/>
            <a:ext cx="2428892" cy="19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Варфоломеевская ночь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4" name="Picture 2" descr="https://upload.wikimedia.org/wikipedia/commons/thumb/5/52/Francois_Dubois_001.jpg/1280px-Francois_Dubois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7968069" cy="478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Итоги реформации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3714776" cy="466344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Окончательный спор между  католиками и протестантами был решён в ходе длительной и опустошительной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Тридцатилетней войны ( 1618 – 1648 ).</a:t>
            </a:r>
          </a:p>
          <a:p>
            <a:pPr algn="ctr">
              <a:buNone/>
              <a:defRPr/>
            </a:pP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Протестантская церковь закрепила своё право на существование наряду с католической.</a:t>
            </a:r>
            <a:endParaRPr lang="ru-RU" sz="28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pic>
        <p:nvPicPr>
          <p:cNvPr id="36866" name="Picture 2" descr="Map Thirty Years War-ru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428736"/>
            <a:ext cx="3857035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://900igr.net/up/datas/107922/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Учить №18, даты, определения;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Заполнить таблицу на стр. 210 «Деятели просвещения».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571612"/>
            <a:ext cx="7498080" cy="46767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Экономическое развитие и перемены в обществе. </a:t>
            </a: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://ic.pics.livejournal.com/nikolay2017/38204040/86595/86595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75" y="285728"/>
            <a:ext cx="8191525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Капитализм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 - общество, основанное на частной собственности и эксплуатации наёмного труда .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Карикатура «Классы капиталистического общества»: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Дворянство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том числе и король) — 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правим вами»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Духовенство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 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дурачим вас»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 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стреляем в вас»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Буржуазия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 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едим за вас»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и 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Крестьяне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 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работаем за всех»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кормим всех»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img1.liveinternet.ru/images/attach/c/5/85/214/85214729_large_w_68202f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71546"/>
            <a:ext cx="4232702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В середине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XV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века изобрёл, оказавший огромное влияние не только на европейскую культуру, но и на всемирную историю.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1643042" y="328278"/>
            <a:ext cx="1571636" cy="6400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Иоганн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Гутенберг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Buchdruck-15-jahrhundert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581" y="285728"/>
            <a:ext cx="3645229" cy="4786346"/>
          </a:xfrm>
          <a:prstGeom prst="rect">
            <a:avLst/>
          </a:prstGeom>
          <a:noFill/>
        </p:spPr>
      </p:pic>
      <p:pic>
        <p:nvPicPr>
          <p:cNvPr id="1028" name="Picture 4" descr="Johannes Gutenbe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357298"/>
            <a:ext cx="2828927" cy="3496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Мануфактура</a:t>
            </a:r>
            <a:r>
              <a:rPr lang="ru-RU" sz="2000" b="0" dirty="0" smtClean="0"/>
              <a:t> — большое предприятие, где в основном работает несколько человек, применяется ручной труд </a:t>
            </a:r>
            <a:r>
              <a:rPr lang="ru-RU" sz="2000" b="0" u="sng" dirty="0" smtClean="0"/>
              <a:t>наёмных рабочих</a:t>
            </a:r>
            <a:r>
              <a:rPr lang="ru-RU" sz="2000" b="0" dirty="0" smtClean="0"/>
              <a:t> и широко используется </a:t>
            </a:r>
            <a:r>
              <a:rPr lang="ru-RU" sz="2000" b="0" u="sng" dirty="0" smtClean="0"/>
              <a:t>разделение труда</a:t>
            </a:r>
            <a:r>
              <a:rPr lang="ru-RU" sz="2000" b="0" dirty="0" smtClean="0"/>
              <a:t>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Мануфактуры возникли впервые в Европе в 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XIV </a:t>
            </a: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XIV век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веке  в городах Италии. Позже в других странах. Появились шерстоткацкие и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сукнодельческие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мануфактуры, судостроительные верфи. горнодобывающие медные и серебряные рудники. Мануфактуры были свободны от цеховых ограничений и регламентов.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2" descr="http://nplit.ru/books/item/f00/s00/z0000055/pic/000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3948632" cy="438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53536"/>
            <a:ext cx="7686700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Социальная структура общества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6" name="Picture 2" descr="http://t3.gstatic.com/images?q=tbn:FMubIdQ383OprM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1571612"/>
            <a:ext cx="867201" cy="150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http://arts.in.ua/i/903/s_3382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9" y="1714500"/>
            <a:ext cx="1803561" cy="128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http://t3.gstatic.com/images?q=tbn:eDDLJzqu_b11BM:http://fashion.artyx.ru/books/item/f00/s00/z0000000/pic/000205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81750" y="1643063"/>
            <a:ext cx="9556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http://t2.gstatic.com/images?q=tbn:uVnWcTCamjnEiM:http://www.ljplus.ru/img3/i/v/ivonn/Burzhuj-v-polosatyh-nosochkah.jpg">
            <a:hlinkClick r:id="rId7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71938" y="3929063"/>
            <a:ext cx="9667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711</TotalTime>
  <Words>703</Words>
  <Application>Microsoft Office PowerPoint</Application>
  <PresentationFormat>Экран (4:3)</PresentationFormat>
  <Paragraphs>88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Солнцестояние</vt:lpstr>
      <vt:lpstr>Страны Запада и Востока  в XVI-XVIII вв.</vt:lpstr>
      <vt:lpstr>Новое время (или новая история) — период в истории человечества, находящийся между Средневековьем и Новейшим временем.</vt:lpstr>
      <vt:lpstr>План:</vt:lpstr>
      <vt:lpstr>Презентация PowerPoint</vt:lpstr>
      <vt:lpstr>Презентация PowerPoint</vt:lpstr>
      <vt:lpstr>Капитализм - общество, основанное на частной собственности и эксплуатации наёмного труда . </vt:lpstr>
      <vt:lpstr>В середине XV века изобрёл, оказавший огромное влияние не только на европейскую культуру, но и на всемирную историю.</vt:lpstr>
      <vt:lpstr>Мануфактура — большое предприятие, где в основном работает несколько человек, применяется ручной труд наёмных рабочих и широко используется разделение труда.</vt:lpstr>
      <vt:lpstr>Социальная структура общества</vt:lpstr>
      <vt:lpstr>Презентация PowerPoint</vt:lpstr>
      <vt:lpstr>Великие географические открытия</vt:lpstr>
      <vt:lpstr>Презентация PowerPoint</vt:lpstr>
      <vt:lpstr>Причины географических открытий:</vt:lpstr>
      <vt:lpstr> Бартоломеу Диаш  </vt:lpstr>
      <vt:lpstr>Первооткрыватель Америки</vt:lpstr>
      <vt:lpstr>Васко да Гама</vt:lpstr>
      <vt:lpstr>Америго Веспуччи</vt:lpstr>
      <vt:lpstr>Фернан Магеллан</vt:lpstr>
      <vt:lpstr>Последствия Великих географических открытий</vt:lpstr>
      <vt:lpstr>Сельхозкультуры, провезённые из Нового Света</vt:lpstr>
      <vt:lpstr>Презентация PowerPoint</vt:lpstr>
      <vt:lpstr>Возрождение или Ренессанс</vt:lpstr>
      <vt:lpstr>Гуманизм</vt:lpstr>
      <vt:lpstr>Презентация PowerPoint</vt:lpstr>
      <vt:lpstr>Реформация  и контрреформация в Европе</vt:lpstr>
      <vt:lpstr>Реформация</vt:lpstr>
      <vt:lpstr>Лидеры протестантизма</vt:lpstr>
      <vt:lpstr>Протестантизм</vt:lpstr>
      <vt:lpstr>Протестантские страны в Европе</vt:lpstr>
      <vt:lpstr>Контрреформация</vt:lpstr>
      <vt:lpstr>Варфоломеевская ночь</vt:lpstr>
      <vt:lpstr>Итоги реформации</vt:lpstr>
      <vt:lpstr>Презентация PowerPoint</vt:lpstr>
      <vt:lpstr>Домашнее 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№4. Цивилизация Запада и Востока в средние века</dc:title>
  <dc:creator>Венера Узбековна</dc:creator>
  <cp:lastModifiedBy>Венера Узбековна</cp:lastModifiedBy>
  <cp:revision>76</cp:revision>
  <dcterms:modified xsi:type="dcterms:W3CDTF">2017-11-30T17:02:39Z</dcterms:modified>
</cp:coreProperties>
</file>