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20" r:id="rId2"/>
    <p:sldId id="296" r:id="rId3"/>
    <p:sldId id="283" r:id="rId4"/>
    <p:sldId id="298" r:id="rId5"/>
    <p:sldId id="299" r:id="rId6"/>
    <p:sldId id="301" r:id="rId7"/>
    <p:sldId id="302" r:id="rId8"/>
    <p:sldId id="304" r:id="rId9"/>
    <p:sldId id="312" r:id="rId10"/>
    <p:sldId id="287" r:id="rId11"/>
    <p:sldId id="289" r:id="rId12"/>
    <p:sldId id="308" r:id="rId13"/>
    <p:sldId id="309" r:id="rId14"/>
    <p:sldId id="310" r:id="rId15"/>
    <p:sldId id="319" r:id="rId16"/>
    <p:sldId id="315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0A0"/>
    <a:srgbClr val="5FABAD"/>
    <a:srgbClr val="99FFCC"/>
    <a:srgbClr val="FF9966"/>
    <a:srgbClr val="FFFF66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D8458F-A739-4D51-951E-4E12DF0C9FB9}" type="datetimeFigureOut">
              <a:rPr lang="ru-RU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5C0029-5C45-4FA5-8A20-58CBD8465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0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420D0-F896-4339-BA6A-C35D92B2CAF2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229E6-D5BA-4B2A-AEE1-EF629C83F0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81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788A9-BE80-4EDD-9230-615D24637BCC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C2690-D108-4B7C-95E5-290851879E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9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FFFE8B-A960-4142-B374-28CEED082786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3B310-DCD5-4B53-9E7D-548F50A796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1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C2ED2-ABB3-4C43-B403-F506F3DB6ABE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A9786-959A-4D29-A343-6983FDC914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3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CB4A6-53FB-47D7-89BD-A509B1CE803F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2D194-7B2F-4D99-982C-ACE69A0325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8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B9088-C061-46F8-8EBD-ABAAC53015AC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5D58-4D2F-415A-9EC4-9EC6E3847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3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B4B9B-F932-41FF-A8D6-92053AF53A39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CAC5-DA70-4C7C-A871-13E406653F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8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52CF2-796D-49E9-A718-BE44985B602D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B9C87-D703-4A03-BD66-6F9C3E3D6A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9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E3FA5-9B47-4DE4-89DD-ED95945E2ECE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D62E7-FAB9-448A-9FF0-99535D388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6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535DF-CBC3-4D28-A2C2-F0EBB652441D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36C4F-74FC-429E-8005-1F3D5F9BD2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25203-D0C3-4A2E-8718-5E05CC0D53C4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FC603-2BB4-4E1F-A071-FF2CE7FCEE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BEADCE-88D2-45F8-A23D-9381B358AA38}" type="datetimeFigureOut">
              <a:rPr lang="ru-RU" smtClean="0"/>
              <a:pPr>
                <a:defRPr/>
              </a:pPr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8AD76E-811D-47A4-9D0A-BDC2BDA2F9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4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0" r="20646"/>
          <a:stretch/>
        </p:blipFill>
        <p:spPr bwMode="auto">
          <a:xfrm>
            <a:off x="2411760" y="6042475"/>
            <a:ext cx="4271375" cy="665480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41040"/>
            <a:ext cx="6086475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4999" y="98072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Сопровождение и поддержка </a:t>
            </a:r>
            <a:b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+mj-ea"/>
                <a:cs typeface="+mj-cs"/>
              </a:rPr>
              <a:t>одарённых детей через организацию сотрудничества с семьёй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2996951"/>
            <a:ext cx="4968553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b="1" dirty="0" err="1"/>
              <a:t>Желанникова</a:t>
            </a:r>
            <a:r>
              <a:rPr lang="ru-RU" sz="2000" b="1" dirty="0"/>
              <a:t> Елена Ивановна </a:t>
            </a:r>
          </a:p>
          <a:p>
            <a:pPr>
              <a:spcAft>
                <a:spcPts val="1000"/>
              </a:spcAft>
            </a:pPr>
            <a:r>
              <a:rPr lang="ru-RU" sz="2000" b="1" dirty="0"/>
              <a:t>учитель начальных классов</a:t>
            </a:r>
          </a:p>
          <a:p>
            <a:pPr>
              <a:spcAft>
                <a:spcPts val="1000"/>
              </a:spcAft>
            </a:pPr>
            <a:r>
              <a:rPr lang="ru-RU" sz="2000" b="1" dirty="0"/>
              <a:t>Муниципальное бюджетное общеобразовательное учреждение «Лицей» города </a:t>
            </a:r>
            <a:r>
              <a:rPr lang="ru-RU" sz="2000" b="1" dirty="0" err="1"/>
              <a:t>Лесосибирска</a:t>
            </a:r>
            <a:endParaRPr lang="ru-RU" sz="2000" b="1" dirty="0"/>
          </a:p>
          <a:p>
            <a:pPr>
              <a:spcAft>
                <a:spcPts val="1000"/>
              </a:spcAft>
            </a:pPr>
            <a:r>
              <a:rPr lang="ru-RU" sz="2000" b="1" dirty="0"/>
              <a:t>г. </a:t>
            </a:r>
            <a:r>
              <a:rPr lang="ru-RU" sz="2000" b="1" dirty="0" err="1"/>
              <a:t>Лесосибирск</a:t>
            </a:r>
            <a:r>
              <a:rPr lang="ru-RU" sz="2000" b="1" dirty="0"/>
              <a:t> Красноярского края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429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285750" y="476250"/>
            <a:ext cx="8462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</a:rPr>
              <a:t>   </a:t>
            </a:r>
            <a:endParaRPr lang="ru-RU" sz="3600" b="1">
              <a:solidFill>
                <a:srgbClr val="00B050"/>
              </a:solidFill>
            </a:endParaRP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i="1">
              <a:solidFill>
                <a:srgbClr val="00B0F0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cxnSp>
        <p:nvCxnSpPr>
          <p:cNvPr id="23557" name="Прямая со стрелкой 16"/>
          <p:cNvCxnSpPr>
            <a:cxnSpLocks noChangeShapeType="1"/>
          </p:cNvCxnSpPr>
          <p:nvPr/>
        </p:nvCxnSpPr>
        <p:spPr bwMode="auto">
          <a:xfrm rot="5400000" flipH="1" flipV="1">
            <a:off x="2591594" y="1521619"/>
            <a:ext cx="1584325" cy="1223963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3558" name="Прямая со стрелкой 17"/>
          <p:cNvCxnSpPr>
            <a:cxnSpLocks noChangeShapeType="1"/>
          </p:cNvCxnSpPr>
          <p:nvPr/>
        </p:nvCxnSpPr>
        <p:spPr bwMode="auto">
          <a:xfrm flipV="1">
            <a:off x="3132138" y="2276475"/>
            <a:ext cx="1081087" cy="9366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23559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cxnSp>
        <p:nvCxnSpPr>
          <p:cNvPr id="23560" name="Прямая со стрелкой 20"/>
          <p:cNvCxnSpPr>
            <a:cxnSpLocks noChangeShapeType="1"/>
          </p:cNvCxnSpPr>
          <p:nvPr/>
        </p:nvCxnSpPr>
        <p:spPr bwMode="auto">
          <a:xfrm flipV="1">
            <a:off x="3059113" y="3500438"/>
            <a:ext cx="1081087" cy="7143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cxnSp>
        <p:nvCxnSpPr>
          <p:cNvPr id="23562" name="Прямая со стрелкой 29"/>
          <p:cNvCxnSpPr>
            <a:cxnSpLocks noChangeShapeType="1"/>
          </p:cNvCxnSpPr>
          <p:nvPr/>
        </p:nvCxnSpPr>
        <p:spPr bwMode="auto">
          <a:xfrm>
            <a:off x="3132138" y="4149725"/>
            <a:ext cx="1081087" cy="863600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23563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cxnSp>
        <p:nvCxnSpPr>
          <p:cNvPr id="23564" name="Прямая со стрелкой 33"/>
          <p:cNvCxnSpPr>
            <a:cxnSpLocks noChangeShapeType="1"/>
          </p:cNvCxnSpPr>
          <p:nvPr/>
        </p:nvCxnSpPr>
        <p:spPr bwMode="auto">
          <a:xfrm rot="16200000" flipH="1">
            <a:off x="2555081" y="4796632"/>
            <a:ext cx="1800225" cy="1223962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23565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4211638" y="692150"/>
            <a:ext cx="4537075" cy="7921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Дети с высокими общими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интеллектуальными способностями</a:t>
            </a: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>
            <a:off x="4284663" y="1916113"/>
            <a:ext cx="4537075" cy="9366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Учащиеся, не достигшие успехов в учении, но обладающие яркой познавательной активностью</a:t>
            </a:r>
          </a:p>
          <a:p>
            <a:pPr algn="ctr">
              <a:spcAft>
                <a:spcPts val="1000"/>
              </a:spcAft>
              <a:defRPr/>
            </a:pPr>
            <a:endParaRPr lang="ru-RU" b="1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4211638" y="4508500"/>
            <a:ext cx="4537075" cy="7921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Дети с высокими лидерскими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способностями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211638" y="3357563"/>
            <a:ext cx="4537075" cy="8636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Дети с высокими творческими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способностями</a:t>
            </a:r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4140200" y="5661025"/>
            <a:ext cx="4537075" cy="7921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Дети с высокой  двигательной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активностью</a:t>
            </a: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323850" y="2997200"/>
            <a:ext cx="2663825" cy="13684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Категории одарённых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1692275" y="404813"/>
            <a:ext cx="5616575" cy="93503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</a:rPr>
              <a:t>Интеллектуально-развивающая среда</a:t>
            </a:r>
          </a:p>
        </p:txBody>
      </p:sp>
      <p:sp>
        <p:nvSpPr>
          <p:cNvPr id="245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95288" y="2420938"/>
            <a:ext cx="3384550" cy="8636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Детское научное общество «Поиск»: </a:t>
            </a:r>
            <a:r>
              <a:rPr lang="ru-RU" sz="1400" b="1">
                <a:solidFill>
                  <a:schemeClr val="tx1"/>
                </a:solidFill>
                <a:latin typeface="Arial" charset="0"/>
                <a:cs typeface="Arial" charset="0"/>
              </a:rPr>
              <a:t>УПК</a:t>
            </a: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b="1">
                <a:solidFill>
                  <a:schemeClr val="tx1"/>
                </a:solidFill>
                <a:latin typeface="Arial" charset="0"/>
                <a:cs typeface="Arial" charset="0"/>
              </a:rPr>
              <a:t>«Первые шаги в науку», «Я познаю мир»</a:t>
            </a:r>
            <a:endParaRPr lang="ru-RU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4581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1908175" y="1628775"/>
            <a:ext cx="1152525" cy="6445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4582" name="Прямая со стрелкой 7"/>
          <p:cNvCxnSpPr>
            <a:cxnSpLocks noChangeShapeType="1"/>
          </p:cNvCxnSpPr>
          <p:nvPr/>
        </p:nvCxnSpPr>
        <p:spPr bwMode="auto">
          <a:xfrm rot="5400000">
            <a:off x="3856038" y="2705100"/>
            <a:ext cx="1144588" cy="158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339975" y="3573463"/>
            <a:ext cx="3527425" cy="10080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Занятия по свободному выбору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000" b="1">
                <a:solidFill>
                  <a:schemeClr val="tx1"/>
                </a:solidFill>
                <a:latin typeface="Arial" charset="0"/>
                <a:cs typeface="Arial" charset="0"/>
              </a:rPr>
              <a:t>«Логика», «Очумелые ручки», «Почемучки», «Заниматика», «Грамматейка». –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24584" name="Прямая со стрелкой 10"/>
          <p:cNvCxnSpPr>
            <a:cxnSpLocks noChangeShapeType="1"/>
            <a:stCxn id="24590" idx="3"/>
          </p:cNvCxnSpPr>
          <p:nvPr/>
        </p:nvCxnSpPr>
        <p:spPr bwMode="auto">
          <a:xfrm>
            <a:off x="6319838" y="1746250"/>
            <a:ext cx="850900" cy="4587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5508625" y="2349500"/>
            <a:ext cx="3240088" cy="11509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Предметные недели, олимпиады, конкурсы, интеллектуальные игры различного уровня </a:t>
            </a:r>
          </a:p>
        </p:txBody>
      </p:sp>
      <p:cxnSp>
        <p:nvCxnSpPr>
          <p:cNvPr id="24586" name="Прямая со стрелкой 14"/>
          <p:cNvCxnSpPr>
            <a:cxnSpLocks noChangeShapeType="1"/>
          </p:cNvCxnSpPr>
          <p:nvPr/>
        </p:nvCxnSpPr>
        <p:spPr bwMode="auto">
          <a:xfrm rot="5400000">
            <a:off x="1116806" y="3933032"/>
            <a:ext cx="1150937" cy="0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7" name="Скругленный прямоугольник 16"/>
          <p:cNvSpPr/>
          <p:nvPr/>
        </p:nvSpPr>
        <p:spPr>
          <a:xfrm>
            <a:off x="395288" y="4652963"/>
            <a:ext cx="2160587" cy="1800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Помощь, совет, информация, оформление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3663" y="4652963"/>
            <a:ext cx="2160587" cy="18002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Проявление заинтересован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ности, финансы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916238" y="5445125"/>
            <a:ext cx="3168650" cy="10223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Помогают детям выбрать занятие, которое можно по желанию поменять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2843213" y="1557338"/>
            <a:ext cx="3476625" cy="376237"/>
          </a:xfrm>
          <a:prstGeom prst="rect">
            <a:avLst/>
          </a:prstGeom>
          <a:solidFill>
            <a:srgbClr val="99FFCC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Мотивация, ситуация успеха</a:t>
            </a:r>
          </a:p>
        </p:txBody>
      </p:sp>
      <p:sp>
        <p:nvSpPr>
          <p:cNvPr id="24591" name="Line 20"/>
          <p:cNvSpPr>
            <a:spLocks noChangeShapeType="1"/>
          </p:cNvSpPr>
          <p:nvPr/>
        </p:nvSpPr>
        <p:spPr bwMode="auto">
          <a:xfrm>
            <a:off x="4500563" y="4724400"/>
            <a:ext cx="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21"/>
          <p:cNvSpPr>
            <a:spLocks noChangeShapeType="1"/>
          </p:cNvSpPr>
          <p:nvPr/>
        </p:nvSpPr>
        <p:spPr bwMode="auto">
          <a:xfrm>
            <a:off x="7524750" y="3644900"/>
            <a:ext cx="0" cy="863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7" grpId="0" animBg="1"/>
      <p:bldP spid="21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2195513" y="476250"/>
            <a:ext cx="4608512" cy="93503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400"/>
              <a:t> </a:t>
            </a:r>
            <a:r>
              <a:rPr lang="ru-RU" sz="2800" b="1">
                <a:latin typeface="Times New Roman" pitchFamily="18" charset="0"/>
              </a:rPr>
              <a:t>Сфера художественной деятельности</a:t>
            </a:r>
          </a:p>
        </p:txBody>
      </p:sp>
      <p:sp>
        <p:nvSpPr>
          <p:cNvPr id="256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395288" y="2708275"/>
            <a:ext cx="3598862" cy="9366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танцевальные кружки, </a:t>
            </a:r>
          </a:p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хор, ДМШ, ДХШ (выбор)</a:t>
            </a:r>
          </a:p>
        </p:txBody>
      </p:sp>
      <p:cxnSp>
        <p:nvCxnSpPr>
          <p:cNvPr id="25605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1835150" y="1628775"/>
            <a:ext cx="1152525" cy="6445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5606" name="Прямая со стрелкой 7"/>
          <p:cNvCxnSpPr>
            <a:cxnSpLocks noChangeShapeType="1"/>
          </p:cNvCxnSpPr>
          <p:nvPr/>
        </p:nvCxnSpPr>
        <p:spPr bwMode="auto">
          <a:xfrm rot="5400000">
            <a:off x="3856038" y="2705100"/>
            <a:ext cx="1144588" cy="158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700338" y="4149725"/>
            <a:ext cx="3527425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конкурсы сочинений, стихотворений, рисунков </a:t>
            </a: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(помощь, жюри)</a:t>
            </a: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cxnSp>
        <p:nvCxnSpPr>
          <p:cNvPr id="25608" name="Прямая со стрелкой 10"/>
          <p:cNvCxnSpPr>
            <a:cxnSpLocks noChangeShapeType="1"/>
          </p:cNvCxnSpPr>
          <p:nvPr/>
        </p:nvCxnSpPr>
        <p:spPr bwMode="auto">
          <a:xfrm>
            <a:off x="5940425" y="1557338"/>
            <a:ext cx="1079500" cy="71913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5580063" y="2420938"/>
            <a:ext cx="3095625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выставки, музеи,театры</a:t>
            </a:r>
          </a:p>
          <a:p>
            <a:pPr algn="ctr">
              <a:defRPr/>
            </a:pPr>
            <a:r>
              <a:rPr lang="ru-RU" sz="14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(организация,сопровождение)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5610" name="Text Box 21"/>
          <p:cNvSpPr txBox="1">
            <a:spLocks noChangeArrowheads="1"/>
          </p:cNvSpPr>
          <p:nvPr/>
        </p:nvSpPr>
        <p:spPr bwMode="auto">
          <a:xfrm>
            <a:off x="2700338" y="1557338"/>
            <a:ext cx="3476625" cy="376237"/>
          </a:xfrm>
          <a:prstGeom prst="rect">
            <a:avLst/>
          </a:prstGeom>
          <a:solidFill>
            <a:srgbClr val="99FFCC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Мотивация, ситуация успеха</a:t>
            </a:r>
          </a:p>
        </p:txBody>
      </p:sp>
      <p:pic>
        <p:nvPicPr>
          <p:cNvPr id="33796" name="Рисунок 4" descr="дети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724400"/>
            <a:ext cx="2133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2195513" y="260350"/>
            <a:ext cx="4608512" cy="10795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</a:rPr>
              <a:t>Общение и лидерство</a:t>
            </a:r>
            <a:r>
              <a:rPr lang="ru-RU"/>
              <a:t>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400" b="1"/>
              <a:t>умение общаться, умение завладеть вниманием окружающих</a:t>
            </a:r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468313" y="2420938"/>
            <a:ext cx="3095625" cy="100806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органы  ученического самоуправления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+актив родителей</a:t>
            </a:r>
          </a:p>
        </p:txBody>
      </p:sp>
      <p:cxnSp>
        <p:nvCxnSpPr>
          <p:cNvPr id="26629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1835150" y="1628775"/>
            <a:ext cx="1152525" cy="6445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6630" name="Прямая со стрелкой 7"/>
          <p:cNvCxnSpPr>
            <a:cxnSpLocks noChangeShapeType="1"/>
          </p:cNvCxnSpPr>
          <p:nvPr/>
        </p:nvCxnSpPr>
        <p:spPr bwMode="auto">
          <a:xfrm rot="5400000">
            <a:off x="3856038" y="2705100"/>
            <a:ext cx="1144588" cy="158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843213" y="3573463"/>
            <a:ext cx="3527425" cy="1512887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выступления в детских садах, у первоклассников</a:t>
            </a:r>
          </a:p>
          <a:p>
            <a:pPr algn="ctr">
              <a:spcAft>
                <a:spcPts val="1000"/>
              </a:spcAft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(подготовка костюмов, декораций)</a:t>
            </a:r>
          </a:p>
          <a:p>
            <a:pPr algn="ctr">
              <a:spcAft>
                <a:spcPts val="1000"/>
              </a:spcAft>
            </a:pPr>
            <a:endParaRPr lang="ru-RU" sz="16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632" name="Прямая со стрелкой 10"/>
          <p:cNvCxnSpPr>
            <a:cxnSpLocks noChangeShapeType="1"/>
          </p:cNvCxnSpPr>
          <p:nvPr/>
        </p:nvCxnSpPr>
        <p:spPr bwMode="auto">
          <a:xfrm>
            <a:off x="5940425" y="1557338"/>
            <a:ext cx="1079500" cy="71913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5940425" y="2420938"/>
            <a:ext cx="2735263" cy="7207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презентации «Портфолио» </a:t>
            </a:r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2771775" y="1557338"/>
            <a:ext cx="3476625" cy="376237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Мотивация, ситуация успеха</a:t>
            </a:r>
          </a:p>
        </p:txBody>
      </p:sp>
      <p:pic>
        <p:nvPicPr>
          <p:cNvPr id="26637" name="Picture 3" descr="J:\Мила 2\картинки на школьныю тему\Рисунок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743450"/>
            <a:ext cx="26638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1979613" y="333375"/>
            <a:ext cx="5329237" cy="10795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</a:rPr>
              <a:t>Двигательная и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</a:rPr>
              <a:t>спортивная сфера</a:t>
            </a:r>
          </a:p>
        </p:txBody>
      </p:sp>
      <p:sp>
        <p:nvSpPr>
          <p:cNvPr id="276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468313" y="2420938"/>
            <a:ext cx="3095625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«Быстрые, смелые, ловкие» (игры, походы с родителями)</a:t>
            </a:r>
          </a:p>
        </p:txBody>
      </p:sp>
      <p:cxnSp>
        <p:nvCxnSpPr>
          <p:cNvPr id="27653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1835150" y="1628775"/>
            <a:ext cx="1152525" cy="6445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7654" name="Прямая со стрелкой 7"/>
          <p:cNvCxnSpPr>
            <a:cxnSpLocks noChangeShapeType="1"/>
          </p:cNvCxnSpPr>
          <p:nvPr/>
        </p:nvCxnSpPr>
        <p:spPr bwMode="auto">
          <a:xfrm rot="5400000">
            <a:off x="3856038" y="2705100"/>
            <a:ext cx="1144588" cy="158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771775" y="3860800"/>
            <a:ext cx="3527425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«Малые олимпийские игры» (родители-судьи)</a:t>
            </a:r>
          </a:p>
        </p:txBody>
      </p:sp>
      <p:cxnSp>
        <p:nvCxnSpPr>
          <p:cNvPr id="27656" name="Прямая со стрелкой 10"/>
          <p:cNvCxnSpPr>
            <a:cxnSpLocks noChangeShapeType="1"/>
          </p:cNvCxnSpPr>
          <p:nvPr/>
        </p:nvCxnSpPr>
        <p:spPr bwMode="auto">
          <a:xfrm>
            <a:off x="5940425" y="1557338"/>
            <a:ext cx="1079500" cy="71913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5867400" y="2565400"/>
            <a:ext cx="273526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Детские</a:t>
            </a:r>
          </a:p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спортивные школы</a:t>
            </a:r>
          </a:p>
          <a:p>
            <a:pPr algn="ctr"/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(помощь в выборе)</a:t>
            </a:r>
          </a:p>
        </p:txBody>
      </p:sp>
      <p:sp>
        <p:nvSpPr>
          <p:cNvPr id="27658" name="Text Box 19"/>
          <p:cNvSpPr txBox="1">
            <a:spLocks noChangeArrowheads="1"/>
          </p:cNvSpPr>
          <p:nvPr/>
        </p:nvSpPr>
        <p:spPr bwMode="auto">
          <a:xfrm>
            <a:off x="2771775" y="1557338"/>
            <a:ext cx="3476625" cy="376237"/>
          </a:xfrm>
          <a:prstGeom prst="rect">
            <a:avLst/>
          </a:prstGeom>
          <a:solidFill>
            <a:srgbClr val="99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Мотивация, ситуация успеха</a:t>
            </a:r>
          </a:p>
        </p:txBody>
      </p:sp>
      <p:sp>
        <p:nvSpPr>
          <p:cNvPr id="27659" name="Text Box 20"/>
          <p:cNvSpPr txBox="1">
            <a:spLocks noChangeArrowheads="1"/>
          </p:cNvSpPr>
          <p:nvPr/>
        </p:nvSpPr>
        <p:spPr bwMode="auto">
          <a:xfrm>
            <a:off x="6372225" y="249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76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581525"/>
            <a:ext cx="215582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171" name="Oval 2"/>
          <p:cNvSpPr>
            <a:spLocks noChangeArrowheads="1"/>
          </p:cNvSpPr>
          <p:nvPr/>
        </p:nvSpPr>
        <p:spPr bwMode="auto">
          <a:xfrm>
            <a:off x="1979613" y="404813"/>
            <a:ext cx="5329237" cy="100806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200" b="1">
                <a:latin typeface="Times New Roman" pitchFamily="18" charset="0"/>
              </a:rPr>
              <a:t>Система поощрения родителей</a:t>
            </a:r>
          </a:p>
        </p:txBody>
      </p:sp>
      <p:sp>
        <p:nvSpPr>
          <p:cNvPr id="286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50825" y="2420938"/>
            <a:ext cx="3313113" cy="1079500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«Минутки благодарения» на родительских собраниях</a:t>
            </a:r>
            <a:r>
              <a:rPr lang="ru-RU"/>
              <a:t> </a:t>
            </a:r>
            <a:endParaRPr lang="ru-RU" b="1">
              <a:latin typeface="Times New Roman" pitchFamily="18" charset="0"/>
            </a:endParaRPr>
          </a:p>
        </p:txBody>
      </p:sp>
      <p:cxnSp>
        <p:nvCxnSpPr>
          <p:cNvPr id="28677" name="Прямая со стрелкой 6"/>
          <p:cNvCxnSpPr>
            <a:cxnSpLocks noChangeShapeType="1"/>
          </p:cNvCxnSpPr>
          <p:nvPr/>
        </p:nvCxnSpPr>
        <p:spPr bwMode="auto">
          <a:xfrm rot="10800000" flipV="1">
            <a:off x="1835150" y="1628775"/>
            <a:ext cx="1152525" cy="644525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cxnSp>
        <p:nvCxnSpPr>
          <p:cNvPr id="28678" name="Прямая со стрелкой 7"/>
          <p:cNvCxnSpPr>
            <a:cxnSpLocks noChangeShapeType="1"/>
          </p:cNvCxnSpPr>
          <p:nvPr/>
        </p:nvCxnSpPr>
        <p:spPr bwMode="auto">
          <a:xfrm rot="5400000">
            <a:off x="3856038" y="2705100"/>
            <a:ext cx="1144588" cy="158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2627313" y="3860800"/>
            <a:ext cx="3600450" cy="13684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000" b="1">
                <a:latin typeface="Times New Roman" pitchFamily="18" charset="0"/>
              </a:rPr>
              <a:t>Устные и письменные благодарности, Благодарственные письма</a:t>
            </a:r>
          </a:p>
        </p:txBody>
      </p:sp>
      <p:cxnSp>
        <p:nvCxnSpPr>
          <p:cNvPr id="28680" name="Прямая со стрелкой 10"/>
          <p:cNvCxnSpPr>
            <a:cxnSpLocks noChangeShapeType="1"/>
          </p:cNvCxnSpPr>
          <p:nvPr/>
        </p:nvCxnSpPr>
        <p:spPr bwMode="auto">
          <a:xfrm>
            <a:off x="5940425" y="1557338"/>
            <a:ext cx="1079500" cy="719137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</p:spPr>
      </p:cxnSp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5364163" y="2420938"/>
            <a:ext cx="3311525" cy="1008062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«Молнии-объявления» в классе, регулярно «Спасибо» в Дневниках</a:t>
            </a: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6372225" y="2492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8685" name="Picture 3" descr="Картинка 160 из 73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219575"/>
            <a:ext cx="24860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2"/>
          <p:cNvSpPr txBox="1">
            <a:spLocks noChangeArrowheads="1"/>
          </p:cNvSpPr>
          <p:nvPr/>
        </p:nvSpPr>
        <p:spPr bwMode="auto">
          <a:xfrm flipV="1">
            <a:off x="428625" y="333375"/>
            <a:ext cx="8358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7030A0"/>
                </a:solidFill>
                <a:latin typeface="Century Gothic" pitchFamily="34" charset="0"/>
              </a:rPr>
              <a:t> 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913" y="4941888"/>
            <a:ext cx="6110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 i="1">
              <a:solidFill>
                <a:srgbClr val="00B050"/>
              </a:solidFill>
              <a:latin typeface="Century Gothic" pitchFamily="34" charset="0"/>
            </a:endParaRPr>
          </a:p>
          <a:p>
            <a:pPr algn="ctr"/>
            <a:endParaRPr lang="ru-RU" sz="2400" b="1" i="1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9700" name="Rectangle 7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92163"/>
          </a:xfrm>
          <a:solidFill>
            <a:srgbClr val="FFCC66"/>
          </a:solidFill>
        </p:spPr>
        <p:txBody>
          <a:bodyPr/>
          <a:lstStyle/>
          <a:p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Результаты совместной работы</a:t>
            </a:r>
            <a:r>
              <a:rPr lang="ru-RU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48136" name="Rectangle 8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4713288"/>
          </a:xfrm>
        </p:spPr>
        <p:txBody>
          <a:bodyPr/>
          <a:lstStyle/>
          <a:p>
            <a:r>
              <a:rPr lang="ru-RU" sz="1800" b="1" smtClean="0">
                <a:latin typeface="Times New Roman" pitchFamily="18" charset="0"/>
              </a:rPr>
              <a:t>Увеличение количества одарённых детей, адекватно проявляющих свои способности. </a:t>
            </a:r>
          </a:p>
          <a:p>
            <a:r>
              <a:rPr lang="ru-RU" sz="1800" b="1" smtClean="0">
                <a:latin typeface="Times New Roman" pitchFamily="18" charset="0"/>
              </a:rPr>
              <a:t>У учащихся формируется внутренняя положительная мотивация к обучению.</a:t>
            </a:r>
          </a:p>
          <a:p>
            <a:r>
              <a:rPr lang="ru-RU" sz="1800" b="1" smtClean="0">
                <a:latin typeface="Times New Roman" pitchFamily="18" charset="0"/>
              </a:rPr>
              <a:t>Общее повышение качества образования и воспитания у учащихся в классе.</a:t>
            </a:r>
          </a:p>
          <a:p>
            <a:r>
              <a:rPr lang="ru-RU" sz="1800" b="1" smtClean="0">
                <a:latin typeface="Times New Roman" pitchFamily="18" charset="0"/>
              </a:rPr>
              <a:t>Положительная динамика процента участников и призеров конкурсов, олимпиад, фестивалей, творческих  выставок, соревнований различных уровней.</a:t>
            </a:r>
          </a:p>
          <a:p>
            <a:r>
              <a:rPr lang="ru-RU" sz="1800" b="1" smtClean="0">
                <a:latin typeface="Times New Roman" pitchFamily="18" charset="0"/>
              </a:rPr>
              <a:t>Благоприятная психологическая обстановка в классном коллективе.</a:t>
            </a:r>
          </a:p>
          <a:p>
            <a:pPr>
              <a:buFont typeface="Arial" charset="0"/>
              <a:buNone/>
            </a:pPr>
            <a:endParaRPr lang="ru-RU" sz="1800" b="1" smtClean="0">
              <a:latin typeface="Times New Roman" pitchFamily="18" charset="0"/>
            </a:endParaRPr>
          </a:p>
          <a:p>
            <a:endParaRPr lang="ru-RU" sz="2000" smtClean="0"/>
          </a:p>
          <a:p>
            <a:endParaRPr lang="ru-RU" sz="2000" smtClean="0"/>
          </a:p>
          <a:p>
            <a:endParaRPr lang="ru-RU" smtClean="0"/>
          </a:p>
        </p:txBody>
      </p:sp>
      <p:pic>
        <p:nvPicPr>
          <p:cNvPr id="29703" name="Picture 3" descr="МАЛЬК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797425"/>
            <a:ext cx="14097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323850" y="1071563"/>
            <a:ext cx="864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		</a:t>
            </a:r>
          </a:p>
          <a:p>
            <a:pPr algn="just"/>
            <a:r>
              <a:rPr lang="ru-RU" b="1" i="1">
                <a:solidFill>
                  <a:srgbClr val="002060"/>
                </a:solidFill>
                <a:latin typeface="Century Gothic" pitchFamily="34" charset="0"/>
              </a:rPr>
              <a:t>         </a:t>
            </a:r>
          </a:p>
          <a:p>
            <a:pPr algn="just"/>
            <a:r>
              <a:rPr lang="ru-RU" sz="2000" b="1">
                <a:solidFill>
                  <a:srgbClr val="002060"/>
                </a:solidFill>
                <a:latin typeface="Century Gothic" pitchFamily="34" charset="0"/>
              </a:rPr>
              <a:t>    </a:t>
            </a:r>
            <a:endParaRPr lang="ru-RU" sz="24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348038" y="1052513"/>
            <a:ext cx="250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0724" name="Прямоугольник 6"/>
          <p:cNvSpPr>
            <a:spLocks noChangeArrowheads="1"/>
          </p:cNvSpPr>
          <p:nvPr/>
        </p:nvSpPr>
        <p:spPr bwMode="auto">
          <a:xfrm flipV="1">
            <a:off x="8388350" y="1773238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rgbClr val="00B0F0"/>
              </a:solidFill>
            </a:endParaRPr>
          </a:p>
        </p:txBody>
      </p:sp>
      <p:pic>
        <p:nvPicPr>
          <p:cNvPr id="30727" name="Picture 2" descr="Картинка 150 из 73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84963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619250" y="836613"/>
            <a:ext cx="6611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В душе каждого ребенка есть невидимые струны.</a:t>
            </a:r>
          </a:p>
          <a:p>
            <a:r>
              <a:rPr lang="ru-RU" b="1" i="1">
                <a:solidFill>
                  <a:schemeClr val="hlink"/>
                </a:solidFill>
              </a:rPr>
              <a:t> Если тронуть их умелой рукой, они красиво зазвучат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                                    </a:t>
            </a:r>
            <a:r>
              <a:rPr lang="ru-RU" b="1" i="1">
                <a:solidFill>
                  <a:schemeClr val="hlink"/>
                </a:solidFill>
              </a:rPr>
              <a:t>В. А. Сухомлинский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50825" y="8572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002060"/>
                </a:solidFill>
                <a:latin typeface="Century Gothic" pitchFamily="34" charset="0"/>
              </a:rPr>
              <a:t>        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title"/>
          </p:nvPr>
        </p:nvSpPr>
        <p:spPr>
          <a:xfrm>
            <a:off x="395288" y="620713"/>
            <a:ext cx="8137525" cy="2016125"/>
          </a:xfrm>
          <a:solidFill>
            <a:srgbClr val="FFCC66"/>
          </a:solidFill>
          <a:ln>
            <a:solidFill>
              <a:srgbClr val="FF9933"/>
            </a:solidFill>
          </a:ln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3200" b="1" u="sng" dirty="0" smtClean="0">
                <a:solidFill>
                  <a:schemeClr val="hlink"/>
                </a:solidFill>
                <a:latin typeface="Arial" charset="0"/>
              </a:rPr>
            </a:br>
            <a:r>
              <a:rPr lang="ru-RU" sz="3200" b="1" u="sng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chemeClr val="hlink"/>
                </a:solidFill>
                <a:latin typeface="Arial" charset="0"/>
              </a:rPr>
              <a:t>Тема:</a:t>
            </a:r>
            <a:r>
              <a:rPr lang="ru-RU" sz="3200" b="1" u="sng" dirty="0" err="1" smtClean="0">
                <a:solidFill>
                  <a:schemeClr val="hlink"/>
                </a:solidFill>
                <a:latin typeface="Times New Roman" pitchFamily="18" charset="0"/>
              </a:rPr>
              <a:t>«Сопровождение</a:t>
            </a:r>
            <a:r>
              <a:rPr lang="ru-RU" sz="3200" b="1" u="sng" dirty="0" smtClean="0">
                <a:solidFill>
                  <a:schemeClr val="hlink"/>
                </a:solidFill>
                <a:latin typeface="Times New Roman" pitchFamily="18" charset="0"/>
              </a:rPr>
              <a:t> и поддержка </a:t>
            </a:r>
            <a:br>
              <a:rPr lang="ru-RU" sz="3200" b="1" u="sng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u="sng" dirty="0" smtClean="0">
                <a:solidFill>
                  <a:schemeClr val="hlink"/>
                </a:solidFill>
                <a:latin typeface="Times New Roman" pitchFamily="18" charset="0"/>
              </a:rPr>
              <a:t>одарённых детей через организацию сотрудничества с семьёй»</a:t>
            </a:r>
            <a:br>
              <a:rPr lang="ru-RU" sz="3200" b="1" u="sng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</a:rPr>
            </a:br>
            <a:endParaRPr lang="ru-RU" sz="3200" b="1" u="sng" dirty="0" smtClean="0">
              <a:latin typeface="Times New Roman" pitchFamily="18" charset="0"/>
            </a:endParaRPr>
          </a:p>
        </p:txBody>
      </p:sp>
      <p:sp>
        <p:nvSpPr>
          <p:cNvPr id="16388" name="Rectangle 6"/>
          <p:cNvSpPr>
            <a:spLocks noGrp="1"/>
          </p:cNvSpPr>
          <p:nvPr>
            <p:ph type="body" idx="4294967295"/>
          </p:nvPr>
        </p:nvSpPr>
        <p:spPr>
          <a:xfrm>
            <a:off x="0" y="2636838"/>
            <a:ext cx="8002588" cy="3489325"/>
          </a:xfrm>
        </p:spPr>
        <p:txBody>
          <a:bodyPr/>
          <a:lstStyle/>
          <a:p>
            <a:r>
              <a:rPr lang="ru-RU" sz="2800" b="1" smtClean="0">
                <a:latin typeface="Arial Unicode MS" pitchFamily="34" charset="-128"/>
              </a:rPr>
              <a:t>Таланты трудно распознать, </a:t>
            </a:r>
            <a:br>
              <a:rPr lang="ru-RU" sz="2800" b="1" smtClean="0">
                <a:latin typeface="Arial Unicode MS" pitchFamily="34" charset="-128"/>
              </a:rPr>
            </a:br>
            <a:r>
              <a:rPr lang="ru-RU" sz="2800" b="1" smtClean="0">
                <a:latin typeface="Arial Unicode MS" pitchFamily="34" charset="-128"/>
              </a:rPr>
              <a:t>Не всякий может в них поверить. </a:t>
            </a:r>
            <a:br>
              <a:rPr lang="ru-RU" sz="2800" b="1" smtClean="0">
                <a:latin typeface="Arial Unicode MS" pitchFamily="34" charset="-128"/>
              </a:rPr>
            </a:br>
            <a:r>
              <a:rPr lang="ru-RU" sz="2800" b="1" smtClean="0">
                <a:latin typeface="Arial Unicode MS" pitchFamily="34" charset="-128"/>
              </a:rPr>
              <a:t>Таланты надо воспитать, </a:t>
            </a:r>
            <a:br>
              <a:rPr lang="ru-RU" sz="2800" b="1" smtClean="0">
                <a:latin typeface="Arial Unicode MS" pitchFamily="34" charset="-128"/>
              </a:rPr>
            </a:br>
            <a:r>
              <a:rPr lang="ru-RU" sz="2800" b="1" smtClean="0">
                <a:latin typeface="Arial Unicode MS" pitchFamily="34" charset="-128"/>
              </a:rPr>
              <a:t>Их надо развивать, в них надо верить.</a:t>
            </a:r>
          </a:p>
        </p:txBody>
      </p:sp>
      <p:pic>
        <p:nvPicPr>
          <p:cNvPr id="1536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532313"/>
            <a:ext cx="22320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-100013"/>
            <a:ext cx="9144001" cy="6858001"/>
          </a:xfrm>
          <a:prstGeom prst="rect">
            <a:avLst/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/>
          </a:ln>
        </p:spPr>
      </p:pic>
      <p:sp>
        <p:nvSpPr>
          <p:cNvPr id="16386" name="Rectangle 6"/>
          <p:cNvSpPr>
            <a:spLocks noGrp="1"/>
          </p:cNvSpPr>
          <p:nvPr>
            <p:ph type="title"/>
          </p:nvPr>
        </p:nvSpPr>
        <p:spPr>
          <a:xfrm>
            <a:off x="457200" y="404813"/>
            <a:ext cx="8147050" cy="1223962"/>
          </a:xfrm>
          <a:solidFill>
            <a:srgbClr val="FFCC66"/>
          </a:solidFill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chemeClr val="hlink"/>
                </a:solidFill>
              </a:rPr>
              <a:t/>
            </a:r>
            <a:br>
              <a:rPr lang="ru-RU" sz="3200" b="1" smtClean="0">
                <a:solidFill>
                  <a:schemeClr val="hlink"/>
                </a:solidFill>
              </a:rPr>
            </a:br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Какого же ребёнка считать одарённым?</a:t>
            </a:r>
            <a:b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</a:br>
            <a:endParaRPr lang="ru-RU" sz="3200" b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6387" name="Rectangle 7"/>
          <p:cNvSpPr>
            <a:spLocks noGrp="1"/>
          </p:cNvSpPr>
          <p:nvPr>
            <p:ph type="body" idx="1"/>
          </p:nvPr>
        </p:nvSpPr>
        <p:spPr>
          <a:xfrm>
            <a:off x="539750" y="2492375"/>
            <a:ext cx="3743325" cy="3960813"/>
          </a:xfrm>
          <a:solidFill>
            <a:srgbClr val="FFFF66"/>
          </a:solidFill>
          <a:ln>
            <a:solidFill>
              <a:schemeClr val="hlink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</a:rPr>
              <a:t>   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Одарённость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— это системное, развивающееся в течение жизни </a:t>
            </a:r>
            <a:r>
              <a:rPr lang="ru-RU" sz="2000" u="sng" smtClean="0">
                <a:solidFill>
                  <a:srgbClr val="000000"/>
                </a:solidFill>
                <a:latin typeface="Times New Roman" pitchFamily="18" charset="0"/>
              </a:rPr>
              <a:t>качество психики,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которое определяет возможность достижения человеком более высоких, незаурядных результатов в одном или нескольких видах деятельности по сравнению с другими людьми.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17412" name="Rectangle 6"/>
          <p:cNvSpPr>
            <a:spLocks noGrp="1"/>
          </p:cNvSpPr>
          <p:nvPr>
            <p:ph type="body" sz="quarter" idx="3"/>
          </p:nvPr>
        </p:nvSpPr>
        <p:spPr>
          <a:xfrm>
            <a:off x="4932363" y="2565400"/>
            <a:ext cx="3754437" cy="2808288"/>
          </a:xfrm>
          <a:solidFill>
            <a:srgbClr val="FFFF66"/>
          </a:solidFill>
          <a:ln>
            <a:solidFill>
              <a:schemeClr val="hlink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    Одарённый ребенок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— это ребенок, который выделяется яркими, очевидными, иногда </a:t>
            </a:r>
            <a:r>
              <a:rPr lang="ru-RU" sz="2000" u="sng" smtClean="0">
                <a:solidFill>
                  <a:srgbClr val="000000"/>
                </a:solidFill>
                <a:latin typeface="Times New Roman" pitchFamily="18" charset="0"/>
              </a:rPr>
              <a:t>выдающимися достижениями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</a:rPr>
              <a:t> (или имеет внутренние предпосылки для таких достижений) в том или ином виде деятельности.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356100" y="3933825"/>
            <a:ext cx="533400" cy="6096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8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5575" cy="1012825"/>
          </a:xfrm>
          <a:solidFill>
            <a:srgbClr val="FFCC66"/>
          </a:solidFill>
        </p:spPr>
        <p:txBody>
          <a:bodyPr/>
          <a:lstStyle/>
          <a:p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Две точки зрения в педагогике</a:t>
            </a:r>
          </a:p>
        </p:txBody>
      </p:sp>
      <p:sp>
        <p:nvSpPr>
          <p:cNvPr id="17411" name="Rectangle 7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3527425" cy="2808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</a:rPr>
              <a:t>    </a:t>
            </a: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17412" name="Rectangle 9"/>
          <p:cNvSpPr>
            <a:spLocks noGrp="1"/>
          </p:cNvSpPr>
          <p:nvPr>
            <p:ph sz="half" idx="2"/>
          </p:nvPr>
        </p:nvSpPr>
        <p:spPr>
          <a:xfrm>
            <a:off x="468313" y="1989138"/>
            <a:ext cx="3527425" cy="1871662"/>
          </a:xfrm>
          <a:solidFill>
            <a:srgbClr val="99FFCC"/>
          </a:solidFill>
          <a:ln>
            <a:solidFill>
              <a:schemeClr val="hlink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200" smtClean="0"/>
              <a:t>…</a:t>
            </a:r>
            <a:r>
              <a:rPr lang="ru-RU" sz="3200" b="1" smtClean="0">
                <a:latin typeface="Times New Roman" pitchFamily="18" charset="0"/>
              </a:rPr>
              <a:t>все дети являются одарёнными…</a:t>
            </a:r>
          </a:p>
        </p:txBody>
      </p:sp>
      <p:sp>
        <p:nvSpPr>
          <p:cNvPr id="17413" name="Rectangle 12"/>
          <p:cNvSpPr>
            <a:spLocks/>
          </p:cNvSpPr>
          <p:nvPr/>
        </p:nvSpPr>
        <p:spPr bwMode="auto">
          <a:xfrm>
            <a:off x="5076825" y="1989138"/>
            <a:ext cx="3527425" cy="1800225"/>
          </a:xfrm>
          <a:prstGeom prst="rect">
            <a:avLst/>
          </a:prstGeom>
          <a:solidFill>
            <a:srgbClr val="99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latin typeface="Times New Roman" pitchFamily="18" charset="0"/>
              </a:rPr>
              <a:t>…одарённые дети встречаются крайне редко…</a:t>
            </a:r>
          </a:p>
        </p:txBody>
      </p:sp>
      <p:sp>
        <p:nvSpPr>
          <p:cNvPr id="17414" name="AutoShape 14" descr="%D1%81%D0%B8%D0%BC%D0%B2%D0%BE%D0%BB-%D0%B2%D0%BE%D0%BF%D1%80%D0%BE%D1%81%D0%B0-3d-657165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15" name="Picture 16" descr="f367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349500"/>
            <a:ext cx="9271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17"/>
          <p:cNvSpPr txBox="1">
            <a:spLocks noChangeArrowheads="1"/>
          </p:cNvSpPr>
          <p:nvPr/>
        </p:nvSpPr>
        <p:spPr bwMode="auto">
          <a:xfrm>
            <a:off x="1331913" y="4724400"/>
            <a:ext cx="6696075" cy="1196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Рассматриваю всех учащихся класса с </a:t>
            </a:r>
            <a:r>
              <a:rPr lang="ru-RU" sz="2400" b="1" u="sng">
                <a:latin typeface="Times New Roman" pitchFamily="18" charset="0"/>
              </a:rPr>
              <a:t>задатками способностей</a:t>
            </a:r>
            <a:r>
              <a:rPr lang="ru-RU" sz="2400" b="1">
                <a:latin typeface="Times New Roman" pitchFamily="18" charset="0"/>
              </a:rPr>
              <a:t>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 той или иной области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/>
          </p:cNvSpPr>
          <p:nvPr>
            <p:ph type="title"/>
          </p:nvPr>
        </p:nvSpPr>
        <p:spPr>
          <a:xfrm>
            <a:off x="684213" y="549275"/>
            <a:ext cx="7920037" cy="2232025"/>
          </a:xfrm>
          <a:solidFill>
            <a:srgbClr val="FFCC66"/>
          </a:solidFill>
          <a:ln>
            <a:solidFill>
              <a:srgbClr val="FF9933"/>
            </a:solidFill>
          </a:ln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</a:rPr>
              <a:t>Цель:</a:t>
            </a:r>
            <a:r>
              <a:rPr lang="ru-RU" sz="4000" smtClean="0">
                <a:latin typeface="Times New Roman" pitchFamily="18" charset="0"/>
              </a:rPr>
              <a:t> </a:t>
            </a:r>
            <a:r>
              <a:rPr lang="ru-RU" sz="3200" b="1" smtClean="0">
                <a:solidFill>
                  <a:schemeClr val="hlink"/>
                </a:solidFill>
                <a:latin typeface="Times New Roman" pitchFamily="18" charset="0"/>
              </a:rPr>
              <a:t>создать условия для выявления, развития, поддержки одарённых детей и их самореализации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971550" y="3068638"/>
            <a:ext cx="7632700" cy="33845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defRPr/>
            </a:pPr>
            <a:r>
              <a:rPr lang="ru-RU" b="1" u="sng">
                <a:solidFill>
                  <a:schemeClr val="tx1"/>
                </a:solidFill>
                <a:latin typeface="Arial" charset="0"/>
                <a:cs typeface="Arial" charset="0"/>
              </a:rPr>
              <a:t>ЗАДАЧИ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Обучать родителей эффективному взаимодействию с одарённым ребенком.</a:t>
            </a:r>
          </a:p>
          <a:p>
            <a:pPr marL="342900" indent="-342900">
              <a:buFontTx/>
              <a:buAutoNum type="arabicPeriod"/>
              <a:defRPr/>
            </a:pPr>
            <a:endParaRPr lang="ru-RU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Выработать новые навыки взаимодействия с ребенком.</a:t>
            </a:r>
          </a:p>
          <a:p>
            <a:pPr marL="342900" indent="-342900">
              <a:buFontTx/>
              <a:buAutoNum type="arabicPeriod"/>
              <a:defRPr/>
            </a:pPr>
            <a:endParaRPr lang="ru-RU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Установить и развить отношения сотрудничества и </a:t>
            </a:r>
          </a:p>
          <a:p>
            <a:pPr marL="342900" indent="-342900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     партнерства родителей с ребенком и учителем.</a:t>
            </a:r>
          </a:p>
          <a:p>
            <a:pPr marL="342900" indent="-342900">
              <a:defRPr/>
            </a:pPr>
            <a:endParaRPr lang="ru-RU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4.  Научить родителей понимать и принимать своего ребенка в    соответствии с его возможностями и способностями.</a:t>
            </a:r>
            <a:endParaRPr lang="ru-RU" sz="1400" b="1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ctr">
              <a:spcAft>
                <a:spcPts val="1000"/>
              </a:spcAft>
              <a:defRPr/>
            </a:pPr>
            <a:endParaRPr lang="ru-RU" sz="2400" b="1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/>
          </p:cNvSpPr>
          <p:nvPr>
            <p:ph type="title" idx="4294967295"/>
          </p:nvPr>
        </p:nvSpPr>
        <p:spPr>
          <a:xfrm>
            <a:off x="863600" y="404813"/>
            <a:ext cx="8280400" cy="1584325"/>
          </a:xfrm>
          <a:solidFill>
            <a:srgbClr val="FFCC66"/>
          </a:solidFill>
        </p:spPr>
        <p:txBody>
          <a:bodyPr/>
          <a:lstStyle/>
          <a:p>
            <a:r>
              <a:rPr lang="ru-RU" sz="3200" b="1" u="sng" smtClean="0">
                <a:solidFill>
                  <a:schemeClr val="hlink"/>
                </a:solidFill>
                <a:latin typeface="Times New Roman" pitchFamily="18" charset="0"/>
              </a:rPr>
              <a:t>Сопровождение и поддержка </a:t>
            </a:r>
            <a:br>
              <a:rPr lang="ru-RU" sz="3200" b="1" u="sng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u="sng" smtClean="0">
                <a:solidFill>
                  <a:schemeClr val="hlink"/>
                </a:solidFill>
                <a:latin typeface="Times New Roman" pitchFamily="18" charset="0"/>
              </a:rPr>
              <a:t>одарённых детей через организацию сотрудничества с семьёй</a:t>
            </a:r>
          </a:p>
        </p:txBody>
      </p:sp>
      <p:sp>
        <p:nvSpPr>
          <p:cNvPr id="19459" name="Rectangle 7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3322638" cy="2189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</a:rPr>
              <a:t>    </a:t>
            </a: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395288" y="3644900"/>
            <a:ext cx="2520950" cy="15843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b="1">
                <a:latin typeface="Century Gothic" pitchFamily="34" charset="0"/>
              </a:rPr>
              <a:t> </a:t>
            </a:r>
            <a:r>
              <a:rPr lang="ru-RU" sz="2400" b="1">
                <a:latin typeface="Times New Roman" pitchFamily="18" charset="0"/>
              </a:rPr>
              <a:t>Знакомство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>
                <a:latin typeface="Times New Roman" pitchFamily="18" charset="0"/>
              </a:rPr>
              <a:t>с семьями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>
                <a:latin typeface="Times New Roman" pitchFamily="18" charset="0"/>
              </a:rPr>
              <a:t>до школы</a:t>
            </a:r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6011863" y="4437063"/>
            <a:ext cx="2674937" cy="1800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ru-RU" sz="2800" b="1">
              <a:latin typeface="Century Gothic" pitchFamily="34" charset="0"/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203575" y="4076700"/>
            <a:ext cx="2663825" cy="1800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b="1">
                <a:latin typeface="Times New Roman" pitchFamily="18" charset="0"/>
              </a:rPr>
              <a:t>Организация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b="1">
                <a:latin typeface="Times New Roman" pitchFamily="18" charset="0"/>
              </a:rPr>
              <a:t>работы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b="1">
                <a:latin typeface="Times New Roman" pitchFamily="18" charset="0"/>
              </a:rPr>
              <a:t>в 1 классе</a:t>
            </a:r>
            <a:r>
              <a:rPr lang="ru-RU" sz="2400" b="1">
                <a:latin typeface="Century Gothic" pitchFamily="34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156325" y="4437063"/>
            <a:ext cx="2460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Реализация </a:t>
            </a:r>
          </a:p>
          <a:p>
            <a:pPr algn="ctr"/>
            <a:r>
              <a:rPr lang="ru-RU" sz="2000" b="1">
                <a:latin typeface="Times New Roman" pitchFamily="18" charset="0"/>
              </a:rPr>
              <a:t>индивидуальных </a:t>
            </a:r>
          </a:p>
          <a:p>
            <a:pPr algn="ctr"/>
            <a:r>
              <a:rPr lang="ru-RU" sz="2400">
                <a:latin typeface="Times New Roman" pitchFamily="18" charset="0"/>
              </a:rPr>
              <a:t>маршрутов</a:t>
            </a:r>
          </a:p>
          <a:p>
            <a:pPr algn="ctr"/>
            <a:r>
              <a:rPr lang="ru-RU" sz="2400">
                <a:latin typeface="Times New Roman" pitchFamily="18" charset="0"/>
              </a:rPr>
              <a:t>учащихся</a:t>
            </a:r>
          </a:p>
          <a:p>
            <a:pPr algn="ctr"/>
            <a:r>
              <a:rPr lang="ru-RU" sz="2400">
                <a:latin typeface="Times New Roman" pitchFamily="18" charset="0"/>
              </a:rPr>
              <a:t>2-4 класс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2339975" y="2133600"/>
            <a:ext cx="4897438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Этапы работы с родителями</a:t>
            </a:r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>
            <a:off x="2627313" y="3213100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>
            <a:off x="4427538" y="3284538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5"/>
          <p:cNvSpPr>
            <a:spLocks noChangeShapeType="1"/>
          </p:cNvSpPr>
          <p:nvPr/>
        </p:nvSpPr>
        <p:spPr bwMode="auto">
          <a:xfrm>
            <a:off x="6516688" y="3284538"/>
            <a:ext cx="0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7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3322638" cy="2189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</a:rPr>
              <a:t>    </a:t>
            </a:r>
            <a:endParaRPr lang="ru-RU" sz="2400" smtClean="0">
              <a:latin typeface="Times New Roman" pitchFamily="18" charset="0"/>
            </a:endParaRPr>
          </a:p>
        </p:txBody>
      </p:sp>
      <p:graphicFrame>
        <p:nvGraphicFramePr>
          <p:cNvPr id="32875" name="Group 107"/>
          <p:cNvGraphicFramePr>
            <a:graphicFrameLocks noGrp="1"/>
          </p:cNvGraphicFramePr>
          <p:nvPr>
            <p:ph type="body" sz="half" idx="4294967295"/>
          </p:nvPr>
        </p:nvGraphicFramePr>
        <p:xfrm>
          <a:off x="0" y="2565400"/>
          <a:ext cx="8424863" cy="2228851"/>
        </p:xfrm>
        <a:graphic>
          <a:graphicData uri="http://schemas.openxmlformats.org/drawingml/2006/table">
            <a:tbl>
              <a:tblPr/>
              <a:tblGrid>
                <a:gridCol w="863600"/>
                <a:gridCol w="1152525"/>
                <a:gridCol w="1152525"/>
                <a:gridCol w="1079500"/>
                <a:gridCol w="1368425"/>
                <a:gridCol w="1295400"/>
                <a:gridCol w="1512888"/>
              </a:tblGrid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Состав семьи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Возраст родителей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детей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Какой по счёту ребёнок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 и место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Особенности в развитии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чел.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35лет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Высшее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Высшее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Экономист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предрасположенность к усвоению языков, высокий уровень любознательности, яркость фантазии, память, речь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2916238" y="260350"/>
            <a:ext cx="2881312" cy="14398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>
                <a:latin typeface="Century Gothic" pitchFamily="34" charset="0"/>
              </a:rPr>
              <a:t> Знакомство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>
                <a:latin typeface="Century Gothic" pitchFamily="34" charset="0"/>
              </a:rPr>
              <a:t>с семьями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>
                <a:latin typeface="Century Gothic" pitchFamily="34" charset="0"/>
              </a:rPr>
              <a:t>до школы</a:t>
            </a:r>
          </a:p>
        </p:txBody>
      </p:sp>
      <p:sp>
        <p:nvSpPr>
          <p:cNvPr id="32870" name="Text Box 102"/>
          <p:cNvSpPr txBox="1">
            <a:spLocks noChangeArrowheads="1"/>
          </p:cNvSpPr>
          <p:nvPr/>
        </p:nvSpPr>
        <p:spPr bwMode="auto">
          <a:xfrm>
            <a:off x="2051050" y="5661025"/>
            <a:ext cx="5113338" cy="1016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Паспорт класса</a:t>
            </a:r>
          </a:p>
          <a:p>
            <a:pPr algn="ctr"/>
            <a:r>
              <a:rPr lang="ru-RU" b="1">
                <a:latin typeface="Times New Roman" pitchFamily="18" charset="0"/>
              </a:rPr>
              <a:t>(средство для наиболее эффективного обучения и развития способного ребёнка)</a:t>
            </a:r>
          </a:p>
        </p:txBody>
      </p:sp>
      <p:sp>
        <p:nvSpPr>
          <p:cNvPr id="20511" name="AutoShape 103"/>
          <p:cNvSpPr>
            <a:spLocks noChangeArrowheads="1"/>
          </p:cNvSpPr>
          <p:nvPr/>
        </p:nvSpPr>
        <p:spPr bwMode="auto">
          <a:xfrm>
            <a:off x="4140200" y="1773238"/>
            <a:ext cx="485775" cy="719137"/>
          </a:xfrm>
          <a:prstGeom prst="downArrow">
            <a:avLst>
              <a:gd name="adj1" fmla="val 50000"/>
              <a:gd name="adj2" fmla="val 3701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12" name="AutoShape 104"/>
          <p:cNvSpPr>
            <a:spLocks noChangeArrowheads="1"/>
          </p:cNvSpPr>
          <p:nvPr/>
        </p:nvSpPr>
        <p:spPr bwMode="auto">
          <a:xfrm>
            <a:off x="4140200" y="4868863"/>
            <a:ext cx="503238" cy="720725"/>
          </a:xfrm>
          <a:prstGeom prst="downArrow">
            <a:avLst>
              <a:gd name="adj1" fmla="val 50000"/>
              <a:gd name="adj2" fmla="val 35804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285750" y="476250"/>
            <a:ext cx="8462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</a:rPr>
              <a:t>   </a:t>
            </a:r>
            <a:endParaRPr lang="ru-RU" sz="3600" b="1">
              <a:solidFill>
                <a:srgbClr val="00B050"/>
              </a:solidFill>
            </a:endParaRP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i="1">
              <a:solidFill>
                <a:srgbClr val="00B0F0"/>
              </a:solidFill>
            </a:endParaRP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638" y="3068638"/>
            <a:ext cx="46815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21511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21512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3779838" y="476250"/>
            <a:ext cx="4897437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Собеседование с родителями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(запросы родителей, адекватность оценки способностей и возможностей ребёнка)</a:t>
            </a: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3708400" y="5445125"/>
            <a:ext cx="4968875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Организация бесед родителей со школьным психологом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3779838" y="3716338"/>
            <a:ext cx="4824412" cy="13684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Родительское собрание в форме конференции «Одарённые дети. Степень влияния родителей на их развитие»</a:t>
            </a:r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3779838" y="1916113"/>
            <a:ext cx="4824412" cy="14414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Анкетирование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методика «Палитра интересов»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(на склонность и направленность интересов учащихся)</a:t>
            </a: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323850" y="2852738"/>
            <a:ext cx="3022600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Организация</a:t>
            </a:r>
          </a:p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работы с родителями</a:t>
            </a:r>
          </a:p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в 1 классе</a:t>
            </a:r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V="1">
            <a:off x="2771775" y="1268413"/>
            <a:ext cx="6477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2771775" y="4292600"/>
            <a:ext cx="7207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 flipV="1">
            <a:off x="3419475" y="2492375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19"/>
          <p:cNvSpPr>
            <a:spLocks noChangeShapeType="1"/>
          </p:cNvSpPr>
          <p:nvPr/>
        </p:nvSpPr>
        <p:spPr bwMode="auto">
          <a:xfrm>
            <a:off x="3419475" y="4076700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My private\Презентации. Шаблоны 2\ФОНЫ 35\My_new_fon_3\7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285750" y="476250"/>
            <a:ext cx="8462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2060"/>
                </a:solidFill>
              </a:rPr>
              <a:t>   </a:t>
            </a:r>
            <a:endParaRPr lang="ru-RU" sz="3600" b="1">
              <a:solidFill>
                <a:srgbClr val="00B050"/>
              </a:solidFill>
            </a:endParaRP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179388" y="33575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i="1">
              <a:solidFill>
                <a:srgbClr val="00B0F0"/>
              </a:solidFill>
            </a:endParaRPr>
          </a:p>
        </p:txBody>
      </p:sp>
      <p:sp>
        <p:nvSpPr>
          <p:cNvPr id="22532" name="TextBox 10"/>
          <p:cNvSpPr txBox="1">
            <a:spLocks noChangeArrowheads="1"/>
          </p:cNvSpPr>
          <p:nvPr/>
        </p:nvSpPr>
        <p:spPr bwMode="auto">
          <a:xfrm>
            <a:off x="4211638" y="2060575"/>
            <a:ext cx="2503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4211638" y="2565400"/>
            <a:ext cx="41767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275" y="5589588"/>
            <a:ext cx="468153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22535" name="TextBox 31"/>
          <p:cNvSpPr txBox="1">
            <a:spLocks noChangeArrowheads="1"/>
          </p:cNvSpPr>
          <p:nvPr/>
        </p:nvSpPr>
        <p:spPr bwMode="auto">
          <a:xfrm>
            <a:off x="4211638" y="4149725"/>
            <a:ext cx="46085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rgbClr val="00B050"/>
              </a:solidFill>
            </a:endParaRPr>
          </a:p>
        </p:txBody>
      </p:sp>
      <p:sp>
        <p:nvSpPr>
          <p:cNvPr id="22536" name="TextBox 36"/>
          <p:cNvSpPr txBox="1">
            <a:spLocks noChangeArrowheads="1"/>
          </p:cNvSpPr>
          <p:nvPr/>
        </p:nvSpPr>
        <p:spPr bwMode="auto">
          <a:xfrm>
            <a:off x="4211638" y="5229225"/>
            <a:ext cx="439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3635375" y="549275"/>
            <a:ext cx="4897438" cy="100806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Реализация индивидуальных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маршрутов учащихся </a:t>
            </a:r>
          </a:p>
          <a:p>
            <a:pPr algn="ctr">
              <a:defRPr/>
            </a:pPr>
            <a:r>
              <a:rPr lang="ru-RU" sz="1400" b="1">
                <a:solidFill>
                  <a:schemeClr val="tx1"/>
                </a:solidFill>
                <a:latin typeface="Arial" charset="0"/>
                <a:cs typeface="Arial" charset="0"/>
              </a:rPr>
              <a:t>(учитывать «зону ближайшего развития»)</a:t>
            </a:r>
            <a:endParaRPr lang="ru-RU" sz="1400" b="1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spcAft>
                <a:spcPts val="1000"/>
              </a:spcAft>
              <a:defRPr/>
            </a:pPr>
            <a:endParaRPr lang="ru-RU" sz="1400" b="1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3563938" y="1916113"/>
            <a:ext cx="4968875" cy="12954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Внутренний мониторинг для определения правильно выбранного направления работы с детьми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(с психологом)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3635375" y="3644900"/>
            <a:ext cx="5040313" cy="12255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Цикл родительских собраний «Мой ребенок – восьмое чудо света». Формы: круглые столы, конференции, практикумы, «творческие копилки» и т.д.</a:t>
            </a: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468313" y="2420938"/>
            <a:ext cx="2881312" cy="17287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 u="sng">
                <a:latin typeface="Times New Roman" pitchFamily="18" charset="0"/>
              </a:rPr>
              <a:t>С</a:t>
            </a:r>
            <a:r>
              <a:rPr lang="ru-RU" sz="2000" b="1">
                <a:latin typeface="Times New Roman" pitchFamily="18" charset="0"/>
              </a:rPr>
              <a:t>отрудничество,</a:t>
            </a:r>
          </a:p>
          <a:p>
            <a:pPr algn="ctr">
              <a:defRPr/>
            </a:pPr>
            <a:r>
              <a:rPr lang="ru-RU" sz="2000" b="1" u="sng">
                <a:latin typeface="Times New Roman" pitchFamily="18" charset="0"/>
              </a:rPr>
              <a:t>С</a:t>
            </a:r>
            <a:r>
              <a:rPr lang="ru-RU" sz="2000" b="1">
                <a:latin typeface="Times New Roman" pitchFamily="18" charset="0"/>
              </a:rPr>
              <a:t>отворчество,</a:t>
            </a:r>
          </a:p>
          <a:p>
            <a:pPr algn="ctr">
              <a:defRPr/>
            </a:pPr>
            <a:r>
              <a:rPr lang="ru-RU" sz="2000" b="1" u="sng">
                <a:latin typeface="Times New Roman" pitchFamily="18" charset="0"/>
              </a:rPr>
              <a:t>С</a:t>
            </a:r>
            <a:r>
              <a:rPr lang="ru-RU" sz="2000" b="1">
                <a:latin typeface="Times New Roman" pitchFamily="18" charset="0"/>
              </a:rPr>
              <a:t>одружество</a:t>
            </a:r>
            <a:r>
              <a:rPr lang="ru-RU" sz="200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000">
                <a:latin typeface="Times New Roman" pitchFamily="18" charset="0"/>
              </a:rPr>
              <a:t>2-4 класс</a:t>
            </a:r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635375" y="5157788"/>
            <a:ext cx="4968875" cy="12954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 b="1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Создание системы поощрений одарённых детей и их родителей</a:t>
            </a:r>
          </a:p>
        </p:txBody>
      </p:sp>
      <p:sp>
        <p:nvSpPr>
          <p:cNvPr id="22542" name="Line 16"/>
          <p:cNvSpPr>
            <a:spLocks noChangeShapeType="1"/>
          </p:cNvSpPr>
          <p:nvPr/>
        </p:nvSpPr>
        <p:spPr bwMode="auto">
          <a:xfrm flipV="1">
            <a:off x="2771775" y="1484313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17"/>
          <p:cNvSpPr>
            <a:spLocks noChangeShapeType="1"/>
          </p:cNvSpPr>
          <p:nvPr/>
        </p:nvSpPr>
        <p:spPr bwMode="auto">
          <a:xfrm>
            <a:off x="2771775" y="4292600"/>
            <a:ext cx="5762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8"/>
          <p:cNvSpPr>
            <a:spLocks noChangeShapeType="1"/>
          </p:cNvSpPr>
          <p:nvPr/>
        </p:nvSpPr>
        <p:spPr bwMode="auto">
          <a:xfrm flipV="1">
            <a:off x="3419475" y="27082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>
            <a:off x="3348038" y="3789363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5" grpId="0" animBg="1"/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745</Words>
  <Application>Microsoft Office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  Тема:«Сопровождение и поддержка  одарённых детей через организацию сотрудничества с семьёй»  </vt:lpstr>
      <vt:lpstr> Какого же ребёнка считать одарённым? </vt:lpstr>
      <vt:lpstr>Две точки зрения в педагогике</vt:lpstr>
      <vt:lpstr>Цель: создать условия для выявления, развития, поддержки одарённых детей и их самореализации</vt:lpstr>
      <vt:lpstr>Сопровождение и поддержка  одарённых детей через организацию сотрудничества с семьёй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совместной работы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Венера Узбековна</cp:lastModifiedBy>
  <cp:revision>182</cp:revision>
  <dcterms:created xsi:type="dcterms:W3CDTF">2010-02-28T07:20:37Z</dcterms:created>
  <dcterms:modified xsi:type="dcterms:W3CDTF">2017-04-03T17:25:31Z</dcterms:modified>
</cp:coreProperties>
</file>