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344E-0B5B-4AF4-B4E5-15177DDBF6B5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ED48-ADDE-43DC-8338-56D8E8382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344E-0B5B-4AF4-B4E5-15177DDBF6B5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ED48-ADDE-43DC-8338-56D8E8382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344E-0B5B-4AF4-B4E5-15177DDBF6B5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ED48-ADDE-43DC-8338-56D8E8382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344E-0B5B-4AF4-B4E5-15177DDBF6B5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ED48-ADDE-43DC-8338-56D8E8382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344E-0B5B-4AF4-B4E5-15177DDBF6B5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ED48-ADDE-43DC-8338-56D8E8382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344E-0B5B-4AF4-B4E5-15177DDBF6B5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ED48-ADDE-43DC-8338-56D8E8382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344E-0B5B-4AF4-B4E5-15177DDBF6B5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ED48-ADDE-43DC-8338-56D8E8382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344E-0B5B-4AF4-B4E5-15177DDBF6B5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ED48-ADDE-43DC-8338-56D8E8382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344E-0B5B-4AF4-B4E5-15177DDBF6B5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ED48-ADDE-43DC-8338-56D8E8382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344E-0B5B-4AF4-B4E5-15177DDBF6B5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ED48-ADDE-43DC-8338-56D8E8382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344E-0B5B-4AF4-B4E5-15177DDBF6B5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ED48-ADDE-43DC-8338-56D8E8382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F344E-0B5B-4AF4-B4E5-15177DDBF6B5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EED48-ADDE-43DC-8338-56D8E8382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20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212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«Алгоритм решения уравнений и неравенств» </a:t>
            </a:r>
            <a:endParaRPr lang="ru-RU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775" y="260648"/>
            <a:ext cx="6086475" cy="304800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" y="6021288"/>
            <a:ext cx="7552690" cy="66548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491880" y="2492896"/>
            <a:ext cx="5288513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Тарасенко Валентина Петровна</a:t>
            </a:r>
          </a:p>
          <a:p>
            <a:pPr>
              <a:spcAft>
                <a:spcPts val="1000"/>
              </a:spcAft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 математики </a:t>
            </a:r>
          </a:p>
          <a:p>
            <a:pPr>
              <a:spcAft>
                <a:spcPts val="1000"/>
              </a:spcAft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открытая (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сменная)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общеобразовательная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</a:p>
          <a:p>
            <a:pPr>
              <a:spcAft>
                <a:spcPts val="1000"/>
              </a:spcAft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Красный Сулин Ростовской области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 advTm="317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7356" y="214311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143108" y="214311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х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214678" y="2143116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=  с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786050" y="214311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sz="2800" dirty="0" smtClean="0"/>
              <a:t>b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500298" y="214311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+ 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000496" y="214311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-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28794" y="3786190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х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357422" y="3786190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=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643174" y="3786190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(с – </a:t>
            </a:r>
            <a:r>
              <a:rPr lang="en-US" sz="2800" dirty="0" smtClean="0"/>
              <a:t>b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071934" y="3786190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786182" y="3786190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1571604" y="500042"/>
            <a:ext cx="67762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Алгоритм решения уравнения 1 степени</a:t>
            </a:r>
          </a:p>
          <a:p>
            <a:pPr algn="ctr"/>
            <a:r>
              <a:rPr lang="en-US" sz="2800" b="1" i="1" dirty="0" smtClean="0"/>
              <a:t>ax + b = c</a:t>
            </a:r>
            <a:r>
              <a:rPr lang="ru-RU" sz="2800" b="1" i="1" dirty="0" smtClean="0"/>
              <a:t>, а ≠ 0.</a:t>
            </a:r>
            <a:endParaRPr lang="ru-RU" sz="2800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1071538" y="2214554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  </a:t>
            </a:r>
            <a:r>
              <a:rPr lang="en-US" sz="2800" dirty="0" smtClean="0"/>
              <a:t>1.</a:t>
            </a:r>
            <a:endParaRPr lang="ru-RU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1214414" y="378619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2.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000232" y="2786058"/>
            <a:ext cx="1469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ах = с - </a:t>
            </a:r>
            <a:r>
              <a:rPr lang="en-US" sz="2800" dirty="0" smtClean="0"/>
              <a:t>b</a:t>
            </a:r>
            <a:endParaRPr lang="ru-RU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1214414" y="4929198"/>
            <a:ext cx="2964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Ответ: </a:t>
            </a:r>
            <a:r>
              <a:rPr lang="ru-RU" sz="2400" i="1" dirty="0" err="1" smtClean="0"/>
              <a:t>х</a:t>
            </a:r>
            <a:r>
              <a:rPr lang="ru-RU" sz="2400" i="1" dirty="0" smtClean="0"/>
              <a:t> = (с – </a:t>
            </a:r>
            <a:r>
              <a:rPr lang="en-US" sz="2400" i="1" dirty="0" smtClean="0"/>
              <a:t>b</a:t>
            </a:r>
            <a:r>
              <a:rPr lang="ru-RU" sz="2400" i="1" dirty="0" smtClean="0"/>
              <a:t>) : а.</a:t>
            </a:r>
            <a:endParaRPr lang="ru-RU" sz="2400" i="1" dirty="0"/>
          </a:p>
        </p:txBody>
      </p:sp>
    </p:spTree>
    <p:custDataLst>
      <p:tags r:id="rId1"/>
    </p:custDataLst>
  </p:cSld>
  <p:clrMapOvr>
    <a:masterClrMapping/>
  </p:clrMapOvr>
  <p:transition advClick="0" advTm="162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4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232 L 0.04167 -0.04699 C 0.05035 -0.0581 0.06355 -0.06388 0.07726 -0.06388 C 0.09271 -0.06388 0.10521 -0.0581 0.11389 -0.04699 L 0.15608 0.00232 " pathEditMode="relative" rAng="0" ptsTypes="FffFF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00" y="-330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5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15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3500"/>
                            </p:stCondLst>
                            <p:childTnLst>
                              <p:par>
                                <p:cTn id="9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1"/>
      <p:bldP spid="7" grpId="2"/>
      <p:bldP spid="8" grpId="0"/>
      <p:bldP spid="8" grpId="1"/>
      <p:bldP spid="9" grpId="0"/>
      <p:bldP spid="10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7290" y="357166"/>
            <a:ext cx="6920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Алгоритм решения неравенств 1 степени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728" y="1928802"/>
            <a:ext cx="458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000364" y="1428736"/>
            <a:ext cx="4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а</a:t>
            </a:r>
            <a:endParaRPr lang="ru-RU" sz="40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643438" y="1428736"/>
            <a:ext cx="4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≥</a:t>
            </a:r>
            <a:endParaRPr lang="ru-RU" sz="40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857620" y="1428736"/>
            <a:ext cx="4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+</a:t>
            </a:r>
            <a:endParaRPr lang="ru-RU" sz="4000" i="1" dirty="0"/>
          </a:p>
        </p:txBody>
      </p:sp>
      <p:sp>
        <p:nvSpPr>
          <p:cNvPr id="10" name="TextBox 9"/>
          <p:cNvSpPr txBox="1"/>
          <p:nvPr/>
        </p:nvSpPr>
        <p:spPr>
          <a:xfrm rot="10800000" flipV="1">
            <a:off x="3428992" y="1428736"/>
            <a:ext cx="4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err="1" smtClean="0"/>
              <a:t>х</a:t>
            </a:r>
            <a:endParaRPr lang="ru-RU" sz="40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72066" y="1428736"/>
            <a:ext cx="4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с</a:t>
            </a:r>
            <a:endParaRPr lang="ru-RU" sz="40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1428728" y="2643182"/>
            <a:ext cx="458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1.</a:t>
            </a:r>
            <a:endParaRPr lang="ru-RU" sz="28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357422" y="2500306"/>
            <a:ext cx="4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err="1"/>
              <a:t>х</a:t>
            </a:r>
            <a:endParaRPr lang="ru-RU" sz="4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1928794" y="2500306"/>
            <a:ext cx="4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а</a:t>
            </a:r>
            <a:endParaRPr lang="ru-RU" sz="40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29124" y="2500306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-</a:t>
            </a:r>
            <a:endParaRPr lang="ru-RU" sz="40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3643306" y="2571744"/>
            <a:ext cx="4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≥</a:t>
            </a:r>
            <a:endParaRPr lang="ru-RU" sz="40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4071934" y="2500306"/>
            <a:ext cx="4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с</a:t>
            </a:r>
            <a:endParaRPr lang="ru-RU" sz="40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1785918" y="3214686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если</a:t>
            </a:r>
            <a:endParaRPr lang="ru-RU" sz="40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2928926" y="3214686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>
                <a:solidFill>
                  <a:srgbClr val="C00000"/>
                </a:solidFill>
              </a:rPr>
              <a:t>а&gt;0</a:t>
            </a:r>
            <a:r>
              <a:rPr lang="ru-RU" sz="4000" i="1" dirty="0" smtClean="0"/>
              <a:t>, то</a:t>
            </a:r>
            <a:endParaRPr lang="ru-RU" sz="40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4929190" y="3214686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Х </a:t>
            </a:r>
            <a:r>
              <a:rPr lang="ru-RU" sz="4000" b="1" i="1" dirty="0" smtClean="0">
                <a:solidFill>
                  <a:srgbClr val="C00000"/>
                </a:solidFill>
              </a:rPr>
              <a:t>≥</a:t>
            </a:r>
            <a:r>
              <a:rPr lang="en-US" sz="4000" i="1" dirty="0" smtClean="0"/>
              <a:t> (c – b</a:t>
            </a:r>
            <a:r>
              <a:rPr lang="ru-RU" sz="4000" i="1" dirty="0" smtClean="0"/>
              <a:t>) : а </a:t>
            </a:r>
            <a:endParaRPr lang="ru-RU" sz="40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1428728" y="3357562"/>
            <a:ext cx="458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2.</a:t>
            </a:r>
            <a:endParaRPr lang="ru-RU" sz="2800" i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214810" y="1428736"/>
            <a:ext cx="4491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i="1" dirty="0" smtClean="0">
                <a:solidFill>
                  <a:prstClr val="black"/>
                </a:solidFill>
              </a:rPr>
              <a:t>b</a:t>
            </a:r>
            <a:endParaRPr lang="ru-RU" sz="4000" i="1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57356" y="4071942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если</a:t>
            </a:r>
            <a:endParaRPr lang="ru-RU" sz="40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3071802" y="4071942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>
                <a:solidFill>
                  <a:srgbClr val="C00000"/>
                </a:solidFill>
              </a:rPr>
              <a:t>а&lt;0</a:t>
            </a:r>
            <a:r>
              <a:rPr lang="ru-RU" sz="4000" i="1" dirty="0" smtClean="0"/>
              <a:t>, то</a:t>
            </a:r>
            <a:endParaRPr lang="ru-RU" sz="40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5072066" y="4071942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Х </a:t>
            </a:r>
            <a:r>
              <a:rPr lang="ru-RU" sz="4000" b="1" i="1" dirty="0" smtClean="0">
                <a:solidFill>
                  <a:srgbClr val="C00000"/>
                </a:solidFill>
              </a:rPr>
              <a:t>≤</a:t>
            </a:r>
            <a:r>
              <a:rPr lang="en-US" sz="4000" i="1" dirty="0" smtClean="0"/>
              <a:t> (c – b</a:t>
            </a:r>
            <a:r>
              <a:rPr lang="ru-RU" sz="4000" i="1" dirty="0" smtClean="0"/>
              <a:t>) : а </a:t>
            </a:r>
            <a:endParaRPr lang="ru-RU" sz="40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2786050" y="2571744"/>
            <a:ext cx="4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+</a:t>
            </a:r>
            <a:endParaRPr lang="ru-RU" sz="4000" i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214678" y="2500306"/>
            <a:ext cx="4491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i="1" dirty="0" smtClean="0">
                <a:solidFill>
                  <a:prstClr val="black"/>
                </a:solidFill>
              </a:rPr>
              <a:t>b</a:t>
            </a:r>
            <a:endParaRPr lang="ru-RU" sz="4000" i="1" dirty="0">
              <a:solidFill>
                <a:prstClr val="black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208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6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360"/>
                            </p:stCondLst>
                            <p:childTnLst>
                              <p:par>
                                <p:cTn id="1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36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36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360"/>
                            </p:stCondLst>
                            <p:childTnLst>
                              <p:par>
                                <p:cTn id="3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360"/>
                            </p:stCondLst>
                            <p:childTnLst>
                              <p:par>
                                <p:cTn id="3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360"/>
                            </p:stCondLst>
                            <p:childTnLst>
                              <p:par>
                                <p:cTn id="3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360"/>
                            </p:stCondLst>
                            <p:childTnLst>
                              <p:par>
                                <p:cTn id="57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360"/>
                            </p:stCondLst>
                            <p:childTnLst>
                              <p:par>
                                <p:cTn id="63" presetID="4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32948E-6 L 0.0434 -0.04555 C 0.05261 -0.05572 0.06632 -0.06127 0.08056 -0.06127 C 0.09705 -0.06127 0.11007 -0.05572 0.11927 -0.04555 L 0.16337 -1.32948E-6 " pathEditMode="relative" rAng="0" ptsTypes="FffFF">
                                      <p:cBhvr>
                                        <p:cTn id="6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00" y="-310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360"/>
                            </p:stCondLst>
                            <p:childTnLst>
                              <p:par>
                                <p:cTn id="6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2360"/>
                            </p:stCondLst>
                            <p:childTnLst>
                              <p:par>
                                <p:cTn id="7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3360"/>
                            </p:stCondLst>
                            <p:childTnLst>
                              <p:par>
                                <p:cTn id="7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360"/>
                            </p:stCondLst>
                            <p:childTnLst>
                              <p:par>
                                <p:cTn id="8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360"/>
                            </p:stCondLst>
                            <p:childTnLst>
                              <p:par>
                                <p:cTn id="8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6360"/>
                            </p:stCondLst>
                            <p:childTnLst>
                              <p:par>
                                <p:cTn id="8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7360"/>
                            </p:stCondLst>
                            <p:childTnLst>
                              <p:par>
                                <p:cTn id="9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  <p:bldP spid="11" grpId="0"/>
      <p:bldP spid="13" grpId="0"/>
      <p:bldP spid="15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29" grpId="1"/>
      <p:bldP spid="30" grpId="0"/>
      <p:bldP spid="3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54032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Алгоритм решения неравенства 2 степени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8992" y="714356"/>
            <a:ext cx="2040880" cy="52322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</a:rPr>
              <a:t>ax</a:t>
            </a:r>
            <a:r>
              <a:rPr lang="en-US" sz="2800" b="1" i="1" baseline="30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</a:rPr>
              <a:t>+bx+c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˃</a:t>
            </a: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</a:rPr>
              <a:t> 0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643042" y="1142984"/>
            <a:ext cx="1202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1571612"/>
            <a:ext cx="4429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Найдем корни квадратного  уравнения        </a:t>
            </a:r>
          </a:p>
          <a:p>
            <a:pPr marL="342900" indent="-34290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+bx+c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2214554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D = b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4ac</a:t>
            </a:r>
            <a:endParaRPr lang="ru-RU" sz="20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071678"/>
            <a:ext cx="1285884" cy="556577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285720" y="2643183"/>
            <a:ext cx="47183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Отметим на числовой оси корни уравнения.    Они разбивают числовую ось на три интервала. Определим знак трехчлена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+bx+c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 первом интервале (по знаку коэффициента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). Значение положительное (отрицательное) , тогда на остальных интервалах расставляем знаки в порядке чередования.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528" y="4941168"/>
            <a:ext cx="4286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Запишем числовые промежутки, на которых квадратный трехчлен принимает положительные значения, которые являются решением данного неравенства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8" y="1285860"/>
            <a:ext cx="1357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000" dirty="0" smtClean="0"/>
              <a:t>:</a:t>
            </a: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072330" y="1285860"/>
            <a:ext cx="1436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-5 </a:t>
            </a:r>
            <a:r>
              <a:rPr lang="en-US" sz="2000" dirty="0" smtClean="0"/>
              <a:t>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0</a:t>
            </a:r>
            <a:endParaRPr lang="ru-RU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6715140" y="1643050"/>
            <a:ext cx="1202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14942" y="2071678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= (-3)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- 4∙2∙ (-5) = 49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500306"/>
            <a:ext cx="1209675" cy="542925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7143768" y="2571744"/>
            <a:ext cx="146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х=</a:t>
            </a:r>
            <a:r>
              <a:rPr lang="ru-RU" dirty="0" smtClean="0"/>
              <a:t> -1,   </a:t>
            </a:r>
            <a:r>
              <a:rPr lang="ru-RU" dirty="0" err="1" smtClean="0"/>
              <a:t>х</a:t>
            </a:r>
            <a:r>
              <a:rPr lang="ru-RU" dirty="0" smtClean="0"/>
              <a:t> = 2,5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286380" y="3143248"/>
            <a:ext cx="31740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Так как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000" dirty="0" smtClean="0"/>
              <a:t>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0, то</a:t>
            </a:r>
            <a:endParaRPr lang="ru-RU" sz="2000" dirty="0" smtClean="0"/>
          </a:p>
          <a:p>
            <a:r>
              <a:rPr lang="ru-RU" sz="2000" b="1" dirty="0" smtClean="0"/>
              <a:t> </a:t>
            </a:r>
            <a:endParaRPr lang="ru-RU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580112" y="2996952"/>
            <a:ext cx="30003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+              -                 +</a:t>
            </a:r>
          </a:p>
          <a:p>
            <a:r>
              <a:rPr lang="ru-RU" dirty="0" smtClean="0"/>
              <a:t>        -1             2,5                </a:t>
            </a:r>
            <a:r>
              <a:rPr lang="ru-RU" dirty="0" err="1" smtClean="0"/>
              <a:t>х</a:t>
            </a:r>
            <a:endParaRPr lang="ru-RU" dirty="0" smtClean="0"/>
          </a:p>
          <a:p>
            <a:r>
              <a:rPr lang="ru-RU" dirty="0" smtClean="0"/>
              <a:t>       </a:t>
            </a:r>
            <a:endParaRPr lang="ru-RU" dirty="0"/>
          </a:p>
        </p:txBody>
      </p:sp>
      <p:grpSp>
        <p:nvGrpSpPr>
          <p:cNvPr id="49" name="Группа 48"/>
          <p:cNvGrpSpPr/>
          <p:nvPr/>
        </p:nvGrpSpPr>
        <p:grpSpPr>
          <a:xfrm>
            <a:off x="5724128" y="3789040"/>
            <a:ext cx="2286016" cy="420914"/>
            <a:chOff x="5643570" y="3396343"/>
            <a:chExt cx="2286016" cy="420914"/>
          </a:xfrm>
        </p:grpSpPr>
        <p:cxnSp>
          <p:nvCxnSpPr>
            <p:cNvPr id="35" name="Прямая со стрелкой 34"/>
            <p:cNvCxnSpPr/>
            <p:nvPr/>
          </p:nvCxnSpPr>
          <p:spPr>
            <a:xfrm>
              <a:off x="5643570" y="3714752"/>
              <a:ext cx="22860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Овал 35"/>
            <p:cNvSpPr/>
            <p:nvPr/>
          </p:nvSpPr>
          <p:spPr>
            <a:xfrm>
              <a:off x="6143636" y="3714752"/>
              <a:ext cx="71438" cy="714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7072330" y="3714752"/>
              <a:ext cx="61914" cy="619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5733143" y="3396343"/>
              <a:ext cx="1973943" cy="420914"/>
            </a:xfrm>
            <a:custGeom>
              <a:avLst/>
              <a:gdLst>
                <a:gd name="connsiteX0" fmla="*/ 0 w 1973943"/>
                <a:gd name="connsiteY0" fmla="*/ 0 h 420914"/>
                <a:gd name="connsiteX1" fmla="*/ 464457 w 1973943"/>
                <a:gd name="connsiteY1" fmla="*/ 333828 h 420914"/>
                <a:gd name="connsiteX2" fmla="*/ 464457 w 1973943"/>
                <a:gd name="connsiteY2" fmla="*/ 333828 h 420914"/>
                <a:gd name="connsiteX3" fmla="*/ 914400 w 1973943"/>
                <a:gd name="connsiteY3" fmla="*/ 43543 h 420914"/>
                <a:gd name="connsiteX4" fmla="*/ 1364343 w 1973943"/>
                <a:gd name="connsiteY4" fmla="*/ 362857 h 420914"/>
                <a:gd name="connsiteX5" fmla="*/ 1378857 w 1973943"/>
                <a:gd name="connsiteY5" fmla="*/ 362857 h 420914"/>
                <a:gd name="connsiteX6" fmla="*/ 1973943 w 1973943"/>
                <a:gd name="connsiteY6" fmla="*/ 14514 h 420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3943" h="420914">
                  <a:moveTo>
                    <a:pt x="0" y="0"/>
                  </a:moveTo>
                  <a:lnTo>
                    <a:pt x="464457" y="333828"/>
                  </a:lnTo>
                  <a:lnTo>
                    <a:pt x="464457" y="333828"/>
                  </a:lnTo>
                  <a:cubicBezTo>
                    <a:pt x="539447" y="285447"/>
                    <a:pt x="764419" y="38705"/>
                    <a:pt x="914400" y="43543"/>
                  </a:cubicBezTo>
                  <a:cubicBezTo>
                    <a:pt x="1064381" y="48381"/>
                    <a:pt x="1286934" y="309638"/>
                    <a:pt x="1364343" y="362857"/>
                  </a:cubicBezTo>
                  <a:cubicBezTo>
                    <a:pt x="1441752" y="416076"/>
                    <a:pt x="1277257" y="420914"/>
                    <a:pt x="1378857" y="362857"/>
                  </a:cubicBezTo>
                  <a:cubicBezTo>
                    <a:pt x="1480457" y="304800"/>
                    <a:pt x="1727200" y="159657"/>
                    <a:pt x="1973943" y="14514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292080" y="4653136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4725144"/>
            <a:ext cx="2928958" cy="357190"/>
          </a:xfrm>
          <a:prstGeom prst="rect">
            <a:avLst/>
          </a:prstGeom>
          <a:noFill/>
        </p:spPr>
      </p:pic>
      <p:sp>
        <p:nvSpPr>
          <p:cNvPr id="46" name="TextBox 45"/>
          <p:cNvSpPr txBox="1"/>
          <p:nvPr/>
        </p:nvSpPr>
        <p:spPr>
          <a:xfrm>
            <a:off x="5364088" y="5373216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5445224"/>
            <a:ext cx="2409825" cy="27622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Click="0" advTm="365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68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40"/>
                            </p:stCondLst>
                            <p:childTnLst>
                              <p:par>
                                <p:cTn id="3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4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84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1000"/>
                            </p:stCondLst>
                            <p:childTnLst>
                              <p:par>
                                <p:cTn id="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1400"/>
                            </p:stCondLst>
                            <p:childTnLst>
                              <p:par>
                                <p:cTn id="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840"/>
                            </p:stCondLst>
                            <p:childTnLst>
                              <p:par>
                                <p:cTn id="6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2200"/>
                            </p:stCondLst>
                            <p:childTnLst>
                              <p:par>
                                <p:cTn id="6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3080"/>
                            </p:stCondLst>
                            <p:childTnLst>
                              <p:par>
                                <p:cTn id="7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80"/>
                            </p:stCondLst>
                            <p:childTnLst>
                              <p:par>
                                <p:cTn id="7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7080"/>
                            </p:stCondLst>
                            <p:childTnLst>
                              <p:par>
                                <p:cTn id="8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8080"/>
                            </p:stCondLst>
                            <p:childTnLst>
                              <p:par>
                                <p:cTn id="8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8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1080"/>
                            </p:stCondLst>
                            <p:childTnLst>
                              <p:par>
                                <p:cTn id="9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2080"/>
                            </p:stCondLst>
                            <p:childTnLst>
                              <p:par>
                                <p:cTn id="9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3080"/>
                            </p:stCondLst>
                            <p:childTnLst>
                              <p:par>
                                <p:cTn id="10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080"/>
                            </p:stCondLst>
                            <p:childTnLst>
                              <p:par>
                                <p:cTn id="10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1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/>
      <p:bldP spid="7" grpId="0"/>
      <p:bldP spid="8" grpId="0"/>
      <p:bldP spid="15" grpId="0"/>
      <p:bldP spid="16" grpId="0"/>
      <p:bldP spid="17" grpId="0"/>
      <p:bldP spid="18" grpId="0"/>
      <p:bldP spid="19" grpId="0"/>
      <p:bldP spid="20" grpId="0"/>
      <p:bldP spid="29" grpId="0"/>
      <p:bldP spid="32" grpId="0"/>
      <p:bldP spid="33" grpId="0"/>
      <p:bldP spid="42" grpId="0"/>
      <p:bldP spid="4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</TotalTime>
  <Words>280</Words>
  <Application>Microsoft Office PowerPoint</Application>
  <PresentationFormat>Экран (4:3)</PresentationFormat>
  <Paragraphs>67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«Алгоритм решения уравнений и неравенств» </vt:lpstr>
      <vt:lpstr>Презентация PowerPoint</vt:lpstr>
      <vt:lpstr>Презентация PowerPoint</vt:lpstr>
      <vt:lpstr>Алгоритм решения неравенства 2 степени</vt:lpstr>
    </vt:vector>
  </TitlesOfParts>
  <Company>DNA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Elli 2.1 Full</dc:creator>
  <cp:lastModifiedBy>Венера Узбековна</cp:lastModifiedBy>
  <cp:revision>64</cp:revision>
  <dcterms:created xsi:type="dcterms:W3CDTF">2011-09-29T12:39:35Z</dcterms:created>
  <dcterms:modified xsi:type="dcterms:W3CDTF">2017-04-06T19:18:52Z</dcterms:modified>
</cp:coreProperties>
</file>