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301" r:id="rId2"/>
    <p:sldId id="257" r:id="rId3"/>
    <p:sldId id="258" r:id="rId4"/>
    <p:sldId id="259" r:id="rId5"/>
    <p:sldId id="260" r:id="rId6"/>
    <p:sldId id="261" r:id="rId7"/>
    <p:sldId id="298" r:id="rId8"/>
    <p:sldId id="265" r:id="rId9"/>
    <p:sldId id="266" r:id="rId10"/>
    <p:sldId id="267" r:id="rId11"/>
    <p:sldId id="268" r:id="rId12"/>
    <p:sldId id="269" r:id="rId13"/>
    <p:sldId id="262" r:id="rId14"/>
    <p:sldId id="263" r:id="rId15"/>
    <p:sldId id="264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9" r:id="rId38"/>
    <p:sldId id="291" r:id="rId39"/>
    <p:sldId id="297" r:id="rId40"/>
    <p:sldId id="293" r:id="rId41"/>
    <p:sldId id="292" r:id="rId42"/>
    <p:sldId id="300" r:id="rId43"/>
    <p:sldId id="296" r:id="rId44"/>
    <p:sldId id="295" r:id="rId45"/>
    <p:sldId id="294" r:id="rId4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FD2494D-4D65-4549-B054-0CCA9CD5319B}" type="datetimeFigureOut">
              <a:rPr lang="ru-RU" smtClean="0"/>
              <a:t>26.03.2017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FCA95F-C1E1-4EB3-B342-CBC99EAA056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D2494D-4D65-4549-B054-0CCA9CD5319B}" type="datetimeFigureOut">
              <a:rPr lang="ru-RU" smtClean="0"/>
              <a:t>26.03.2017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FCA95F-C1E1-4EB3-B342-CBC99EAA056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D2494D-4D65-4549-B054-0CCA9CD5319B}" type="datetimeFigureOut">
              <a:rPr lang="ru-RU" smtClean="0"/>
              <a:t>26.03.2017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FCA95F-C1E1-4EB3-B342-CBC99EAA056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D2494D-4D65-4549-B054-0CCA9CD5319B}" type="datetimeFigureOut">
              <a:rPr lang="ru-RU" smtClean="0"/>
              <a:t>26.03.2017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FCA95F-C1E1-4EB3-B342-CBC99EAA056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D2494D-4D65-4549-B054-0CCA9CD5319B}" type="datetimeFigureOut">
              <a:rPr lang="ru-RU" smtClean="0"/>
              <a:t>26.03.2017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FCA95F-C1E1-4EB3-B342-CBC99EAA056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D2494D-4D65-4549-B054-0CCA9CD5319B}" type="datetimeFigureOut">
              <a:rPr lang="ru-RU" smtClean="0"/>
              <a:t>26.03.2017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FCA95F-C1E1-4EB3-B342-CBC99EAA056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D2494D-4D65-4549-B054-0CCA9CD5319B}" type="datetimeFigureOut">
              <a:rPr lang="ru-RU" smtClean="0"/>
              <a:t>26.03.2017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FCA95F-C1E1-4EB3-B342-CBC99EAA056B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D2494D-4D65-4549-B054-0CCA9CD5319B}" type="datetimeFigureOut">
              <a:rPr lang="ru-RU" smtClean="0"/>
              <a:t>26.03.2017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FCA95F-C1E1-4EB3-B342-CBC99EAA056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D2494D-4D65-4549-B054-0CCA9CD5319B}" type="datetimeFigureOut">
              <a:rPr lang="ru-RU" smtClean="0"/>
              <a:t>26.03.2017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FCA95F-C1E1-4EB3-B342-CBC99EAA056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FD2494D-4D65-4549-B054-0CCA9CD5319B}" type="datetimeFigureOut">
              <a:rPr lang="ru-RU" smtClean="0"/>
              <a:t>26.03.2017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FCA95F-C1E1-4EB3-B342-CBC99EAA056B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FD2494D-4D65-4549-B054-0CCA9CD5319B}" type="datetimeFigureOut">
              <a:rPr lang="ru-RU" smtClean="0"/>
              <a:t>26.03.2017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FCA95F-C1E1-4EB3-B342-CBC99EAA056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FD2494D-4D65-4549-B054-0CCA9CD5319B}" type="datetimeFigureOut">
              <a:rPr lang="ru-RU" smtClean="0"/>
              <a:t>26.03.2017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EFCA95F-C1E1-4EB3-B342-CBC99EAA056B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pull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88640"/>
            <a:ext cx="6086475" cy="304800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00" r="20646"/>
          <a:stretch/>
        </p:blipFill>
        <p:spPr bwMode="auto">
          <a:xfrm>
            <a:off x="3275856" y="5810328"/>
            <a:ext cx="4271375" cy="6654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059832" y="3140968"/>
            <a:ext cx="5639327" cy="2508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Сивцева Любовь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Фроловна</a:t>
            </a:r>
            <a:endParaRPr lang="ru-RU" b="1" dirty="0">
              <a:solidFill>
                <a:srgbClr val="000000"/>
              </a:solidFill>
              <a:latin typeface="Impact"/>
              <a:ea typeface="Times New Roman"/>
              <a:cs typeface="Times New Roman"/>
            </a:endParaRPr>
          </a:p>
          <a:p>
            <a:pPr>
              <a:spcAft>
                <a:spcPts val="60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преподаватель  общепрофессиональных дисциплин и профессиональных модулей,  почетный работник СПО</a:t>
            </a:r>
            <a:endParaRPr lang="ru-RU" b="1" dirty="0">
              <a:solidFill>
                <a:srgbClr val="000000"/>
              </a:solidFill>
              <a:latin typeface="Impact"/>
              <a:ea typeface="Times New Roman"/>
              <a:cs typeface="Times New Roman"/>
            </a:endParaRPr>
          </a:p>
          <a:p>
            <a:pPr>
              <a:spcAft>
                <a:spcPts val="60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Государственное бюджетное профессиональное образовательное учреждение города Москвы «Политехнический колледж им. Н.Н.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Times New Roman"/>
              </a:rPr>
              <a:t>Годовикова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»</a:t>
            </a:r>
          </a:p>
          <a:p>
            <a:pPr>
              <a:spcAft>
                <a:spcPts val="600"/>
              </a:spcAft>
            </a:pPr>
            <a:r>
              <a:rPr lang="ru-RU" sz="1600" b="1" dirty="0">
                <a:solidFill>
                  <a:srgbClr val="000000"/>
                </a:solidFill>
                <a:latin typeface="Times New Roman"/>
                <a:ea typeface="Times New Roman"/>
              </a:rPr>
              <a:t>г</a:t>
            </a:r>
            <a:r>
              <a:rPr lang="ru-RU" sz="1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. Москва</a:t>
            </a:r>
            <a:endParaRPr lang="ru-RU" sz="1600" b="1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11560" y="620688"/>
            <a:ext cx="7920880" cy="2412000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t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182880" algn="ctr"/>
            <a:r>
              <a:rPr lang="ru-RU" sz="800" dirty="0" smtClean="0"/>
              <a:t>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400" dirty="0" smtClean="0"/>
              <a:t>Создание </a:t>
            </a:r>
            <a:r>
              <a:rPr lang="en-US" sz="2400" dirty="0" smtClean="0"/>
              <a:t>3D-</a:t>
            </a:r>
            <a:r>
              <a:rPr lang="ru-RU" sz="2400" dirty="0" smtClean="0"/>
              <a:t>модели детали сборочной единицы. Создание рабочего чертежа детали </a:t>
            </a:r>
          </a:p>
          <a:p>
            <a:pPr marL="182880" algn="ctr">
              <a:spcAft>
                <a:spcPts val="600"/>
              </a:spcAft>
            </a:pPr>
            <a:r>
              <a:rPr lang="ru-RU" sz="2400" dirty="0" smtClean="0"/>
              <a:t>с использованием команд автоматического создания видов разрезов и сечений</a:t>
            </a:r>
          </a:p>
          <a:p>
            <a:pPr marL="182880" algn="ctr"/>
            <a:r>
              <a:rPr lang="ru-RU" sz="2400" dirty="0" smtClean="0"/>
              <a:t>Практическая работа 10.03.2017</a:t>
            </a:r>
          </a:p>
          <a:p>
            <a:pPr marL="182880" algn="ctr"/>
            <a:endParaRPr lang="ru-RU" sz="2400" dirty="0" smtClean="0"/>
          </a:p>
          <a:p>
            <a:pPr marL="182880" algn="ctr"/>
            <a:endParaRPr lang="ru-RU" sz="2400" dirty="0"/>
          </a:p>
          <a:p>
            <a:pPr marL="182880" algn="ctr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3200280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456384"/>
          </a:xfrm>
        </p:spPr>
        <p:txBody>
          <a:bodyPr anchor="ctr">
            <a:normAutofit/>
          </a:bodyPr>
          <a:lstStyle/>
          <a:p>
            <a:pPr marL="109728" indent="0">
              <a:buNone/>
            </a:pPr>
            <a:r>
              <a:rPr lang="ru-RU" sz="2800" i="1" dirty="0"/>
              <a:t>Изображение, полученное на горизонтальной плоскости проекций, называется видом сверху</a:t>
            </a:r>
            <a:endParaRPr lang="ru-RU" sz="2800" i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Вопрос №3</a:t>
            </a:r>
            <a:br>
              <a:rPr lang="ru-RU" dirty="0" smtClean="0"/>
            </a:br>
            <a:r>
              <a:rPr lang="ru-RU" dirty="0">
                <a:effectLst/>
              </a:rPr>
              <a:t>Как называется изображение, полученное на горизонтальной плоскости проекций?</a:t>
            </a:r>
          </a:p>
        </p:txBody>
      </p:sp>
    </p:spTree>
    <p:extLst>
      <p:ext uri="{BB962C8B-B14F-4D97-AF65-F5344CB8AC3E}">
        <p14:creationId xmlns:p14="http://schemas.microsoft.com/office/powerpoint/2010/main" val="106171200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456384"/>
          </a:xfrm>
        </p:spPr>
        <p:txBody>
          <a:bodyPr anchor="ctr">
            <a:normAutofit/>
          </a:bodyPr>
          <a:lstStyle/>
          <a:p>
            <a:pPr marL="109728" indent="0">
              <a:buNone/>
            </a:pPr>
            <a:r>
              <a:rPr lang="ru-RU" sz="2800" i="1" dirty="0"/>
              <a:t>Изображение, полученное на профильной плоскости проекций, называется видом слева</a:t>
            </a:r>
            <a:endParaRPr lang="ru-RU" sz="2800" i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Вопрос №4</a:t>
            </a:r>
            <a:br>
              <a:rPr lang="ru-RU" dirty="0" smtClean="0"/>
            </a:br>
            <a:r>
              <a:rPr lang="ru-RU" dirty="0">
                <a:effectLst/>
              </a:rPr>
              <a:t>Как называется изображение, полученное на профильной плоскости проекций?</a:t>
            </a:r>
          </a:p>
        </p:txBody>
      </p:sp>
    </p:spTree>
    <p:extLst>
      <p:ext uri="{BB962C8B-B14F-4D97-AF65-F5344CB8AC3E}">
        <p14:creationId xmlns:p14="http://schemas.microsoft.com/office/powerpoint/2010/main" val="391738925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456384"/>
          </a:xfrm>
        </p:spPr>
        <p:txBody>
          <a:bodyPr anchor="ctr">
            <a:normAutofit/>
          </a:bodyPr>
          <a:lstStyle/>
          <a:p>
            <a:r>
              <a:rPr lang="ru-RU" sz="2800" i="1" dirty="0"/>
              <a:t>Вид/Видовые экраны/Новые видовые экраны/Три: </a:t>
            </a:r>
            <a:r>
              <a:rPr lang="ru-RU" sz="2800" i="1" dirty="0" smtClean="0"/>
              <a:t>Справа</a:t>
            </a:r>
          </a:p>
          <a:p>
            <a:r>
              <a:rPr lang="ru-RU" sz="2800" i="1" dirty="0" smtClean="0"/>
              <a:t>Выполнение практической работы начинаем с выполнения этой команды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Вопрос №5</a:t>
            </a:r>
            <a:br>
              <a:rPr lang="ru-RU" dirty="0" smtClean="0"/>
            </a:br>
            <a:r>
              <a:rPr lang="ru-RU" dirty="0">
                <a:effectLst/>
              </a:rPr>
              <a:t>С помощью какой команды можно плоскость экрана разделить на 3 видовых экрана</a:t>
            </a:r>
          </a:p>
        </p:txBody>
      </p:sp>
    </p:spTree>
    <p:extLst>
      <p:ext uri="{BB962C8B-B14F-4D97-AF65-F5344CB8AC3E}">
        <p14:creationId xmlns:p14="http://schemas.microsoft.com/office/powerpoint/2010/main" val="347504389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>
            <a:normAutofit/>
          </a:bodyPr>
          <a:lstStyle/>
          <a:p>
            <a:r>
              <a:rPr lang="ru-RU" sz="6000" dirty="0" smtClean="0"/>
              <a:t>Методические рекомендации к выполнению практического задания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73909575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fontScale="92500"/>
          </a:bodyPr>
          <a:lstStyle/>
          <a:p>
            <a:pPr lvl="0"/>
            <a:r>
              <a:rPr lang="ru-RU" sz="3800" dirty="0"/>
              <a:t>Создаем новую </a:t>
            </a:r>
            <a:r>
              <a:rPr lang="ru-RU" sz="3800" dirty="0" smtClean="0"/>
              <a:t>пользовательскую систему координат ПСК</a:t>
            </a:r>
            <a:r>
              <a:rPr lang="ru-RU" sz="3800" dirty="0"/>
              <a:t>, для которой плоскость </a:t>
            </a:r>
            <a:r>
              <a:rPr lang="en-US" sz="3800" dirty="0"/>
              <a:t>XOY</a:t>
            </a:r>
            <a:r>
              <a:rPr lang="ru-RU" sz="3800" dirty="0"/>
              <a:t> должна быть параллельна фронтальной плоскости </a:t>
            </a:r>
            <a:r>
              <a:rPr lang="ru-RU" sz="3800" dirty="0" smtClean="0"/>
              <a:t>проекций  </a:t>
            </a:r>
          </a:p>
          <a:p>
            <a:pPr lvl="0"/>
            <a:r>
              <a:rPr lang="ru-RU" sz="3800" dirty="0" smtClean="0"/>
              <a:t>Для </a:t>
            </a:r>
            <a:r>
              <a:rPr lang="ru-RU" sz="3800" dirty="0"/>
              <a:t>этого ось О</a:t>
            </a:r>
            <a:r>
              <a:rPr lang="en-US" sz="3800" dirty="0"/>
              <a:t>Y</a:t>
            </a:r>
            <a:r>
              <a:rPr lang="ru-RU" sz="3800" dirty="0"/>
              <a:t> </a:t>
            </a:r>
            <a:r>
              <a:rPr lang="ru-RU" sz="3800" dirty="0" smtClean="0"/>
              <a:t>необходимо повернуть </a:t>
            </a:r>
            <a:r>
              <a:rPr lang="ru-RU" sz="3800" dirty="0"/>
              <a:t>вокруг оси ОХ на 90 </a:t>
            </a:r>
            <a:r>
              <a:rPr lang="ru-RU" sz="3800" dirty="0" smtClean="0"/>
              <a:t>градусов против часовой стрелки</a:t>
            </a:r>
            <a:endParaRPr lang="ru-RU" sz="3800" dirty="0"/>
          </a:p>
          <a:p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ru-RU" dirty="0" smtClean="0"/>
              <a:t>Шаг №1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54906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lvl="0" indent="0">
              <a:buNone/>
            </a:pPr>
            <a:r>
              <a:rPr lang="ru-RU" sz="6000" dirty="0"/>
              <a:t>Строим прямоугольник с размерами 120*22</a:t>
            </a:r>
          </a:p>
          <a:p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Шаг №2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063298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456384"/>
          </a:xfrm>
        </p:spPr>
        <p:txBody>
          <a:bodyPr anchor="ctr">
            <a:normAutofit/>
          </a:bodyPr>
          <a:lstStyle/>
          <a:p>
            <a:r>
              <a:rPr lang="ru-RU" sz="2800" i="1" dirty="0" smtClean="0"/>
              <a:t>КОМАНДА «Прямоугольник» Панели инструментов «Рисование примитивов»</a:t>
            </a:r>
          </a:p>
          <a:p>
            <a:r>
              <a:rPr lang="ru-RU" sz="2800" i="1" dirty="0" smtClean="0"/>
              <a:t>Координаты левого нижнего угла прямоугольника задаем мышью произвольно</a:t>
            </a:r>
          </a:p>
          <a:p>
            <a:r>
              <a:rPr lang="ru-RU" sz="2800" i="1" dirty="0" smtClean="0"/>
              <a:t>Координаты правого верхнего угла задаем в виде   </a:t>
            </a:r>
            <a:r>
              <a:rPr lang="en-US" sz="2800" i="1" dirty="0" smtClean="0"/>
              <a:t>@120,22</a:t>
            </a:r>
            <a:endParaRPr lang="ru-RU" sz="2800" i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Вопрос №6</a:t>
            </a:r>
            <a:br>
              <a:rPr lang="ru-RU" dirty="0" smtClean="0"/>
            </a:br>
            <a:r>
              <a:rPr lang="ru-RU" dirty="0">
                <a:effectLst/>
              </a:rPr>
              <a:t>С помощью какой команды можно </a:t>
            </a:r>
            <a:r>
              <a:rPr lang="ru-RU" dirty="0" smtClean="0">
                <a:effectLst/>
              </a:rPr>
              <a:t>построить прямоугольник?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2997637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lvl="0" indent="0">
              <a:buNone/>
            </a:pPr>
            <a:r>
              <a:rPr lang="ru-RU" sz="4400" dirty="0"/>
              <a:t>Строим круг радиуса </a:t>
            </a:r>
            <a:r>
              <a:rPr lang="en-US" sz="4400" dirty="0"/>
              <a:t>R</a:t>
            </a:r>
            <a:r>
              <a:rPr lang="ru-RU" sz="4400" dirty="0" smtClean="0"/>
              <a:t>30 </a:t>
            </a:r>
            <a:r>
              <a:rPr lang="ru-RU" sz="4400" dirty="0"/>
              <a:t>с центром в точке (110,44), предварительно переносим начало координат новой ПСК в левый нижний угол прямоугольника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Шаг №</a:t>
            </a:r>
            <a:r>
              <a:rPr lang="en-US" dirty="0" smtClean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944422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933056"/>
            <a:ext cx="8229600" cy="2088232"/>
          </a:xfrm>
        </p:spPr>
        <p:txBody>
          <a:bodyPr anchor="ctr">
            <a:normAutofit/>
          </a:bodyPr>
          <a:lstStyle/>
          <a:p>
            <a:r>
              <a:rPr lang="ru-RU" sz="4000" i="1" dirty="0" smtClean="0"/>
              <a:t>Команда «Начало» Панели инструментов «ПСК»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58418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Вопрос №</a:t>
            </a:r>
            <a:r>
              <a:rPr lang="en-US" dirty="0" smtClean="0"/>
              <a:t>7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>
                <a:effectLst/>
              </a:rPr>
              <a:t>С помощью какой команды можно </a:t>
            </a:r>
            <a:r>
              <a:rPr lang="ru-RU" sz="4400" dirty="0" smtClean="0">
                <a:effectLst/>
              </a:rPr>
              <a:t>создать новую ПСК путем перемещения начальной точки (точки 0) на новое место?</a:t>
            </a:r>
            <a:endParaRPr lang="ru-RU" sz="4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2287414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168352"/>
          </a:xfrm>
        </p:spPr>
        <p:txBody>
          <a:bodyPr anchor="ctr">
            <a:normAutofit/>
          </a:bodyPr>
          <a:lstStyle/>
          <a:p>
            <a:r>
              <a:rPr lang="ru-RU" sz="3200" i="1" dirty="0" smtClean="0"/>
              <a:t>Команда «</a:t>
            </a:r>
            <a:r>
              <a:rPr lang="en-US" sz="3200" i="1" dirty="0" smtClean="0"/>
              <a:t>CIRCLE</a:t>
            </a:r>
            <a:r>
              <a:rPr lang="ru-RU" sz="3200" i="1" dirty="0" smtClean="0"/>
              <a:t>»</a:t>
            </a:r>
            <a:r>
              <a:rPr lang="en-US" sz="3200" i="1" dirty="0" smtClean="0"/>
              <a:t> (</a:t>
            </a:r>
            <a:r>
              <a:rPr lang="ru-RU" sz="3200" i="1" dirty="0" smtClean="0"/>
              <a:t>КРУГ) Панели инструментов «Рисование примитивов»</a:t>
            </a:r>
          </a:p>
          <a:p>
            <a:r>
              <a:rPr lang="ru-RU" sz="3200" i="1" dirty="0" smtClean="0"/>
              <a:t>Центр: 110,44</a:t>
            </a:r>
          </a:p>
          <a:p>
            <a:r>
              <a:rPr lang="ru-RU" sz="3200" i="1" dirty="0" smtClean="0"/>
              <a:t>Радиус: 30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0306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Вопрос №8</a:t>
            </a:r>
            <a:br>
              <a:rPr lang="ru-RU" dirty="0" smtClean="0"/>
            </a:br>
            <a:r>
              <a:rPr lang="ru-RU" dirty="0">
                <a:effectLst/>
              </a:rPr>
              <a:t>С помощью какой команды можно </a:t>
            </a:r>
            <a:r>
              <a:rPr lang="ru-RU" dirty="0" smtClean="0">
                <a:effectLst/>
              </a:rPr>
              <a:t>построить окружность </a:t>
            </a:r>
            <a:r>
              <a:rPr lang="en-US" dirty="0" smtClean="0">
                <a:effectLst/>
              </a:rPr>
              <a:t>R</a:t>
            </a:r>
            <a:r>
              <a:rPr lang="ru-RU" dirty="0" smtClean="0">
                <a:effectLst/>
              </a:rPr>
              <a:t>3</a:t>
            </a:r>
            <a:r>
              <a:rPr lang="en-US" dirty="0" smtClean="0">
                <a:effectLst/>
              </a:rPr>
              <a:t>0  </a:t>
            </a:r>
            <a:r>
              <a:rPr lang="ru-RU" dirty="0" smtClean="0">
                <a:effectLst/>
              </a:rPr>
              <a:t>с центром в точке 110,44?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1985782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772400" cy="13611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Цели занятия:</a:t>
            </a:r>
            <a:br>
              <a:rPr lang="ru-RU" dirty="0" smtClean="0"/>
            </a:br>
            <a:r>
              <a:rPr lang="ru-RU" i="1" dirty="0" smtClean="0"/>
              <a:t>образовательные</a:t>
            </a:r>
            <a:endParaRPr lang="ru-RU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19672" y="1628800"/>
            <a:ext cx="6587009" cy="4536504"/>
          </a:xfrm>
        </p:spPr>
        <p:txBody>
          <a:bodyPr>
            <a:noAutofit/>
          </a:bodyPr>
          <a:lstStyle/>
          <a:p>
            <a:pPr marL="457200" lvl="0" indent="-457200">
              <a:buFont typeface="Wingdings" pitchFamily="2" charset="2"/>
              <a:buChar char="ü"/>
            </a:pPr>
            <a:r>
              <a:rPr lang="ru-RU" sz="3000" dirty="0"/>
              <a:t>Отработка технологии создания 3</a:t>
            </a:r>
            <a:r>
              <a:rPr lang="en-US" sz="3000" dirty="0"/>
              <a:t>D</a:t>
            </a:r>
            <a:r>
              <a:rPr lang="ru-RU" sz="3000" dirty="0"/>
              <a:t>-модели в системе автоматизированного </a:t>
            </a:r>
            <a:r>
              <a:rPr lang="ru-RU" sz="3000" dirty="0" smtClean="0"/>
              <a:t>проектирования </a:t>
            </a:r>
            <a:r>
              <a:rPr lang="en-US" sz="3000" dirty="0" err="1"/>
              <a:t>AutoCad</a:t>
            </a:r>
            <a:endParaRPr lang="ru-RU" sz="3000" dirty="0"/>
          </a:p>
          <a:p>
            <a:pPr marL="457200" indent="-457200">
              <a:buFont typeface="Wingdings" pitchFamily="2" charset="2"/>
              <a:buChar char="ü"/>
            </a:pPr>
            <a:r>
              <a:rPr lang="ru-RU" sz="3000" dirty="0"/>
              <a:t>Отработка технологии создания рабочего чертежа детали с использованием команд автоматического создания видов, разрезов и сечений</a:t>
            </a:r>
          </a:p>
        </p:txBody>
      </p:sp>
    </p:spTree>
    <p:extLst>
      <p:ext uri="{BB962C8B-B14F-4D97-AF65-F5344CB8AC3E}">
        <p14:creationId xmlns:p14="http://schemas.microsoft.com/office/powerpoint/2010/main" val="5956372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lvl="0" indent="0">
              <a:buNone/>
            </a:pPr>
            <a:r>
              <a:rPr lang="ru-RU" sz="4800" dirty="0"/>
              <a:t>Строим круг радиуса </a:t>
            </a:r>
            <a:r>
              <a:rPr lang="en-US" sz="4800" dirty="0" smtClean="0"/>
              <a:t>R</a:t>
            </a:r>
            <a:r>
              <a:rPr lang="ru-RU" sz="4800" dirty="0" smtClean="0"/>
              <a:t>14 </a:t>
            </a:r>
            <a:r>
              <a:rPr lang="ru-RU" sz="4800" dirty="0"/>
              <a:t>с центром в точке (110,44), центр  </a:t>
            </a:r>
            <a:r>
              <a:rPr lang="ru-RU" sz="4800" dirty="0" smtClean="0"/>
              <a:t>круга при этом  </a:t>
            </a:r>
            <a:r>
              <a:rPr lang="ru-RU" sz="4800" dirty="0"/>
              <a:t>определяем в режиме объектной привязки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Шаг №4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53552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168352"/>
          </a:xfrm>
        </p:spPr>
        <p:txBody>
          <a:bodyPr anchor="ctr">
            <a:normAutofit fontScale="85000" lnSpcReduction="10000"/>
          </a:bodyPr>
          <a:lstStyle/>
          <a:p>
            <a:r>
              <a:rPr lang="ru-RU" sz="3200" i="1" dirty="0" smtClean="0"/>
              <a:t>С помощью объектной привязки можно найти характерные точки объектов. Например, конечные точки и середина отрезков и дуг, центр и квадранты окружностей и т.д.</a:t>
            </a:r>
          </a:p>
          <a:p>
            <a:r>
              <a:rPr lang="ru-RU" sz="3200" i="1" dirty="0" smtClean="0"/>
              <a:t>ПКМ на пиктограмме «Объектная привязка» в строке состояния и контекстном меню выбрать команду «Настройка»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0306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Вопрос №9</a:t>
            </a:r>
            <a:br>
              <a:rPr lang="ru-RU" dirty="0" smtClean="0"/>
            </a:br>
            <a:r>
              <a:rPr lang="ru-RU" dirty="0" smtClean="0">
                <a:effectLst/>
              </a:rPr>
              <a:t>Что такое объектная привязка и как настроить режимы объектной привязки?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8379626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lvl="0" indent="0">
              <a:buNone/>
            </a:pPr>
            <a:r>
              <a:rPr lang="ru-RU" sz="6000" dirty="0"/>
              <a:t>Создаем 3 области </a:t>
            </a:r>
            <a:r>
              <a:rPr lang="ru-RU" sz="6000" dirty="0" smtClean="0"/>
              <a:t>(</a:t>
            </a:r>
            <a:r>
              <a:rPr lang="ru-RU" sz="6000" dirty="0"/>
              <a:t>прямоугольник и две окружности</a:t>
            </a:r>
            <a:r>
              <a:rPr lang="ru-RU" sz="6000" dirty="0" smtClean="0"/>
              <a:t>) </a:t>
            </a:r>
            <a:endParaRPr lang="ru-RU" sz="6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Шаг №5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089837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356992"/>
            <a:ext cx="8229600" cy="2232248"/>
          </a:xfrm>
        </p:spPr>
        <p:txBody>
          <a:bodyPr anchor="ctr">
            <a:normAutofit fontScale="92500"/>
          </a:bodyPr>
          <a:lstStyle/>
          <a:p>
            <a:r>
              <a:rPr lang="ru-RU" sz="4000" i="1" dirty="0" smtClean="0"/>
              <a:t>С помощью команды </a:t>
            </a:r>
            <a:r>
              <a:rPr lang="en-US" sz="4000" i="1" dirty="0" smtClean="0"/>
              <a:t>REGION (</a:t>
            </a:r>
            <a:r>
              <a:rPr lang="ru-RU" sz="4000" i="1" dirty="0" smtClean="0"/>
              <a:t>Область) Панели инструментов «Рисование примитивов»</a:t>
            </a:r>
          </a:p>
          <a:p>
            <a:endParaRPr lang="ru-RU" sz="4000" i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0306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Вопрос №10</a:t>
            </a:r>
            <a:br>
              <a:rPr lang="ru-RU" dirty="0" smtClean="0"/>
            </a:br>
            <a:r>
              <a:rPr lang="ru-RU" dirty="0" smtClean="0">
                <a:effectLst/>
              </a:rPr>
              <a:t>Какая команда используется для преобразования замкнутого контура в область?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040440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lvl="0" indent="0">
              <a:buNone/>
            </a:pPr>
            <a:r>
              <a:rPr lang="ru-RU" sz="5400" dirty="0"/>
              <a:t>П</a:t>
            </a:r>
            <a:r>
              <a:rPr lang="ru-RU" sz="5400" dirty="0" smtClean="0"/>
              <a:t>рямоугольник </a:t>
            </a:r>
            <a:r>
              <a:rPr lang="ru-RU" sz="5400" dirty="0"/>
              <a:t>и </a:t>
            </a:r>
            <a:r>
              <a:rPr lang="ru-RU" sz="5400" dirty="0" smtClean="0"/>
              <a:t>большую окружность </a:t>
            </a:r>
            <a:r>
              <a:rPr lang="en-US" sz="5400" dirty="0" smtClean="0"/>
              <a:t>R30 </a:t>
            </a:r>
            <a:r>
              <a:rPr lang="ru-RU" sz="5400" dirty="0" smtClean="0"/>
              <a:t>объединяем </a:t>
            </a:r>
            <a:r>
              <a:rPr lang="ru-RU" sz="5400" dirty="0"/>
              <a:t>в одну </a:t>
            </a:r>
            <a:r>
              <a:rPr lang="ru-RU" sz="5400" dirty="0" smtClean="0"/>
              <a:t>область</a:t>
            </a:r>
            <a:r>
              <a:rPr lang="ru-RU" sz="4000" dirty="0"/>
              <a:t> 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Шаг №6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959829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096344"/>
          </a:xfrm>
        </p:spPr>
        <p:txBody>
          <a:bodyPr anchor="ctr">
            <a:normAutofit fontScale="92500"/>
          </a:bodyPr>
          <a:lstStyle/>
          <a:p>
            <a:r>
              <a:rPr lang="ru-RU" sz="4000" i="1" dirty="0" smtClean="0"/>
              <a:t>Команда </a:t>
            </a:r>
            <a:r>
              <a:rPr lang="en-US" sz="4000" i="1" dirty="0" smtClean="0"/>
              <a:t>UNION</a:t>
            </a:r>
            <a:r>
              <a:rPr lang="ru-RU" sz="4000" i="1" dirty="0" smtClean="0"/>
              <a:t> </a:t>
            </a:r>
            <a:r>
              <a:rPr lang="en-US" sz="4000" i="1" dirty="0" smtClean="0"/>
              <a:t>(</a:t>
            </a:r>
            <a:r>
              <a:rPr lang="ru-RU" sz="4000" i="1" dirty="0" smtClean="0"/>
              <a:t>Объединение) Панели инструментов «Редактирование тел»</a:t>
            </a:r>
            <a:r>
              <a:rPr lang="ru-RU" sz="4000" i="1" dirty="0"/>
              <a:t> </a:t>
            </a:r>
            <a:r>
              <a:rPr lang="ru-RU" sz="4000" i="1" dirty="0" smtClean="0"/>
              <a:t>или Панели инструментов «Моделирование»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0306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Вопрос №11</a:t>
            </a:r>
            <a:br>
              <a:rPr lang="ru-RU" dirty="0" smtClean="0"/>
            </a:br>
            <a:r>
              <a:rPr lang="ru-RU" dirty="0" smtClean="0">
                <a:effectLst/>
              </a:rPr>
              <a:t>Какая команда используется для объединения областей?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3516408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ru-RU" sz="5400" dirty="0"/>
              <a:t>Делаем вычитание (из </a:t>
            </a:r>
            <a:r>
              <a:rPr lang="ru-RU" sz="5400" dirty="0" smtClean="0"/>
              <a:t>области, полученной после выполнения шага 6,  </a:t>
            </a:r>
            <a:r>
              <a:rPr lang="ru-RU" sz="5400" dirty="0"/>
              <a:t>вычитаем область в виде круга диаметра 28)</a:t>
            </a:r>
          </a:p>
          <a:p>
            <a:pPr marL="109728" lvl="0" indent="0">
              <a:buNone/>
            </a:pPr>
            <a:r>
              <a:rPr lang="ru-RU" sz="4000" dirty="0"/>
              <a:t> 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Шаг №7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261863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096344"/>
          </a:xfrm>
        </p:spPr>
        <p:txBody>
          <a:bodyPr anchor="ctr">
            <a:normAutofit fontScale="92500"/>
          </a:bodyPr>
          <a:lstStyle/>
          <a:p>
            <a:r>
              <a:rPr lang="ru-RU" sz="4000" i="1" dirty="0" smtClean="0"/>
              <a:t>Команда </a:t>
            </a:r>
            <a:r>
              <a:rPr lang="en-US" sz="4000" i="1" dirty="0" smtClean="0"/>
              <a:t>SUBTRACT (</a:t>
            </a:r>
            <a:r>
              <a:rPr lang="ru-RU" sz="4000" i="1" dirty="0" smtClean="0"/>
              <a:t>ВЫЧИТАНИЕ) Панели инструментов «Редактирование тел»</a:t>
            </a:r>
            <a:r>
              <a:rPr lang="ru-RU" sz="4000" i="1" dirty="0"/>
              <a:t> </a:t>
            </a:r>
            <a:r>
              <a:rPr lang="ru-RU" sz="4000" i="1" dirty="0" smtClean="0"/>
              <a:t>или Панели инструментов «Моделирование»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0306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Вопрос №12</a:t>
            </a:r>
            <a:br>
              <a:rPr lang="ru-RU" dirty="0" smtClean="0"/>
            </a:br>
            <a:r>
              <a:rPr lang="ru-RU" dirty="0" smtClean="0">
                <a:effectLst/>
              </a:rPr>
              <a:t>Какая команда используется для вычитания областей?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794699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ru-RU" sz="5400" dirty="0"/>
              <a:t>Создаем твердотельную модель из </a:t>
            </a:r>
            <a:r>
              <a:rPr lang="ru-RU" sz="5400" dirty="0" smtClean="0"/>
              <a:t>построенного плоского </a:t>
            </a:r>
            <a:r>
              <a:rPr lang="ru-RU" sz="5400" dirty="0"/>
              <a:t>контура, преобразованного в </a:t>
            </a:r>
            <a:r>
              <a:rPr lang="ru-RU" sz="5400" dirty="0" smtClean="0"/>
              <a:t>область,</a:t>
            </a:r>
            <a:r>
              <a:rPr lang="ru-RU" sz="4000" dirty="0" smtClean="0"/>
              <a:t> </a:t>
            </a:r>
            <a:r>
              <a:rPr lang="ru-RU" sz="5400" dirty="0"/>
              <a:t>методом </a:t>
            </a:r>
            <a:r>
              <a:rPr lang="ru-RU" sz="5400" dirty="0" smtClean="0"/>
              <a:t>выдавливания. Высота выдавливания </a:t>
            </a:r>
            <a:r>
              <a:rPr lang="en-US" sz="5400" dirty="0" smtClean="0"/>
              <a:t>H=-88</a:t>
            </a:r>
            <a:endParaRPr lang="ru-RU" sz="5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Шаг №8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504455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096344"/>
          </a:xfrm>
        </p:spPr>
        <p:txBody>
          <a:bodyPr anchor="ctr">
            <a:normAutofit/>
          </a:bodyPr>
          <a:lstStyle/>
          <a:p>
            <a:r>
              <a:rPr lang="ru-RU" sz="4000" i="1" dirty="0" smtClean="0"/>
              <a:t>Команда </a:t>
            </a:r>
            <a:r>
              <a:rPr lang="en-US" sz="4000" i="1" dirty="0" smtClean="0"/>
              <a:t>EXTRUDE (</a:t>
            </a:r>
            <a:r>
              <a:rPr lang="ru-RU" sz="4000" i="1" dirty="0" smtClean="0"/>
              <a:t>ВЫДАВИТЬ) Панели инструментов «Моделирование»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0306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Вопрос №13</a:t>
            </a:r>
            <a:br>
              <a:rPr lang="ru-RU" dirty="0" smtClean="0"/>
            </a:br>
            <a:r>
              <a:rPr lang="ru-RU" dirty="0" smtClean="0">
                <a:effectLst/>
              </a:rPr>
              <a:t>Какая команда используется для создания твердотельной модели из плоского замкнутого контура (области)?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0305133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772400" cy="13611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Цели занятия:</a:t>
            </a:r>
            <a:br>
              <a:rPr lang="ru-RU" dirty="0" smtClean="0"/>
            </a:br>
            <a:r>
              <a:rPr lang="ru-RU" i="1" dirty="0" smtClean="0">
                <a:effectLst/>
              </a:rPr>
              <a:t>развивающие</a:t>
            </a:r>
            <a:endParaRPr lang="ru-RU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63688" y="1700808"/>
            <a:ext cx="6587009" cy="4464496"/>
          </a:xfrm>
        </p:spPr>
        <p:txBody>
          <a:bodyPr>
            <a:noAutofit/>
          </a:bodyPr>
          <a:lstStyle/>
          <a:p>
            <a:pPr marL="457200" lvl="0" indent="-457200">
              <a:buFont typeface="Wingdings" pitchFamily="2" charset="2"/>
              <a:buChar char="Ø"/>
            </a:pPr>
            <a:r>
              <a:rPr lang="ru-RU" sz="3000" dirty="0"/>
              <a:t>Овладение навыками работы на компьютере, системами автоматизированного проектирования;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3000" dirty="0"/>
              <a:t>Развитие технического мышления, пространственного представления, графических навыков</a:t>
            </a:r>
          </a:p>
        </p:txBody>
      </p:sp>
    </p:spTree>
    <p:extLst>
      <p:ext uri="{BB962C8B-B14F-4D97-AF65-F5344CB8AC3E}">
        <p14:creationId xmlns:p14="http://schemas.microsoft.com/office/powerpoint/2010/main" val="26270849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>
            <a:noAutofit/>
          </a:bodyPr>
          <a:lstStyle/>
          <a:p>
            <a:pPr lvl="0"/>
            <a:r>
              <a:rPr lang="ru-RU" sz="3500" dirty="0"/>
              <a:t>Строим ребро. </a:t>
            </a:r>
            <a:r>
              <a:rPr lang="ru-RU" sz="3500" dirty="0" smtClean="0"/>
              <a:t>Для </a:t>
            </a:r>
            <a:r>
              <a:rPr lang="ru-RU" sz="3500" dirty="0"/>
              <a:t>дальнейших построений необходимо выбрать новую плоскость. </a:t>
            </a:r>
            <a:endParaRPr lang="en-US" sz="3500" dirty="0" smtClean="0"/>
          </a:p>
          <a:p>
            <a:pPr lvl="0"/>
            <a:r>
              <a:rPr lang="ru-RU" sz="3500" dirty="0" smtClean="0"/>
              <a:t>Вернемся </a:t>
            </a:r>
            <a:r>
              <a:rPr lang="ru-RU" sz="3500" dirty="0"/>
              <a:t>к мировой системе </a:t>
            </a:r>
            <a:r>
              <a:rPr lang="ru-RU" sz="3500" dirty="0" smtClean="0"/>
              <a:t>координат</a:t>
            </a:r>
            <a:endParaRPr lang="en-US" sz="3500" dirty="0" smtClean="0"/>
          </a:p>
          <a:p>
            <a:pPr lvl="0"/>
            <a:r>
              <a:rPr lang="ru-RU" sz="3500" dirty="0"/>
              <a:t>П</a:t>
            </a:r>
            <a:r>
              <a:rPr lang="ru-RU" sz="3500" dirty="0" smtClean="0"/>
              <a:t>ереносим </a:t>
            </a:r>
            <a:r>
              <a:rPr lang="ru-RU" sz="3500" dirty="0"/>
              <a:t>начало ПСК (пользовательской системы координат) в левый нижний угол верхнего </a:t>
            </a:r>
            <a:r>
              <a:rPr lang="ru-RU" sz="3500" dirty="0" smtClean="0"/>
              <a:t>основания</a:t>
            </a:r>
            <a:endParaRPr lang="ru-RU" sz="35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Шаг №</a:t>
            </a:r>
            <a:r>
              <a:rPr lang="en-US" dirty="0" smtClean="0"/>
              <a:t>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629269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>
            <a:noAutofit/>
          </a:bodyPr>
          <a:lstStyle/>
          <a:p>
            <a:pPr lvl="0"/>
            <a:r>
              <a:rPr lang="ru-RU" sz="3500" dirty="0"/>
              <a:t>Строим ребро. </a:t>
            </a:r>
            <a:r>
              <a:rPr lang="ru-RU" sz="3500" dirty="0" smtClean="0"/>
              <a:t>Для </a:t>
            </a:r>
            <a:r>
              <a:rPr lang="ru-RU" sz="3500" dirty="0"/>
              <a:t>дальнейших построений необходимо выбрать новую плоскость. </a:t>
            </a:r>
            <a:endParaRPr lang="en-US" sz="3500" dirty="0" smtClean="0"/>
          </a:p>
          <a:p>
            <a:pPr lvl="0"/>
            <a:r>
              <a:rPr lang="ru-RU" sz="3500" dirty="0" smtClean="0"/>
              <a:t>Вернемся </a:t>
            </a:r>
            <a:r>
              <a:rPr lang="ru-RU" sz="3500" dirty="0"/>
              <a:t>к мировой системе </a:t>
            </a:r>
            <a:r>
              <a:rPr lang="ru-RU" sz="3500" dirty="0" smtClean="0"/>
              <a:t>координат</a:t>
            </a:r>
            <a:endParaRPr lang="en-US" sz="3500" dirty="0" smtClean="0"/>
          </a:p>
          <a:p>
            <a:pPr lvl="0"/>
            <a:r>
              <a:rPr lang="ru-RU" sz="3500" dirty="0"/>
              <a:t>П</a:t>
            </a:r>
            <a:r>
              <a:rPr lang="ru-RU" sz="3500" dirty="0" smtClean="0"/>
              <a:t>ереносим </a:t>
            </a:r>
            <a:r>
              <a:rPr lang="ru-RU" sz="3500" dirty="0"/>
              <a:t>начало ПСК (пользовательской системы координат) в левый нижний угол верхнего </a:t>
            </a:r>
            <a:r>
              <a:rPr lang="ru-RU" sz="3500" dirty="0" smtClean="0"/>
              <a:t>основания</a:t>
            </a:r>
            <a:endParaRPr lang="ru-RU" sz="35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Шаг №10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294108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>
            <a:noAutofit/>
          </a:bodyPr>
          <a:lstStyle/>
          <a:p>
            <a:pPr lvl="0"/>
            <a:r>
              <a:rPr lang="ru-RU" sz="3500" dirty="0"/>
              <a:t>Строим </a:t>
            </a:r>
            <a:r>
              <a:rPr lang="ru-RU" sz="3500" dirty="0" smtClean="0"/>
              <a:t>ребро, используя команду Клин Панели инструментов «Моделирование»</a:t>
            </a:r>
            <a:endParaRPr lang="en-US" sz="3500" dirty="0" smtClean="0"/>
          </a:p>
          <a:p>
            <a:pPr lvl="0"/>
            <a:r>
              <a:rPr lang="ru-RU" sz="3600" dirty="0" smtClean="0"/>
              <a:t>Определяем размеры основания </a:t>
            </a:r>
            <a:r>
              <a:rPr lang="ru-RU" sz="3600" dirty="0"/>
              <a:t>и </a:t>
            </a:r>
            <a:r>
              <a:rPr lang="ru-RU" sz="3600" dirty="0" smtClean="0"/>
              <a:t>высоты клина, используя </a:t>
            </a:r>
            <a:r>
              <a:rPr lang="ru-RU" sz="3600" dirty="0"/>
              <a:t>команду Расстояние на панели инструментов «Сведения</a:t>
            </a:r>
            <a:r>
              <a:rPr lang="ru-RU" sz="3600" dirty="0" smtClean="0"/>
              <a:t>»</a:t>
            </a:r>
          </a:p>
          <a:p>
            <a:pPr lvl="0"/>
            <a:r>
              <a:rPr lang="ru-RU" sz="3600" dirty="0" smtClean="0"/>
              <a:t>Активизируем экран с видом спереди 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Шаг №11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86499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584"/>
          </a:xfrm>
        </p:spPr>
        <p:txBody>
          <a:bodyPr>
            <a:noAutofit/>
          </a:bodyPr>
          <a:lstStyle/>
          <a:p>
            <a:pPr lvl="0"/>
            <a:r>
              <a:rPr lang="ru-RU" sz="3600" dirty="0" smtClean="0"/>
              <a:t>Активизируем экран с видом спереди и с помощью команды Расстояние Панели инструментов «Сведения» определим расстояние между точками ребра. </a:t>
            </a:r>
          </a:p>
          <a:p>
            <a:pPr lvl="0"/>
            <a:r>
              <a:rPr lang="ru-RU" sz="3600" dirty="0" smtClean="0"/>
              <a:t>В командной строке появятся следующие значения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Шаг №11( продолжение)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3344253"/>
              </p:ext>
            </p:extLst>
          </p:nvPr>
        </p:nvGraphicFramePr>
        <p:xfrm>
          <a:off x="1296988" y="5516563"/>
          <a:ext cx="6983412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Формула" r:id="rId3" imgW="2476440" imgH="203040" progId="Equation.3">
                  <p:embed/>
                </p:oleObj>
              </mc:Choice>
              <mc:Fallback>
                <p:oleObj name="Формула" r:id="rId3" imgW="247644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6988" y="5516563"/>
                        <a:ext cx="6983412" cy="720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736296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36504"/>
          </a:xfrm>
        </p:spPr>
        <p:txBody>
          <a:bodyPr>
            <a:noAutofit/>
          </a:bodyPr>
          <a:lstStyle/>
          <a:p>
            <a:pPr lvl="0"/>
            <a:r>
              <a:rPr lang="ru-RU" sz="3600" dirty="0" smtClean="0"/>
              <a:t>Основание клина имеет размеры: 96 Х 8 (8 – ширина основания по 2</a:t>
            </a:r>
            <a:r>
              <a:rPr lang="en-US" sz="3600" dirty="0" smtClean="0"/>
              <a:t>D-</a:t>
            </a:r>
            <a:r>
              <a:rPr lang="ru-RU" sz="3600" dirty="0" smtClean="0"/>
              <a:t>чертежу)</a:t>
            </a:r>
          </a:p>
          <a:p>
            <a:pPr lvl="0"/>
            <a:r>
              <a:rPr lang="ru-RU" sz="3600" dirty="0" smtClean="0"/>
              <a:t>Высота клина: </a:t>
            </a:r>
            <a:r>
              <a:rPr lang="en-US" sz="3600" dirty="0" smtClean="0"/>
              <a:t>H=48.8</a:t>
            </a:r>
            <a:endParaRPr lang="ru-RU" sz="36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Шаг №11( продолжение)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217177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36504"/>
          </a:xfrm>
        </p:spPr>
        <p:txBody>
          <a:bodyPr>
            <a:noAutofit/>
          </a:bodyPr>
          <a:lstStyle/>
          <a:p>
            <a:pPr lvl="0"/>
            <a:r>
              <a:rPr lang="ru-RU" sz="3600" dirty="0"/>
              <a:t>Строим клин. </a:t>
            </a:r>
            <a:r>
              <a:rPr lang="ru-RU" sz="3600" dirty="0" smtClean="0"/>
              <a:t>Учитывая, что  </a:t>
            </a:r>
            <a:r>
              <a:rPr lang="ru-RU" sz="3600" dirty="0"/>
              <a:t>его скос направлен в сторону второго угла </a:t>
            </a:r>
            <a:r>
              <a:rPr lang="ru-RU" sz="3600" dirty="0" smtClean="0"/>
              <a:t>основания, будем </a:t>
            </a:r>
            <a:r>
              <a:rPr lang="ru-RU" sz="3600" dirty="0"/>
              <a:t>использовать команду:</a:t>
            </a:r>
          </a:p>
          <a:p>
            <a:r>
              <a:rPr lang="ru-RU" sz="3600" dirty="0" smtClean="0"/>
              <a:t>Клин 1т</a:t>
            </a:r>
            <a:r>
              <a:rPr lang="ru-RU" sz="3600" dirty="0"/>
              <a:t>: 96, 40</a:t>
            </a:r>
          </a:p>
          <a:p>
            <a:r>
              <a:rPr lang="ru-RU" sz="3600" dirty="0"/>
              <a:t>2Т: 0, 48 </a:t>
            </a:r>
          </a:p>
          <a:p>
            <a:r>
              <a:rPr lang="ru-RU" sz="3600" dirty="0"/>
              <a:t>3Т: 48.8 (так как высота клина H=48.8)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Шаг №1</a:t>
            </a:r>
            <a:r>
              <a:rPr lang="en-US" dirty="0" smtClean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708512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464496"/>
          </a:xfrm>
        </p:spPr>
        <p:txBody>
          <a:bodyPr>
            <a:noAutofit/>
          </a:bodyPr>
          <a:lstStyle/>
          <a:p>
            <a:pPr lvl="0"/>
            <a:r>
              <a:rPr lang="ru-RU" sz="3600" dirty="0"/>
              <a:t>Строим окружность диаметра 10 с центром в точке </a:t>
            </a:r>
            <a:r>
              <a:rPr lang="ru-RU" sz="3600" dirty="0" smtClean="0"/>
              <a:t>20,18</a:t>
            </a:r>
          </a:p>
          <a:p>
            <a:pPr lvl="0"/>
            <a:r>
              <a:rPr lang="ru-RU" sz="3600" dirty="0"/>
              <a:t>Создаем прямоугольный массив с параметрами: </a:t>
            </a:r>
          </a:p>
          <a:p>
            <a:pPr lvl="1"/>
            <a:r>
              <a:rPr lang="ru-RU" sz="3200" dirty="0"/>
              <a:t>Количество строк - 2 </a:t>
            </a:r>
          </a:p>
          <a:p>
            <a:pPr lvl="1"/>
            <a:r>
              <a:rPr lang="ru-RU" sz="3200" dirty="0"/>
              <a:t>Расстояние между строками – 52</a:t>
            </a:r>
          </a:p>
          <a:p>
            <a:pPr lvl="1"/>
            <a:r>
              <a:rPr lang="ru-RU" sz="3200" dirty="0"/>
              <a:t>Количество столбцов – 2</a:t>
            </a:r>
          </a:p>
          <a:p>
            <a:pPr lvl="1"/>
            <a:r>
              <a:rPr lang="ru-RU" sz="3200" dirty="0"/>
              <a:t>Расстояние между столбцами – 46</a:t>
            </a:r>
          </a:p>
          <a:p>
            <a:pPr lvl="0"/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Шаг №13,14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08670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096344"/>
          </a:xfrm>
        </p:spPr>
        <p:txBody>
          <a:bodyPr anchor="ctr">
            <a:normAutofit/>
          </a:bodyPr>
          <a:lstStyle/>
          <a:p>
            <a:pPr lvl="0"/>
            <a:r>
              <a:rPr lang="ru-RU" sz="3200" i="1" dirty="0"/>
              <a:t>Команда </a:t>
            </a:r>
            <a:r>
              <a:rPr lang="en-US" sz="3200" i="1" dirty="0"/>
              <a:t>ARRAY</a:t>
            </a:r>
            <a:r>
              <a:rPr lang="ru-RU" sz="3200" i="1" dirty="0"/>
              <a:t> (МАССИВ) Панели инструментов «Редактирование объектов»</a:t>
            </a:r>
            <a:endParaRPr lang="ru-RU" sz="3200" dirty="0"/>
          </a:p>
          <a:p>
            <a:r>
              <a:rPr lang="ru-RU" sz="3200" i="1" dirty="0"/>
              <a:t>Массивы: прямоугольный, круговой, по траектории</a:t>
            </a:r>
            <a:endParaRPr lang="ru-RU" sz="3200" i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0306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Вопрос №14</a:t>
            </a:r>
            <a:br>
              <a:rPr lang="ru-RU" dirty="0" smtClean="0"/>
            </a:br>
            <a:r>
              <a:rPr lang="ru-RU" dirty="0">
                <a:effectLst/>
              </a:rPr>
              <a:t>Какая команда используется для создания массивов? Какие виды массивов могут быть реализованы в </a:t>
            </a:r>
            <a:r>
              <a:rPr lang="en-US" dirty="0">
                <a:effectLst/>
              </a:rPr>
              <a:t>AutoCAD</a:t>
            </a:r>
            <a:r>
              <a:rPr lang="ru-RU" dirty="0">
                <a:effectLst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2275493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589240"/>
          </a:xfrm>
        </p:spPr>
        <p:txBody>
          <a:bodyPr>
            <a:noAutofit/>
          </a:bodyPr>
          <a:lstStyle/>
          <a:p>
            <a:pPr lvl="0"/>
            <a:r>
              <a:rPr lang="ru-RU" sz="4000" dirty="0"/>
              <a:t>Расчленяем прямоугольный </a:t>
            </a:r>
            <a:r>
              <a:rPr lang="ru-RU" sz="4000" dirty="0" smtClean="0"/>
              <a:t>массив (используем команду </a:t>
            </a:r>
            <a:r>
              <a:rPr lang="en-US" sz="4000" dirty="0" smtClean="0"/>
              <a:t>EXPLODE (</a:t>
            </a:r>
            <a:r>
              <a:rPr lang="ru-RU" sz="4000" dirty="0" smtClean="0"/>
              <a:t>расчлени) Панели инструментов «Редактирование»</a:t>
            </a:r>
            <a:endParaRPr lang="ru-RU" sz="4000" dirty="0"/>
          </a:p>
          <a:p>
            <a:pPr lvl="0"/>
            <a:r>
              <a:rPr lang="ru-RU" sz="4000" dirty="0"/>
              <a:t>Выдавливаем 4 окружности на расстояние -</a:t>
            </a:r>
            <a:r>
              <a:rPr lang="ru-RU" sz="4000" dirty="0" smtClean="0"/>
              <a:t>22</a:t>
            </a:r>
          </a:p>
          <a:p>
            <a:pPr lvl="0"/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Шаг №15,16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99989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464496"/>
          </a:xfrm>
        </p:spPr>
        <p:txBody>
          <a:bodyPr anchor="ctr">
            <a:noAutofit/>
          </a:bodyPr>
          <a:lstStyle/>
          <a:p>
            <a:endParaRPr lang="ru-RU" sz="3600" dirty="0" smtClean="0"/>
          </a:p>
          <a:p>
            <a:pPr lvl="0"/>
            <a:r>
              <a:rPr lang="ru-RU" sz="4400" dirty="0"/>
              <a:t>В результате </a:t>
            </a:r>
            <a:r>
              <a:rPr lang="ru-RU" sz="4400" dirty="0" smtClean="0"/>
              <a:t>выполнения шага 16 построено </a:t>
            </a:r>
            <a:r>
              <a:rPr lang="ru-RU" sz="4400" dirty="0"/>
              <a:t>4 цилиндра</a:t>
            </a:r>
          </a:p>
          <a:p>
            <a:r>
              <a:rPr lang="ru-RU" sz="4400" dirty="0" smtClean="0"/>
              <a:t>Вычитаем </a:t>
            </a:r>
            <a:r>
              <a:rPr lang="ru-RU" sz="4400" dirty="0"/>
              <a:t>из </a:t>
            </a:r>
            <a:r>
              <a:rPr lang="ru-RU" sz="4400" dirty="0" smtClean="0"/>
              <a:t>построенной модели детали 4 </a:t>
            </a:r>
            <a:r>
              <a:rPr lang="ru-RU" sz="4400" dirty="0"/>
              <a:t>цилиндра</a:t>
            </a:r>
          </a:p>
          <a:p>
            <a:pPr lvl="0"/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Шаг №17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368794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772400" cy="13611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Цели занятия:</a:t>
            </a:r>
            <a:br>
              <a:rPr lang="ru-RU" dirty="0" smtClean="0"/>
            </a:br>
            <a:r>
              <a:rPr lang="ru-RU" i="1" dirty="0" smtClean="0">
                <a:effectLst/>
              </a:rPr>
              <a:t>воспитательные</a:t>
            </a:r>
            <a:endParaRPr lang="ru-RU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63688" y="1772816"/>
            <a:ext cx="6587009" cy="4608512"/>
          </a:xfrm>
        </p:spPr>
        <p:txBody>
          <a:bodyPr>
            <a:noAutofit/>
          </a:bodyPr>
          <a:lstStyle/>
          <a:p>
            <a:pPr marL="457200" lvl="0" indent="-457200">
              <a:buFont typeface="Wingdings" pitchFamily="2" charset="2"/>
              <a:buChar char="ü"/>
            </a:pPr>
            <a:r>
              <a:rPr lang="ru-RU" sz="2900" dirty="0"/>
              <a:t>Формирование у студентов интереса к дисциплине, навыков самостоятельной работы 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ru-RU" sz="2900" dirty="0"/>
              <a:t>Воспитание точности, внимательности при графических построениях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900" dirty="0"/>
              <a:t>Воспитание ответственности за работу группы, формирование активной позиции в обучении</a:t>
            </a:r>
          </a:p>
        </p:txBody>
      </p:sp>
    </p:spTree>
    <p:extLst>
      <p:ext uri="{BB962C8B-B14F-4D97-AF65-F5344CB8AC3E}">
        <p14:creationId xmlns:p14="http://schemas.microsoft.com/office/powerpoint/2010/main" val="390303400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2852936"/>
            <a:ext cx="7869560" cy="5256584"/>
          </a:xfrm>
        </p:spPr>
        <p:txBody>
          <a:bodyPr>
            <a:noAutofit/>
          </a:bodyPr>
          <a:lstStyle/>
          <a:p>
            <a:pPr lvl="0"/>
            <a:r>
              <a:rPr lang="ru-RU" sz="3000" dirty="0" smtClean="0"/>
              <a:t>Вкладка Лист/Создать Вид/Базовый</a:t>
            </a:r>
          </a:p>
          <a:p>
            <a:pPr lvl="0"/>
            <a:r>
              <a:rPr lang="ru-RU" sz="3000" dirty="0" smtClean="0"/>
              <a:t>Выбрать  Лист1</a:t>
            </a:r>
          </a:p>
          <a:p>
            <a:pPr lvl="0"/>
            <a:r>
              <a:rPr lang="ru-RU" sz="3000" dirty="0" smtClean="0"/>
              <a:t>Выход</a:t>
            </a:r>
          </a:p>
          <a:p>
            <a:pPr lvl="0"/>
            <a:r>
              <a:rPr lang="ru-RU" sz="3000" dirty="0" smtClean="0"/>
              <a:t>Задать положение базового вида на листе</a:t>
            </a:r>
          </a:p>
          <a:p>
            <a:pPr lvl="0"/>
            <a:r>
              <a:rPr lang="ru-RU" sz="3000" dirty="0" smtClean="0"/>
              <a:t>Задать положение проекционных видов на листе </a:t>
            </a:r>
            <a:endParaRPr lang="ru-RU" sz="3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2650306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Шаг №18</a:t>
            </a:r>
            <a:br>
              <a:rPr lang="ru-RU" dirty="0" smtClean="0"/>
            </a:br>
            <a:r>
              <a:rPr lang="ru-RU" sz="3600" dirty="0"/>
              <a:t>Создание рабочего чертежа детали с использованием команд автоматического создания видов, разрезов и </a:t>
            </a:r>
            <a:r>
              <a:rPr lang="ru-RU" sz="3600" dirty="0" smtClean="0"/>
              <a:t>сечений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78728585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464496"/>
          </a:xfrm>
        </p:spPr>
        <p:txBody>
          <a:bodyPr anchor="ctr">
            <a:noAutofit/>
          </a:bodyPr>
          <a:lstStyle/>
          <a:p>
            <a:r>
              <a:rPr lang="ru-RU" sz="3600" dirty="0" smtClean="0"/>
              <a:t>Построить сопряжения для всех острых кромок детали</a:t>
            </a:r>
          </a:p>
          <a:p>
            <a:pPr lvl="0"/>
            <a:r>
              <a:rPr lang="ru-RU" sz="3600" dirty="0" smtClean="0"/>
              <a:t>Разработка </a:t>
            </a:r>
            <a:r>
              <a:rPr lang="en-US" sz="3600" dirty="0" smtClean="0"/>
              <a:t>3D-</a:t>
            </a:r>
            <a:r>
              <a:rPr lang="ru-RU" sz="3600" dirty="0" smtClean="0"/>
              <a:t>модели и рабочего чертежа детали типа кронштейн, башмак, серьга, фитинг, нервюра (по заданию курсового проекта) 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Самостоятельная работа на уроке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867349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 anchor="ctr">
            <a:noAutofit/>
          </a:bodyPr>
          <a:lstStyle/>
          <a:p>
            <a:r>
              <a:rPr lang="ru-RU" sz="2500" dirty="0"/>
              <a:t>Мы сегодня освоили технологию создания трехмерной твердотельной модели детали Кронштейн, отработали команды, которые используются при создании 3</a:t>
            </a:r>
            <a:r>
              <a:rPr lang="en-US" sz="2500" dirty="0"/>
              <a:t>D</a:t>
            </a:r>
            <a:r>
              <a:rPr lang="ru-RU" sz="2500" dirty="0"/>
              <a:t>-моделей методом выдавливания (бобышка). Цель урока достигнута.</a:t>
            </a:r>
          </a:p>
          <a:p>
            <a:r>
              <a:rPr lang="ru-RU" sz="2500" dirty="0"/>
              <a:t>Выставление оценок по итогам выполнения практической работы. </a:t>
            </a:r>
          </a:p>
          <a:p>
            <a:pPr lvl="1"/>
            <a:r>
              <a:rPr lang="ru-RU" sz="2500" dirty="0" smtClean="0"/>
              <a:t>- </a:t>
            </a:r>
            <a:r>
              <a:rPr lang="ru-RU" sz="2500" dirty="0"/>
              <a:t>бланк «Критерии оценки работы» заполняется </a:t>
            </a:r>
            <a:r>
              <a:rPr lang="ru-RU" sz="2500" dirty="0" smtClean="0"/>
              <a:t>студентом и  </a:t>
            </a:r>
            <a:r>
              <a:rPr lang="ru-RU" sz="2500" dirty="0"/>
              <a:t>преподавателем; </a:t>
            </a:r>
          </a:p>
          <a:p>
            <a:pPr lvl="1"/>
            <a:r>
              <a:rPr lang="ru-RU" sz="2500" dirty="0"/>
              <a:t>- бланк «Критерии оценки занятия» заполняется студентом;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dirty="0" smtClean="0"/>
              <a:t>Итоги проведенного занятия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73949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464496"/>
          </a:xfrm>
        </p:spPr>
        <p:txBody>
          <a:bodyPr anchor="ctr">
            <a:noAutofit/>
          </a:bodyPr>
          <a:lstStyle/>
          <a:p>
            <a:pPr lvl="0"/>
            <a:r>
              <a:rPr lang="ru-RU" sz="3600" dirty="0" smtClean="0"/>
              <a:t>Завершить разработку </a:t>
            </a:r>
            <a:r>
              <a:rPr lang="en-US" sz="3600" dirty="0" smtClean="0"/>
              <a:t>3D-</a:t>
            </a:r>
            <a:r>
              <a:rPr lang="ru-RU" sz="3600" dirty="0" smtClean="0"/>
              <a:t>модели и рабочего чертежа детали типа кронштейн, башмак, серьга, фитинг, нервюра (по заданию курсового проекта) 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Домашнее задани</a:t>
            </a:r>
            <a:r>
              <a:rPr lang="ru-RU" dirty="0"/>
              <a:t>е</a:t>
            </a:r>
          </a:p>
        </p:txBody>
      </p:sp>
    </p:spTree>
    <p:extLst>
      <p:ext uri="{BB962C8B-B14F-4D97-AF65-F5344CB8AC3E}">
        <p14:creationId xmlns:p14="http://schemas.microsoft.com/office/powerpoint/2010/main" val="41251553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5545446"/>
              </p:ext>
            </p:extLst>
          </p:nvPr>
        </p:nvGraphicFramePr>
        <p:xfrm>
          <a:off x="467545" y="1340769"/>
          <a:ext cx="8136904" cy="535602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136904"/>
              </a:tblGrid>
              <a:tr h="87546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+mj-lt"/>
                        <a:buNone/>
                      </a:pPr>
                      <a:r>
                        <a:rPr lang="ru-RU" sz="2800" dirty="0" smtClean="0">
                          <a:effectLst/>
                        </a:rPr>
                        <a:t>1. Конспект</a:t>
                      </a:r>
                      <a:endParaRPr lang="ru-RU" sz="2800" dirty="0">
                        <a:solidFill>
                          <a:srgbClr val="000000"/>
                        </a:solidFill>
                        <a:effectLst/>
                        <a:latin typeface="Impac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3051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+mj-lt"/>
                        <a:buNone/>
                      </a:pPr>
                      <a:r>
                        <a:rPr lang="ru-RU" sz="2800" dirty="0">
                          <a:effectLst/>
                        </a:rPr>
                        <a:t> </a:t>
                      </a:r>
                      <a:r>
                        <a:rPr lang="ru-RU" sz="2800" dirty="0" smtClean="0">
                          <a:effectLst/>
                        </a:rPr>
                        <a:t>2. </a:t>
                      </a:r>
                      <a:r>
                        <a:rPr lang="ru-RU" sz="2800" dirty="0" err="1" smtClean="0">
                          <a:effectLst/>
                        </a:rPr>
                        <a:t>Габидуллин</a:t>
                      </a:r>
                      <a:r>
                        <a:rPr lang="ru-RU" sz="2800" dirty="0" smtClean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В.М. «Трехмерное </a:t>
                      </a:r>
                      <a:r>
                        <a:rPr lang="ru-RU" sz="2800" dirty="0" err="1">
                          <a:effectLst/>
                        </a:rPr>
                        <a:t>млоделирование</a:t>
                      </a:r>
                      <a:r>
                        <a:rPr lang="ru-RU" sz="2800" dirty="0">
                          <a:effectLst/>
                        </a:rPr>
                        <a:t> в </a:t>
                      </a:r>
                      <a:r>
                        <a:rPr lang="en-US" sz="2800" dirty="0">
                          <a:effectLst/>
                        </a:rPr>
                        <a:t>AutoCAD</a:t>
                      </a:r>
                      <a:r>
                        <a:rPr lang="ru-RU" sz="2800" dirty="0">
                          <a:effectLst/>
                        </a:rPr>
                        <a:t> 2014» - М.: ДМК Пресс», 2014. стр. 59-128, стр. 260-276</a:t>
                      </a:r>
                      <a:endParaRPr lang="ru-RU" sz="2800" dirty="0">
                        <a:solidFill>
                          <a:srgbClr val="000000"/>
                        </a:solidFill>
                        <a:effectLst/>
                        <a:latin typeface="Impac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3051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+mj-lt"/>
                        <a:buNone/>
                      </a:pPr>
                      <a:r>
                        <a:rPr lang="ru-RU" sz="2800" dirty="0" smtClean="0">
                          <a:effectLst/>
                        </a:rPr>
                        <a:t>3. </a:t>
                      </a:r>
                      <a:r>
                        <a:rPr lang="ru-RU" sz="2800" dirty="0" err="1" smtClean="0">
                          <a:effectLst/>
                        </a:rPr>
                        <a:t>Съемщикова</a:t>
                      </a:r>
                      <a:r>
                        <a:rPr lang="ru-RU" sz="2800" dirty="0" smtClean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Л.С. Создаем чертежи в </a:t>
                      </a:r>
                      <a:r>
                        <a:rPr lang="en-US" sz="2800" dirty="0" smtClean="0">
                          <a:effectLst/>
                        </a:rPr>
                        <a:t>AutoCAD</a:t>
                      </a:r>
                      <a:r>
                        <a:rPr lang="ru-RU" sz="2800" dirty="0" smtClean="0">
                          <a:effectLst/>
                        </a:rPr>
                        <a:t>» </a:t>
                      </a:r>
                      <a:r>
                        <a:rPr lang="ru-RU" sz="2800" dirty="0">
                          <a:effectLst/>
                        </a:rPr>
                        <a:t>- М.: ДМК Пресс», 2014. Стр. 109-115</a:t>
                      </a:r>
                      <a:endParaRPr lang="ru-RU" sz="2800" dirty="0">
                        <a:solidFill>
                          <a:srgbClr val="000000"/>
                        </a:solidFill>
                        <a:effectLst/>
                        <a:latin typeface="Impac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Литература для подготовки к занятию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118474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Презентацию подготовил преподаватель </a:t>
            </a:r>
            <a:br>
              <a:rPr lang="ru-RU" dirty="0" smtClean="0"/>
            </a:br>
            <a:r>
              <a:rPr lang="ru-RU" dirty="0" smtClean="0"/>
              <a:t>ГБПОУ Политехнический колледж им. Н.Н. </a:t>
            </a:r>
            <a:r>
              <a:rPr lang="ru-RU" dirty="0" err="1" smtClean="0"/>
              <a:t>Годовикова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Сивцева Любовь </a:t>
            </a:r>
            <a:r>
              <a:rPr lang="ru-RU" dirty="0" err="1" smtClean="0"/>
              <a:t>Фроловна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Спасибо </a:t>
            </a:r>
            <a:r>
              <a:rPr lang="ru-RU" dirty="0"/>
              <a:t>за внимание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912058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772400" cy="1361176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dirty="0" smtClean="0"/>
              <a:t>Междисциплинарные связи</a:t>
            </a:r>
            <a:endParaRPr lang="ru-RU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63688" y="1772816"/>
            <a:ext cx="6587009" cy="4608512"/>
          </a:xfrm>
        </p:spPr>
        <p:txBody>
          <a:bodyPr>
            <a:noAutofit/>
          </a:bodyPr>
          <a:lstStyle/>
          <a:p>
            <a:pPr marL="457200" lvl="0" indent="-457200">
              <a:buFont typeface="Wingdings" pitchFamily="2" charset="2"/>
              <a:buChar char="ü"/>
            </a:pPr>
            <a:r>
              <a:rPr lang="ru-RU" sz="3200" dirty="0"/>
              <a:t>инженерная </a:t>
            </a:r>
            <a:r>
              <a:rPr lang="ru-RU" sz="3200" dirty="0" smtClean="0"/>
              <a:t>графика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ru-RU" sz="3200" dirty="0" smtClean="0"/>
              <a:t> </a:t>
            </a:r>
            <a:r>
              <a:rPr lang="ru-RU" sz="3200" dirty="0"/>
              <a:t>информационные технологии в профессиональной </a:t>
            </a:r>
            <a:r>
              <a:rPr lang="ru-RU" sz="3200" dirty="0" smtClean="0"/>
              <a:t>деятельности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ru-RU" sz="3200" dirty="0" smtClean="0"/>
              <a:t> </a:t>
            </a:r>
            <a:r>
              <a:rPr lang="ru-RU" sz="3200" dirty="0"/>
              <a:t>конструирование деталей и узлов, общее проектирование  летательных аппаратов</a:t>
            </a:r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val="363430980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9654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Построить </a:t>
            </a:r>
            <a:r>
              <a:rPr lang="en-US" sz="2800" dirty="0" smtClean="0"/>
              <a:t>3D-</a:t>
            </a:r>
            <a:r>
              <a:rPr lang="ru-RU" sz="2800" dirty="0" smtClean="0"/>
              <a:t>модель детали кронштейн</a:t>
            </a:r>
          </a:p>
          <a:p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Задание</a:t>
            </a:r>
            <a:endParaRPr lang="ru-R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772816"/>
            <a:ext cx="6291461" cy="4371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696971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3</a:t>
            </a:r>
            <a:r>
              <a:rPr lang="en-US" dirty="0" smtClean="0"/>
              <a:t>D-</a:t>
            </a:r>
            <a:r>
              <a:rPr lang="ru-RU" dirty="0" smtClean="0"/>
              <a:t>модель детали Кронштейн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/>
          <a:lstStyle/>
          <a:p>
            <a:pPr marL="109728" indent="0">
              <a:buNone/>
            </a:pPr>
            <a:endParaRPr lang="ru-RU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2776"/>
            <a:ext cx="720080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005587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45638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800" i="1" dirty="0"/>
              <a:t>Фронтальная плоскость </a:t>
            </a:r>
            <a:r>
              <a:rPr lang="ru-RU" sz="2800" i="1" dirty="0" smtClean="0"/>
              <a:t>проекции </a:t>
            </a:r>
            <a:r>
              <a:rPr lang="ru-RU" sz="2800" i="1" dirty="0"/>
              <a:t>горизонтальная плоскость </a:t>
            </a:r>
            <a:r>
              <a:rPr lang="ru-RU" sz="2800" i="1" dirty="0" smtClean="0"/>
              <a:t>проекции профильная </a:t>
            </a:r>
            <a:r>
              <a:rPr lang="ru-RU" sz="2800" i="1" dirty="0"/>
              <a:t>плоскость </a:t>
            </a:r>
            <a:r>
              <a:rPr lang="ru-RU" sz="2800" i="1" dirty="0" smtClean="0"/>
              <a:t>проекции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Вопрос №1</a:t>
            </a:r>
            <a:br>
              <a:rPr lang="ru-RU" dirty="0" smtClean="0"/>
            </a:br>
            <a:r>
              <a:rPr lang="ru-RU" dirty="0">
                <a:effectLst/>
              </a:rPr>
              <a:t>Назовите плоскости проекций?</a:t>
            </a:r>
            <a:br>
              <a:rPr lang="ru-RU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458158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456384"/>
          </a:xfrm>
        </p:spPr>
        <p:txBody>
          <a:bodyPr anchor="ctr">
            <a:normAutofit/>
          </a:bodyPr>
          <a:lstStyle/>
          <a:p>
            <a:pPr marL="109728" indent="0">
              <a:buNone/>
            </a:pPr>
            <a:r>
              <a:rPr lang="ru-RU" sz="2800" i="1" dirty="0"/>
              <a:t>Изображение, полученное на фронтальной плоскости проекций, называется видом спереди</a:t>
            </a:r>
            <a:endParaRPr lang="ru-RU" sz="2800" i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Вопрос №2</a:t>
            </a:r>
            <a:br>
              <a:rPr lang="ru-RU" dirty="0" smtClean="0"/>
            </a:br>
            <a:r>
              <a:rPr lang="ru-RU" dirty="0" smtClean="0">
                <a:effectLst/>
              </a:rPr>
              <a:t>Как </a:t>
            </a:r>
            <a:r>
              <a:rPr lang="ru-RU" dirty="0">
                <a:effectLst/>
              </a:rPr>
              <a:t>называется изображение, полученное на фронтальной плоскости </a:t>
            </a:r>
            <a:r>
              <a:rPr lang="ru-RU" dirty="0" smtClean="0">
                <a:effectLst/>
              </a:rPr>
              <a:t>проекций?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808109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1524</TotalTime>
  <Words>1080</Words>
  <Application>Microsoft Office PowerPoint</Application>
  <PresentationFormat>Экран (4:3)</PresentationFormat>
  <Paragraphs>137</Paragraphs>
  <Slides>45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47" baseType="lpstr">
      <vt:lpstr>Открытая</vt:lpstr>
      <vt:lpstr>Формула</vt:lpstr>
      <vt:lpstr>Презентация PowerPoint</vt:lpstr>
      <vt:lpstr>Цели занятия: образовательные</vt:lpstr>
      <vt:lpstr>Цели занятия: развивающие</vt:lpstr>
      <vt:lpstr>Цели занятия: воспитательные</vt:lpstr>
      <vt:lpstr>Междисциплинарные связи</vt:lpstr>
      <vt:lpstr>Задание</vt:lpstr>
      <vt:lpstr>3D-модель детали Кронштейн</vt:lpstr>
      <vt:lpstr>Вопрос №1 Назовите плоскости проекций? </vt:lpstr>
      <vt:lpstr>Вопрос №2 Как называется изображение, полученное на фронтальной плоскости проекций?</vt:lpstr>
      <vt:lpstr>Вопрос №3 Как называется изображение, полученное на горизонтальной плоскости проекций?</vt:lpstr>
      <vt:lpstr>Вопрос №4 Как называется изображение, полученное на профильной плоскости проекций?</vt:lpstr>
      <vt:lpstr>Вопрос №5 С помощью какой команды можно плоскость экрана разделить на 3 видовых экрана</vt:lpstr>
      <vt:lpstr>Методические рекомендации к выполнению практического задания</vt:lpstr>
      <vt:lpstr>Шаг №1</vt:lpstr>
      <vt:lpstr>Шаг №2</vt:lpstr>
      <vt:lpstr>Вопрос №6 С помощью какой команды можно построить прямоугольник?</vt:lpstr>
      <vt:lpstr>Шаг №3</vt:lpstr>
      <vt:lpstr>Вопрос №7 С помощью какой команды можно создать новую ПСК путем перемещения начальной точки (точки 0) на новое место?</vt:lpstr>
      <vt:lpstr>Вопрос №8 С помощью какой команды можно построить окружность R30  с центром в точке 110,44?</vt:lpstr>
      <vt:lpstr>Шаг №4</vt:lpstr>
      <vt:lpstr>Вопрос №9 Что такое объектная привязка и как настроить режимы объектной привязки?</vt:lpstr>
      <vt:lpstr>Шаг №5</vt:lpstr>
      <vt:lpstr>Вопрос №10 Какая команда используется для преобразования замкнутого контура в область?</vt:lpstr>
      <vt:lpstr>Шаг №6</vt:lpstr>
      <vt:lpstr>Вопрос №11 Какая команда используется для объединения областей?</vt:lpstr>
      <vt:lpstr>Шаг №7</vt:lpstr>
      <vt:lpstr>Вопрос №12 Какая команда используется для вычитания областей?</vt:lpstr>
      <vt:lpstr>Шаг №8</vt:lpstr>
      <vt:lpstr>Вопрос №13 Какая команда используется для создания твердотельной модели из плоского замкнутого контура (области)?</vt:lpstr>
      <vt:lpstr>Шаг №9</vt:lpstr>
      <vt:lpstr>Шаг №10</vt:lpstr>
      <vt:lpstr>Шаг №11</vt:lpstr>
      <vt:lpstr>Шаг №11( продолжение)</vt:lpstr>
      <vt:lpstr>Шаг №11( продолжение)</vt:lpstr>
      <vt:lpstr>Шаг №12</vt:lpstr>
      <vt:lpstr>Шаг №13,14</vt:lpstr>
      <vt:lpstr>Вопрос №14 Какая команда используется для создания массивов? Какие виды массивов могут быть реализованы в AutoCAD?</vt:lpstr>
      <vt:lpstr>Шаг №15,16</vt:lpstr>
      <vt:lpstr>Шаг №17</vt:lpstr>
      <vt:lpstr>Шаг №18 Создание рабочего чертежа детали с использованием команд автоматического создания видов, разрезов и сечений</vt:lpstr>
      <vt:lpstr>Самостоятельная работа на уроке</vt:lpstr>
      <vt:lpstr>Итоги проведенного занятия</vt:lpstr>
      <vt:lpstr>Домашнее задание</vt:lpstr>
      <vt:lpstr>Литература для подготовки к занятию </vt:lpstr>
      <vt:lpstr>Презентацию подготовил преподаватель  ГБПОУ Политехнический колледж им. Н.Н. Годовикова Сивцева Любовь Фроловна   Спасибо за внимание </vt:lpstr>
    </vt:vector>
  </TitlesOfParts>
  <Company>Krokoz™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3D-модели детали сборочной единицы. Создание рабочего чертежа детали с использованием команд автоматического создания видов разрезов и сечений</dc:title>
  <dc:creator>Александра</dc:creator>
  <cp:lastModifiedBy>Венера Узбековна</cp:lastModifiedBy>
  <cp:revision>58</cp:revision>
  <dcterms:created xsi:type="dcterms:W3CDTF">2017-03-08T10:38:41Z</dcterms:created>
  <dcterms:modified xsi:type="dcterms:W3CDTF">2017-03-26T06:52:21Z</dcterms:modified>
</cp:coreProperties>
</file>