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266" r:id="rId2"/>
    <p:sldId id="317" r:id="rId3"/>
    <p:sldId id="267" r:id="rId4"/>
    <p:sldId id="272" r:id="rId5"/>
    <p:sldId id="308" r:id="rId6"/>
    <p:sldId id="300" r:id="rId7"/>
    <p:sldId id="301" r:id="rId8"/>
    <p:sldId id="311" r:id="rId9"/>
    <p:sldId id="261" r:id="rId10"/>
    <p:sldId id="314" r:id="rId11"/>
    <p:sldId id="315" r:id="rId12"/>
    <p:sldId id="262" r:id="rId13"/>
    <p:sldId id="312" r:id="rId14"/>
    <p:sldId id="271" r:id="rId15"/>
    <p:sldId id="313" r:id="rId16"/>
    <p:sldId id="309" r:id="rId17"/>
    <p:sldId id="265" r:id="rId18"/>
    <p:sldId id="302" r:id="rId19"/>
    <p:sldId id="303" r:id="rId20"/>
    <p:sldId id="304" r:id="rId21"/>
    <p:sldId id="306" r:id="rId22"/>
    <p:sldId id="307" r:id="rId23"/>
    <p:sldId id="316" r:id="rId24"/>
    <p:sldId id="299"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64" r:id="rId48"/>
  </p:sldIdLst>
  <p:sldSz cx="9144000" cy="6858000" type="screen4x3"/>
  <p:notesSz cx="6858000" cy="9144000"/>
  <p:custDataLst>
    <p:tags r:id="rId50"/>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95555-A1AE-4358-BD4C-0DEF54B32DDC}" type="datetimeFigureOut">
              <a:rPr lang="ru-RU" smtClean="0"/>
              <a:pPr/>
              <a:t>19.02.2017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E38AF-CADD-4D5C-B8E1-2D37E86DECCE}" type="slidenum">
              <a:rPr lang="ru-RU" smtClean="0"/>
              <a:pPr/>
              <a:t>‹#›</a:t>
            </a:fld>
            <a:endParaRPr lang="ru-RU"/>
          </a:p>
        </p:txBody>
      </p:sp>
    </p:spTree>
    <p:extLst>
      <p:ext uri="{BB962C8B-B14F-4D97-AF65-F5344CB8AC3E}">
        <p14:creationId xmlns:p14="http://schemas.microsoft.com/office/powerpoint/2010/main" val="224758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25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40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41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42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43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26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44</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45</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46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27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28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29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30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04B078A-F7B4-43D5-A02A-6A939C1CB76D}" type="slidenum">
              <a:rPr lang="ru-RU" smtClean="0"/>
              <a:pPr/>
              <a:t>31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32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4B078A-F7B4-43D5-A02A-6A939C1CB76D}" type="slidenum">
              <a:rPr lang="ru-RU" smtClean="0"/>
              <a:pPr/>
              <a:t>33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EAF463A-BC7C-46EE-9F1E-7F377CCA4891}" type="datetimeFigureOut">
              <a:rPr lang="en-US" smtClean="0"/>
              <a:pPr/>
              <a:t>2/19/2017</a:t>
            </a:fld>
            <a:endParaRPr lang="en-US"/>
          </a:p>
        </p:txBody>
      </p:sp>
      <p:sp>
        <p:nvSpPr>
          <p:cNvPr id="2" name="Нижний колонтитул 1"/>
          <p:cNvSpPr>
            <a:spLocks noGrp="1"/>
          </p:cNvSpPr>
          <p:nvPr>
            <p:ph type="ftr" sz="quarter" idx="11"/>
          </p:nvPr>
        </p:nvSpPr>
        <p:spPr/>
        <p:txBody>
          <a:bodyPr/>
          <a:lstStyle/>
          <a:p>
            <a:endParaRPr lang="en-US"/>
          </a:p>
        </p:txBody>
      </p:sp>
      <p:sp>
        <p:nvSpPr>
          <p:cNvPr id="15" name="Номер слайда 14"/>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2/19/2017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2/19/2017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2/19/2017</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lang="en-US"/>
          </a:p>
        </p:txBody>
      </p:sp>
      <p:sp>
        <p:nvSpPr>
          <p:cNvPr id="16" name="Номер слайда 15"/>
          <p:cNvSpPr>
            <a:spLocks noGrp="1"/>
          </p:cNvSpPr>
          <p:nvPr>
            <p:ph type="sldNum" sz="quarter" idx="12"/>
          </p:nvPr>
        </p:nvSpPr>
        <p:spPr>
          <a:xfrm>
            <a:off x="8229600" y="6473952"/>
            <a:ext cx="758952" cy="246888"/>
          </a:xfrm>
        </p:spPr>
        <p:txBody>
          <a:bodyPr/>
          <a:lstStyle/>
          <a:p>
            <a:fld id="{A483448D-3A78-4528-A469-B745A65DA480}"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EAF463A-BC7C-46EE-9F1E-7F377CCA4891}" type="datetimeFigureOut">
              <a:rPr lang="en-US" smtClean="0"/>
              <a:pPr/>
              <a:t>2/19/2017</a:t>
            </a:fld>
            <a:endParaRPr lang="en-US"/>
          </a:p>
        </p:txBody>
      </p:sp>
      <p:sp>
        <p:nvSpPr>
          <p:cNvPr id="11" name="Нижний колонтитул 10"/>
          <p:cNvSpPr>
            <a:spLocks noGrp="1"/>
          </p:cNvSpPr>
          <p:nvPr>
            <p:ph type="ftr" sz="quarter" idx="11"/>
          </p:nvPr>
        </p:nvSpPr>
        <p:spPr/>
        <p:txBody>
          <a:bodyPr/>
          <a:lstStyle/>
          <a:p>
            <a:endParaRPr lang="en-US"/>
          </a:p>
        </p:txBody>
      </p:sp>
      <p:sp>
        <p:nvSpPr>
          <p:cNvPr id="16" name="Номер слайда 15"/>
          <p:cNvSpPr>
            <a:spLocks noGrp="1"/>
          </p:cNvSpPr>
          <p:nvPr>
            <p:ph type="sldNum" sz="quarter" idx="12"/>
          </p:nvPr>
        </p:nvSpPr>
        <p:spPr/>
        <p:txBody>
          <a:bodyPr/>
          <a:lstStyle/>
          <a:p>
            <a:fld id="{A483448D-3A78-4528-A469-B745A65DA480}" type="slidenum">
              <a:rPr lang="en-US" smtClean="0"/>
              <a:pPr/>
              <a:t>‹#›</a:t>
            </a:fld>
            <a:endParaRPr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EAF463A-BC7C-46EE-9F1E-7F377CCA4891}" type="datetimeFigureOut">
              <a:rPr lang="en-US" smtClean="0"/>
              <a:pPr/>
              <a:t>2/19/2017</a:t>
            </a:fld>
            <a:endParaRPr lang="en-US"/>
          </a:p>
        </p:txBody>
      </p:sp>
      <p:sp>
        <p:nvSpPr>
          <p:cNvPr id="10" name="Нижний колонтитул 9"/>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EAF463A-BC7C-46EE-9F1E-7F377CCA4891}" type="datetimeFigureOut">
              <a:rPr lang="en-US" smtClean="0"/>
              <a:pPr/>
              <a:t>2/19/2017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229600" y="6477000"/>
            <a:ext cx="762000" cy="246888"/>
          </a:xfrm>
        </p:spPr>
        <p:txBody>
          <a:bodyPr/>
          <a:lstStyle/>
          <a:p>
            <a:fld id="{A483448D-3A78-4528-A469-B745A65DA480}" type="slidenum">
              <a:rPr lang="en-US" smtClean="0"/>
              <a:pPr/>
              <a:t>‹#›</a:t>
            </a:fld>
            <a:endParaRPr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EAF463A-BC7C-46EE-9F1E-7F377CCA4891}" type="datetimeFigureOut">
              <a:rPr lang="en-US" smtClean="0"/>
              <a:pPr/>
              <a:t>2/19/2017</a:t>
            </a:fld>
            <a:endParaRPr lang="en-US"/>
          </a:p>
        </p:txBody>
      </p:sp>
      <p:sp>
        <p:nvSpPr>
          <p:cNvPr id="21" name="Нижний колонтитул 20"/>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2/19/2017</a:t>
            </a:fld>
            <a:endParaRPr lang="en-US"/>
          </a:p>
        </p:txBody>
      </p:sp>
      <p:sp>
        <p:nvSpPr>
          <p:cNvPr id="24" name="Нижний колонтитул 23"/>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EAF463A-BC7C-46EE-9F1E-7F377CCA4891}" type="datetimeFigureOut">
              <a:rPr lang="en-US" smtClean="0"/>
              <a:pPr/>
              <a:t>2/19/2017</a:t>
            </a:fld>
            <a:endParaRPr lang="en-US"/>
          </a:p>
        </p:txBody>
      </p:sp>
      <p:sp>
        <p:nvSpPr>
          <p:cNvPr id="29" name="Нижний колонтитул 28"/>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EAF463A-BC7C-46EE-9F1E-7F377CCA4891}" type="datetimeFigureOut">
              <a:rPr lang="en-US" smtClean="0"/>
              <a:pPr/>
              <a:t>2/19/2017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31" name="Номер слайда 30"/>
          <p:cNvSpPr>
            <a:spLocks noGrp="1"/>
          </p:cNvSpPr>
          <p:nvPr>
            <p:ph type="sldNum" sz="quarter" idx="12"/>
          </p:nvPr>
        </p:nvSpPr>
        <p:spPr/>
        <p:txBody>
          <a:bodyPr/>
          <a:lstStyle/>
          <a:p>
            <a:fld id="{A483448D-3A78-4528-A469-B745A65DA480}" type="slidenum">
              <a:rPr lang="en-US" smtClean="0"/>
              <a:pPr/>
              <a:t>‹#›</a:t>
            </a:fld>
            <a:endParaRPr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AF463A-BC7C-46EE-9F1E-7F377CCA4891}" type="datetimeFigureOut">
              <a:rPr lang="en-US" smtClean="0"/>
              <a:pPr/>
              <a:t>2/19/2017</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483448D-3A78-4528-A469-B745A65DA480}" type="slidenum">
              <a:rPr lang="en-US" smtClean="0"/>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Ba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audio" Target="file:///E:\&#1048;&#1053;&#1058;&#1045;&#1043;&#1056;&#1048;&#1056;&#1054;&#1042;&#1040;&#1053;&#1053;&#1067;&#1049;%20&#1059;&#1056;&#1054;&#1050;%20&#1050;&#1054;&#1057;&#1052;&#1054;&#1057;\!!!%20&#1040;&#1056;&#1058;&#1045;&#1052;&#1068;&#1045;&#1042;%20&#1052;&#1054;&#1047;&#1040;&#1048;&#1050;&#1040;.mp3" TargetMode="Externa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F:\&#1050;&#1054;&#1057;&#1052;&#1054;&#1057;\!!!%20&#1052;&#1059;&#1047;&#1067;&#1050;&#1040;\&#1059;&#1056;&#1054;&#1050;\&#1057;&#1055;&#1045;&#1049;&#1057;%20&#1044;&#1051;&#1071;%20&#1056;&#1048;&#1057;&#1054;&#1042;&#1040;&#1053;&#1048;&#1071;.mp3"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6.xml"/><Relationship Id="rId7" Type="http://schemas.openxmlformats.org/officeDocument/2006/relationships/image" Target="../media/image8.jpeg"/><Relationship Id="rId2" Type="http://schemas.openxmlformats.org/officeDocument/2006/relationships/audio" Target="file:///E:\&#1048;&#1053;&#1058;&#1045;&#1043;&#1056;&#1048;&#1056;&#1054;&#1042;&#1040;&#1053;&#1053;&#1067;&#1049;%20&#1059;&#1056;&#1054;&#1050;%20&#1050;&#1054;&#1057;&#1052;&#1054;&#1057;\&#1057;&#1055;&#1045;&#1049;&#1057;.mp3" TargetMode="External"/><Relationship Id="rId1" Type="http://schemas.openxmlformats.org/officeDocument/2006/relationships/audio" Target="file:///F:\&#1050;&#1054;&#1057;&#1052;&#1054;&#1057;\!!!%20&#1052;&#1059;&#1047;&#1067;&#1050;&#1040;\&#1059;&#1056;&#1054;&#1050;\&#1053;&#1040;%20&#1053;&#1040;&#1063;&#1040;&#1051;&#1054;%20&#1059;&#1056;&#1054;&#1050;&#1040;.mp3" TargetMode="Externa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audio" Target="file:///F:\&#1050;&#1054;&#1057;&#1052;&#1054;&#1057;\!!!%20&#1052;&#1059;&#1047;&#1067;&#1050;&#1040;\&#1059;&#1056;&#1054;&#1050;\&#1050;&#1054;&#1057;&#1052;&#1054;&#1057;%20&#1071;&#1056;&#1059;&#1064;&#1048;&#1053;&#1040;\&#1050;&#1054;&#1057;&#1052;&#1054;&#1057;%20(-).mp3"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A1%D0%B8%D0%BD%D1%82%D0%B5%D0%B7%D0%B0%D1%82%D0%BE%D1%80"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audio" Target="file:///E:\&#1048;&#1053;&#1058;&#1045;&#1043;&#1056;&#1048;&#1056;&#1054;&#1042;&#1040;&#1053;&#1053;&#1067;&#1049;%20&#1059;&#1056;&#1054;&#1050;%20&#1050;&#1054;&#1057;&#1052;&#1054;&#1057;\&#1063;&#1040;&#1056;&#1051;&#1068;&#1047;%20&#1040;&#1049;&#1042;&#1047;%20&#1050;&#1054;&#1057;&#1052;&#1048;&#1063;&#1045;&#1057;&#1050;&#1048;&#1049;%20&#1055;&#1045;&#1049;&#1047;&#1040;&#1046;.mp3" TargetMode="Externa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1000" y="381000"/>
            <a:ext cx="8458200" cy="2399928"/>
          </a:xfrm>
        </p:spPr>
        <p:txBody>
          <a:bodyPr/>
          <a:lstStyle/>
          <a:p>
            <a:pPr algn="r"/>
            <a:r>
              <a:rPr lang="ru-RU" sz="1400" dirty="0"/>
              <a:t>Шевченко Светлана Николаевна                                                                         </a:t>
            </a:r>
          </a:p>
          <a:p>
            <a:pPr algn="r"/>
            <a:r>
              <a:rPr lang="ru-RU" sz="1400" dirty="0"/>
              <a:t>учитель  музыки </a:t>
            </a:r>
          </a:p>
          <a:p>
            <a:pPr algn="r"/>
            <a:r>
              <a:rPr lang="ru-RU" sz="1400" dirty="0"/>
              <a:t>Полякова </a:t>
            </a:r>
            <a:r>
              <a:rPr lang="ru-RU" sz="1400" dirty="0" err="1"/>
              <a:t>Альмида</a:t>
            </a:r>
            <a:r>
              <a:rPr lang="ru-RU" sz="1400" dirty="0"/>
              <a:t>  </a:t>
            </a:r>
            <a:r>
              <a:rPr lang="ru-RU" sz="1400" dirty="0" err="1"/>
              <a:t>Салляховна</a:t>
            </a:r>
            <a:endParaRPr lang="ru-RU" sz="1400" dirty="0"/>
          </a:p>
          <a:p>
            <a:pPr algn="r"/>
            <a:r>
              <a:rPr lang="ru-RU" sz="1400" dirty="0"/>
              <a:t>учитель изобразительного искусства</a:t>
            </a:r>
          </a:p>
          <a:p>
            <a:pPr algn="r"/>
            <a:r>
              <a:rPr lang="ru-RU" sz="1400" dirty="0"/>
              <a:t>Муниципальное  автономное  образовательное   учреждение  </a:t>
            </a:r>
          </a:p>
          <a:p>
            <a:pPr algn="r"/>
            <a:r>
              <a:rPr lang="ru-RU" sz="1400" dirty="0"/>
              <a:t>«Средняя образовательная школа №12»</a:t>
            </a:r>
          </a:p>
          <a:p>
            <a:pPr algn="r"/>
            <a:r>
              <a:rPr lang="ru-RU" sz="1400" dirty="0"/>
              <a:t> город  Бакал, Челябинская  область</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624"/>
            <a:ext cx="78771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75656" y="6091555"/>
            <a:ext cx="6696744" cy="646331"/>
          </a:xfrm>
          <a:prstGeom prst="rect">
            <a:avLst/>
          </a:prstGeom>
        </p:spPr>
        <p:txBody>
          <a:bodyPr wrap="square">
            <a:spAutoFit/>
          </a:bodyPr>
          <a:lstStyle/>
          <a:p>
            <a:pPr algn="ctr"/>
            <a:r>
              <a:rPr lang="ru-RU" sz="1200" dirty="0">
                <a:solidFill>
                  <a:srgbClr val="00B0F0"/>
                </a:solidFill>
                <a:latin typeface="Times New Roman" panose="02020603050405020304" pitchFamily="18" charset="0"/>
                <a:cs typeface="Times New Roman" panose="02020603050405020304" pitchFamily="18" charset="0"/>
              </a:rPr>
              <a:t>Всероссийская научно-методическая конференция</a:t>
            </a:r>
          </a:p>
          <a:p>
            <a:pPr algn="ctr"/>
            <a:r>
              <a:rPr lang="ru-RU" sz="1200" dirty="0">
                <a:solidFill>
                  <a:srgbClr val="00B0F0"/>
                </a:solidFill>
                <a:latin typeface="Times New Roman" panose="02020603050405020304" pitchFamily="18" charset="0"/>
                <a:cs typeface="Times New Roman" panose="02020603050405020304" pitchFamily="18" charset="0"/>
              </a:rPr>
              <a:t> "Практика применения современных образовательных технологий в процессе реализации ФГОС" </a:t>
            </a:r>
          </a:p>
          <a:p>
            <a:pPr algn="ctr"/>
            <a:r>
              <a:rPr lang="ru-RU" sz="1200" dirty="0">
                <a:solidFill>
                  <a:srgbClr val="00B0F0"/>
                </a:solidFill>
                <a:latin typeface="Times New Roman" panose="02020603050405020304" pitchFamily="18" charset="0"/>
                <a:cs typeface="Times New Roman" panose="02020603050405020304" pitchFamily="18" charset="0"/>
              </a:rPr>
              <a:t>январь - февраль 2017 г.</a:t>
            </a:r>
          </a:p>
        </p:txBody>
      </p:sp>
      <p:sp>
        <p:nvSpPr>
          <p:cNvPr id="6" name="Прямоугольник 5"/>
          <p:cNvSpPr/>
          <p:nvPr/>
        </p:nvSpPr>
        <p:spPr>
          <a:xfrm>
            <a:off x="539551" y="2828836"/>
            <a:ext cx="7877175" cy="1938992"/>
          </a:xfrm>
          <a:prstGeom prst="rect">
            <a:avLst/>
          </a:prstGeom>
        </p:spPr>
        <p:txBody>
          <a:bodyPr wrap="square">
            <a:spAutoFit/>
          </a:bodyPr>
          <a:lstStyle/>
          <a:p>
            <a:pPr algn="ctr">
              <a:lnSpc>
                <a:spcPct val="200000"/>
              </a:lnSpc>
            </a:pPr>
            <a:r>
              <a:rPr lang="ru-RU" dirty="0"/>
              <a:t> </a:t>
            </a:r>
            <a:r>
              <a:rPr lang="ru-RU" sz="2000" b="1" dirty="0" smtClean="0">
                <a:latin typeface="Times New Roman" panose="02020603050405020304" pitchFamily="18" charset="0"/>
                <a:cs typeface="Times New Roman" panose="02020603050405020304" pitchFamily="18" charset="0"/>
              </a:rPr>
              <a:t>ПРЕЗЕНТАЦИЯ УРОКА ПО ИЗОБРАЗИТЕЛЬНОМУ ИСКУССТВУ И МУЗЫКЕ - 6 КЛАСС. </a:t>
            </a:r>
          </a:p>
          <a:p>
            <a:pPr algn="ctr">
              <a:lnSpc>
                <a:spcPct val="200000"/>
              </a:lnSpc>
            </a:pPr>
            <a:r>
              <a:rPr lang="ru-RU" sz="2000" b="1" dirty="0" smtClean="0">
                <a:latin typeface="Times New Roman" panose="02020603050405020304" pitchFamily="18" charset="0"/>
                <a:cs typeface="Times New Roman" panose="02020603050405020304" pitchFamily="18" charset="0"/>
              </a:rPr>
              <a:t>ТЕМА УРОКА: «КОСМОС В МУЗЫКЕ И В ЖИВОПИСИ» </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4119"/>
            <a:ext cx="8686800" cy="990600"/>
          </a:xfrm>
        </p:spPr>
        <p:txBody>
          <a:bodyPr>
            <a:normAutofit/>
          </a:bodyPr>
          <a:lstStyle/>
          <a:p>
            <a:r>
              <a:rPr lang="ru-RU" dirty="0" err="1" smtClean="0"/>
              <a:t>Г.и</a:t>
            </a:r>
            <a:r>
              <a:rPr lang="ru-RU" dirty="0" smtClean="0"/>
              <a:t>. </a:t>
            </a:r>
            <a:r>
              <a:rPr lang="ru-RU" dirty="0" err="1" smtClean="0"/>
              <a:t>курнин</a:t>
            </a:r>
            <a:r>
              <a:rPr lang="ru-RU" dirty="0" smtClean="0"/>
              <a:t>  «Звезда – гостья»</a:t>
            </a:r>
            <a:endParaRPr lang="ru-RU" dirty="0"/>
          </a:p>
        </p:txBody>
      </p:sp>
      <p:sp>
        <p:nvSpPr>
          <p:cNvPr id="3" name="Объект 2"/>
          <p:cNvSpPr>
            <a:spLocks noGrp="1"/>
          </p:cNvSpPr>
          <p:nvPr>
            <p:ph idx="1"/>
          </p:nvPr>
        </p:nvSpPr>
        <p:spPr/>
        <p:txBody>
          <a:bodyPr/>
          <a:lstStyle/>
          <a:p>
            <a:endParaRPr lang="ru-RU"/>
          </a:p>
        </p:txBody>
      </p:sp>
      <p:pic>
        <p:nvPicPr>
          <p:cNvPr id="1026" name="Picture 2" descr="F:\ИНТЕГРИРОВАННЫЙ УРОК КОСМОС\аосмос\kurnin_1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76052"/>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91600" cy="1295400"/>
          </a:xfrm>
        </p:spPr>
        <p:txBody>
          <a:bodyPr/>
          <a:lstStyle/>
          <a:p>
            <a:pPr algn="ctr"/>
            <a:r>
              <a:rPr lang="ru-RU" dirty="0" smtClean="0"/>
              <a:t>Г. и. </a:t>
            </a:r>
            <a:r>
              <a:rPr lang="ru-RU" dirty="0" err="1" smtClean="0"/>
              <a:t>курнин</a:t>
            </a:r>
            <a:r>
              <a:rPr lang="ru-RU" dirty="0" smtClean="0"/>
              <a:t>  «закат на планете </a:t>
            </a:r>
            <a:br>
              <a:rPr lang="ru-RU" dirty="0" smtClean="0"/>
            </a:br>
            <a:r>
              <a:rPr lang="ru-RU" dirty="0" err="1" smtClean="0"/>
              <a:t>Рубино</a:t>
            </a:r>
            <a:r>
              <a:rPr lang="ru-RU" dirty="0" smtClean="0"/>
              <a:t> – красного солнца»</a:t>
            </a:r>
            <a:endParaRPr lang="ru-RU" dirty="0"/>
          </a:p>
        </p:txBody>
      </p:sp>
      <p:sp>
        <p:nvSpPr>
          <p:cNvPr id="3" name="Объект 2"/>
          <p:cNvSpPr>
            <a:spLocks noGrp="1"/>
          </p:cNvSpPr>
          <p:nvPr>
            <p:ph idx="1"/>
          </p:nvPr>
        </p:nvSpPr>
        <p:spPr/>
        <p:txBody>
          <a:bodyPr/>
          <a:lstStyle/>
          <a:p>
            <a:endParaRPr lang="ru-RU"/>
          </a:p>
        </p:txBody>
      </p:sp>
      <p:pic>
        <p:nvPicPr>
          <p:cNvPr id="2050" name="Picture 2" descr="F:\ИНТЕГРИРОВАННЫЙ УРОК КОСМОС\аосмос\kurnin_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556792"/>
            <a:ext cx="8496944" cy="516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82101"/>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Артемьев  Эдуард  </a:t>
            </a:r>
            <a:r>
              <a:rPr lang="ru-RU" dirty="0" smtClean="0"/>
              <a:t>Николаевич</a:t>
            </a:r>
            <a:endParaRPr lang="ru-RU" dirty="0"/>
          </a:p>
        </p:txBody>
      </p:sp>
      <p:pic>
        <p:nvPicPr>
          <p:cNvPr id="3074" name="Picture 2" descr="D:\музон\фото\63573.jpg"/>
          <p:cNvPicPr>
            <a:picLocks noChangeAspect="1" noChangeArrowheads="1"/>
          </p:cNvPicPr>
          <p:nvPr/>
        </p:nvPicPr>
        <p:blipFill>
          <a:blip r:embed="rId3"/>
          <a:srcRect/>
          <a:stretch>
            <a:fillRect/>
          </a:stretch>
        </p:blipFill>
        <p:spPr bwMode="auto">
          <a:xfrm>
            <a:off x="2743200" y="1600200"/>
            <a:ext cx="2514600" cy="2362200"/>
          </a:xfrm>
          <a:prstGeom prst="rect">
            <a:avLst/>
          </a:prstGeom>
          <a:noFill/>
        </p:spPr>
      </p:pic>
      <p:sp>
        <p:nvSpPr>
          <p:cNvPr id="4" name="Прямоугольник 3"/>
          <p:cNvSpPr/>
          <p:nvPr/>
        </p:nvSpPr>
        <p:spPr>
          <a:xfrm>
            <a:off x="152400" y="4419600"/>
            <a:ext cx="8763000" cy="2185214"/>
          </a:xfrm>
          <a:prstGeom prst="rect">
            <a:avLst/>
          </a:prstGeom>
        </p:spPr>
        <p:txBody>
          <a:bodyPr wrap="square">
            <a:spAutoFit/>
          </a:bodyPr>
          <a:lstStyle/>
          <a:p>
            <a:r>
              <a:rPr lang="ru-RU" sz="2800" dirty="0" smtClean="0"/>
              <a:t>Композитор - наш современник </a:t>
            </a:r>
            <a:r>
              <a:rPr lang="ru-RU" sz="2800" b="1" dirty="0" smtClean="0"/>
              <a:t>Эдуард Артемьев</a:t>
            </a:r>
            <a:r>
              <a:rPr lang="ru-RU" sz="2800" dirty="0" smtClean="0"/>
              <a:t> пошел по пути, на который, как говорят «не ступала  рука» композитора, избрав главным объектом своего творчества -</a:t>
            </a:r>
            <a:r>
              <a:rPr lang="ru-RU" sz="2800" b="1" dirty="0" smtClean="0"/>
              <a:t>звук.</a:t>
            </a:r>
            <a:endParaRPr lang="ru-RU" sz="2800" dirty="0" smtClean="0"/>
          </a:p>
          <a:p>
            <a:endParaRPr lang="ru-RU" sz="2400" dirty="0"/>
          </a:p>
        </p:txBody>
      </p:sp>
      <p:pic>
        <p:nvPicPr>
          <p:cNvPr id="5" name="!!! АРТЕМЬЕВ МОЗАИКА.mp3">
            <a:hlinkClick r:id="" action="ppaction://media"/>
          </p:cNvPr>
          <p:cNvPicPr>
            <a:picLocks noRot="1" noChangeAspect="1"/>
          </p:cNvPicPr>
          <p:nvPr>
            <a:audioFile r:link="rId1"/>
          </p:nvPr>
        </p:nvPicPr>
        <p:blipFill>
          <a:blip r:embed="rId4"/>
          <a:stretch>
            <a:fillRect/>
          </a:stretch>
        </p:blipFill>
        <p:spPr>
          <a:xfrm>
            <a:off x="8458200" y="624840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3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РАЗНОВИДНОСТИ СИТЕЗАТОРА</a:t>
            </a:r>
            <a:endParaRPr lang="ru-RU" dirty="0"/>
          </a:p>
        </p:txBody>
      </p:sp>
      <p:pic>
        <p:nvPicPr>
          <p:cNvPr id="1026" name="Picture 2" descr="C:\Users\Музыка\Desktop\06557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447800"/>
            <a:ext cx="2743200" cy="2286000"/>
          </a:xfrm>
          <a:prstGeom prst="rect">
            <a:avLst/>
          </a:prstGeom>
          <a:noFill/>
        </p:spPr>
      </p:pic>
      <p:pic>
        <p:nvPicPr>
          <p:cNvPr id="1027" name="Picture 3" descr="C:\Users\Музыка\Desktop\3804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800" y="1643063"/>
            <a:ext cx="2590800" cy="2090737"/>
          </a:xfrm>
          <a:prstGeom prst="rect">
            <a:avLst/>
          </a:prstGeom>
          <a:noFill/>
        </p:spPr>
      </p:pic>
      <p:pic>
        <p:nvPicPr>
          <p:cNvPr id="1028" name="Picture 4" descr="C:\Users\Музыка\Desktop\3804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1295400"/>
            <a:ext cx="2457450" cy="2438401"/>
          </a:xfrm>
          <a:prstGeom prst="rect">
            <a:avLst/>
          </a:prstGeom>
          <a:noFill/>
        </p:spPr>
      </p:pic>
      <p:pic>
        <p:nvPicPr>
          <p:cNvPr id="1029" name="Picture 5" descr="C:\Users\Музыка\Desktop\38044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0400" y="4343400"/>
            <a:ext cx="2438400" cy="2057400"/>
          </a:xfrm>
          <a:prstGeom prst="rect">
            <a:avLst/>
          </a:prstGeom>
          <a:noFill/>
        </p:spPr>
      </p:pic>
      <p:pic>
        <p:nvPicPr>
          <p:cNvPr id="1030" name="Picture 6" descr="C:\Users\Музыка\Desktop\sankt-peterburg-sintezator_YAMAHA_MM-6__395813.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4191000"/>
            <a:ext cx="2667000" cy="2133600"/>
          </a:xfrm>
          <a:prstGeom prst="rect">
            <a:avLst/>
          </a:prstGeom>
          <a:noFill/>
        </p:spPr>
      </p:pic>
      <p:pic>
        <p:nvPicPr>
          <p:cNvPr id="1031" name="Picture 7" descr="C:\Users\Музыка\Desktop\144012615460601989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0" y="4114800"/>
            <a:ext cx="2590800" cy="2362200"/>
          </a:xfrm>
          <a:prstGeom prst="rect">
            <a:avLst/>
          </a:prstGeom>
          <a:noFill/>
        </p:spPr>
      </p:pic>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4953000"/>
          </a:xfrm>
        </p:spPr>
        <p:txBody>
          <a:bodyPr>
            <a:normAutofit fontScale="90000"/>
          </a:bodyPr>
          <a:lstStyle/>
          <a:p>
            <a:r>
              <a:rPr lang="ru-RU" dirty="0" smtClean="0">
                <a:solidFill>
                  <a:schemeClr val="accent1">
                    <a:lumMod val="50000"/>
                  </a:schemeClr>
                </a:solidFill>
              </a:rPr>
              <a:t>МОЗАИКА В ПЕРЕВОДЕ С ЛАТИНСКОГО, ОЗНАЧАЕТ ПОСВЯЩЕННАЯ МУЗАМ, А В ИЗОБРАЗИТЕЛЬНОМ ИСКУССТВЕ МОЗАИКА – ЭТО ИЗОБРАЖЕНИЕ ИЛИ ОРНАМЕНТ, СОСТАВЛЕННЫЕ ИЗ ПРОСТЕЙШИХ ЦВЕТОВЫХ ЭЛЕМЕНТОВ – КУСОЧКОВ РАЗНОЦВЕТНЫХ НАТУРАЛЬНЫХ КАМНЕЙ, СТЕКЛА (СМАЛЬТЫ). КЕРАМИКИ. ДЕРЕВА ИЛИ ДРУГИХ МАТЕРИАЛОВ.</a:t>
            </a:r>
            <a:endParaRPr lang="ru-RU" dirty="0">
              <a:solidFill>
                <a:schemeClr val="accent1">
                  <a:lumMod val="50000"/>
                </a:schemeClr>
              </a:solidFill>
            </a:endParaRP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686800" cy="685800"/>
          </a:xfrm>
        </p:spPr>
        <p:txBody>
          <a:bodyPr>
            <a:normAutofit/>
          </a:bodyPr>
          <a:lstStyle/>
          <a:p>
            <a:pPr algn="ctr"/>
            <a:r>
              <a:rPr lang="ru-RU" dirty="0" smtClean="0"/>
              <a:t>МОЗАИКА</a:t>
            </a:r>
            <a:endParaRPr lang="ru-RU" dirty="0"/>
          </a:p>
        </p:txBody>
      </p:sp>
      <p:pic>
        <p:nvPicPr>
          <p:cNvPr id="2050" name="Picture 2" descr="C:\Users\Музыка\Desktop\Mozaika-iz-plitki-svoimi-rukami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340768"/>
            <a:ext cx="7155904" cy="4853570"/>
          </a:xfrm>
          <a:prstGeom prst="rect">
            <a:avLst/>
          </a:prstGeom>
          <a:noFill/>
        </p:spPr>
      </p:pic>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457200"/>
            <a:ext cx="8839200" cy="6248400"/>
          </a:xfrm>
        </p:spPr>
        <p:txBody>
          <a:bodyPr>
            <a:normAutofit fontScale="90000"/>
          </a:bodyPr>
          <a:lstStyle/>
          <a:p>
            <a:r>
              <a:rPr lang="ru-RU" i="1" dirty="0" smtClean="0"/>
              <a:t>«</a:t>
            </a:r>
            <a:r>
              <a:rPr lang="ru-RU" i="1" dirty="0" err="1" smtClean="0"/>
              <a:t>Cонорика</a:t>
            </a:r>
            <a:r>
              <a:rPr lang="ru-RU" i="1" dirty="0" smtClean="0"/>
              <a:t>» ( от лат. </a:t>
            </a:r>
            <a:r>
              <a:rPr lang="ru-RU" i="1" dirty="0" err="1" smtClean="0"/>
              <a:t>sonorus</a:t>
            </a:r>
            <a:r>
              <a:rPr lang="ru-RU" i="1" dirty="0" smtClean="0"/>
              <a:t> – звонкий,</a:t>
            </a:r>
            <a:r>
              <a:rPr lang="ru-RU" dirty="0" smtClean="0"/>
              <a:t/>
            </a:r>
            <a:br>
              <a:rPr lang="ru-RU" dirty="0" smtClean="0"/>
            </a:br>
            <a:r>
              <a:rPr lang="ru-RU" i="1" dirty="0" smtClean="0"/>
              <a:t>звучный, шумный) – так называют вид современной техники музыкальной композиции.</a:t>
            </a:r>
            <a:r>
              <a:rPr lang="ru-RU" dirty="0" smtClean="0"/>
              <a:t/>
            </a:r>
            <a:br>
              <a:rPr lang="ru-RU" dirty="0" smtClean="0"/>
            </a:br>
            <a:r>
              <a:rPr lang="ru-RU" i="1" dirty="0" smtClean="0"/>
              <a:t>Сонорными средствами являются музыкальные шумы, звучащие без определённой высоты.</a:t>
            </a:r>
            <a:r>
              <a:rPr lang="ru-RU" dirty="0" smtClean="0"/>
              <a:t> Использует звуковые эффекты: гулы, шумы, звуковые волны, </a:t>
            </a:r>
            <a:r>
              <a:rPr lang="ru-RU" dirty="0" err="1" smtClean="0"/>
              <a:t>вибрирущие</a:t>
            </a:r>
            <a:r>
              <a:rPr lang="ru-RU" dirty="0" smtClean="0"/>
              <a:t> в пространстве, шепот, эхо, эффекты отражения, затухания…</a:t>
            </a:r>
            <a:br>
              <a:rPr lang="ru-RU" dirty="0" smtClean="0"/>
            </a:br>
            <a:r>
              <a:rPr lang="ru-RU" sz="4000" dirty="0" smtClean="0"/>
              <a:t/>
            </a:r>
            <a:br>
              <a:rPr lang="ru-RU" sz="4000" dirty="0" smtClean="0"/>
            </a:br>
            <a:endParaRPr lang="ru-RU" sz="4000" dirty="0"/>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304800"/>
          </a:xfrm>
        </p:spPr>
        <p:txBody>
          <a:bodyPr>
            <a:normAutofit fontScale="90000"/>
          </a:bodyPr>
          <a:lstStyle/>
          <a:p>
            <a:endParaRPr lang="ru-RU" dirty="0"/>
          </a:p>
        </p:txBody>
      </p:sp>
      <p:pic>
        <p:nvPicPr>
          <p:cNvPr id="4" name="Picture 2"/>
          <p:cNvPicPr>
            <a:picLocks noChangeAspect="1" noChangeArrowheads="1"/>
          </p:cNvPicPr>
          <p:nvPr/>
        </p:nvPicPr>
        <p:blipFill>
          <a:blip r:embed="rId2"/>
          <a:srcRect/>
          <a:stretch>
            <a:fillRect/>
          </a:stretch>
        </p:blipFill>
        <p:spPr bwMode="auto">
          <a:xfrm>
            <a:off x="228600" y="152400"/>
            <a:ext cx="8763000" cy="6553200"/>
          </a:xfrm>
          <a:prstGeom prst="rect">
            <a:avLst/>
          </a:prstGeom>
          <a:noFill/>
          <a:ln w="9525">
            <a:noFill/>
            <a:miter lim="800000"/>
            <a:headEnd/>
            <a:tailEnd/>
          </a:ln>
          <a:effectLst/>
        </p:spPr>
      </p:pic>
    </p:spTree>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5257800"/>
          </a:xfrm>
        </p:spPr>
        <p:txBody>
          <a:bodyPr>
            <a:normAutofit fontScale="90000"/>
          </a:bodyPr>
          <a:lstStyle/>
          <a:p>
            <a:r>
              <a:rPr lang="ru-RU" dirty="0" smtClean="0"/>
              <a:t/>
            </a:r>
            <a:br>
              <a:rPr lang="ru-RU" dirty="0" smtClean="0"/>
            </a:br>
            <a:r>
              <a:rPr lang="ru-RU" dirty="0" smtClean="0"/>
              <a:t>Техники изобразительных средств:</a:t>
            </a:r>
            <a:br>
              <a:rPr lang="ru-RU" dirty="0" smtClean="0"/>
            </a:br>
            <a:r>
              <a:rPr lang="ru-RU" sz="4000" dirty="0" smtClean="0"/>
              <a:t/>
            </a:r>
            <a:br>
              <a:rPr lang="ru-RU" sz="4000" dirty="0" smtClean="0"/>
            </a:br>
            <a:r>
              <a:rPr lang="ru-RU" sz="4000" dirty="0" smtClean="0"/>
              <a:t>1. Техника акварели;</a:t>
            </a:r>
            <a:br>
              <a:rPr lang="ru-RU" sz="4000" dirty="0" smtClean="0"/>
            </a:br>
            <a:r>
              <a:rPr lang="ru-RU" sz="4000" dirty="0" smtClean="0"/>
              <a:t>2. </a:t>
            </a:r>
            <a:r>
              <a:rPr lang="ru-RU" sz="4000" b="1" dirty="0" smtClean="0"/>
              <a:t>Смешанная техника: акварель, восковые мелки;</a:t>
            </a:r>
            <a:br>
              <a:rPr lang="ru-RU" sz="4000" b="1" dirty="0" smtClean="0"/>
            </a:br>
            <a:r>
              <a:rPr lang="ru-RU" sz="4000" b="1" dirty="0" smtClean="0"/>
              <a:t>3. В технике «</a:t>
            </a:r>
            <a:r>
              <a:rPr lang="ru-RU" sz="4000" b="1" dirty="0" err="1" smtClean="0"/>
              <a:t>набрызг</a:t>
            </a:r>
            <a:r>
              <a:rPr lang="ru-RU" sz="4000" b="1" dirty="0" smtClean="0"/>
              <a:t>»;</a:t>
            </a:r>
            <a:r>
              <a:rPr lang="ru-RU" sz="4000" dirty="0" smtClean="0"/>
              <a:t> </a:t>
            </a:r>
            <a:br>
              <a:rPr lang="ru-RU" sz="4000" dirty="0" smtClean="0"/>
            </a:br>
            <a:r>
              <a:rPr lang="ru-RU" sz="4000" dirty="0" smtClean="0"/>
              <a:t>4.рисунки гуашью</a:t>
            </a:r>
            <a:r>
              <a:rPr lang="ru-RU" sz="4000" b="1" dirty="0" smtClean="0"/>
              <a:t>;</a:t>
            </a:r>
            <a:br>
              <a:rPr lang="ru-RU" sz="4000" b="1" dirty="0" smtClean="0"/>
            </a:br>
            <a:r>
              <a:rPr lang="ru-RU" sz="4000" b="1" dirty="0" smtClean="0"/>
              <a:t>5. </a:t>
            </a:r>
            <a:r>
              <a:rPr lang="ru-RU" b="1" dirty="0" smtClean="0"/>
              <a:t>Рисунки пастелью .</a:t>
            </a:r>
            <a:r>
              <a:rPr lang="ru-RU" sz="4000" b="1" dirty="0" smtClean="0"/>
              <a:t/>
            </a:r>
            <a:br>
              <a:rPr lang="ru-RU" sz="4000" b="1" dirty="0" smtClean="0"/>
            </a:br>
            <a:r>
              <a:rPr lang="ru-RU" dirty="0" smtClean="0"/>
              <a:t/>
            </a:r>
            <a:br>
              <a:rPr lang="ru-RU" dirty="0" smtClean="0"/>
            </a:br>
            <a:endParaRPr lang="ru-RU" dirty="0"/>
          </a:p>
        </p:txBody>
      </p:sp>
    </p:spTree>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4724400"/>
          </a:xfrm>
        </p:spPr>
        <p:txBody>
          <a:bodyPr>
            <a:normAutofit fontScale="90000"/>
          </a:bodyPr>
          <a:lstStyle/>
          <a:p>
            <a:r>
              <a:rPr lang="ru-RU" b="1" dirty="0" smtClean="0"/>
              <a:t>            Техника  «акварель»</a:t>
            </a:r>
            <a:br>
              <a:rPr lang="ru-RU" b="1" dirty="0" smtClean="0"/>
            </a:br>
            <a:r>
              <a:rPr lang="ru-RU" b="1" dirty="0" smtClean="0"/>
              <a:t/>
            </a:r>
            <a:br>
              <a:rPr lang="ru-RU" b="1" dirty="0" smtClean="0"/>
            </a:br>
            <a:r>
              <a:rPr lang="ru-RU" sz="4400" dirty="0" smtClean="0"/>
              <a:t>Работая с акварелью, можно получить необходимую концентрацию краски: от прозрачного практически бесцветного фона до насыщенных, четких контуров.</a:t>
            </a:r>
            <a:endParaRPr lang="ru-RU" sz="4400" dirty="0"/>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381000" y="381000"/>
            <a:ext cx="8458200" cy="4419600"/>
          </a:xfrm>
        </p:spPr>
        <p:txBody>
          <a:bodyPr/>
          <a:lstStyle/>
          <a:p>
            <a:endParaRPr lang="ru-RU" dirty="0"/>
          </a:p>
        </p:txBody>
      </p:sp>
      <p:pic>
        <p:nvPicPr>
          <p:cNvPr id="1026" name="Picture 2" descr="C:\Users\Музыка\Desktop\0003-003-ZHivopis-eto-poezija-kotoruju-vidjat-A-muzyka-eto-zhivopi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624"/>
            <a:ext cx="78771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35696" y="4653136"/>
            <a:ext cx="6696744" cy="646331"/>
          </a:xfrm>
          <a:prstGeom prst="rect">
            <a:avLst/>
          </a:prstGeom>
        </p:spPr>
        <p:txBody>
          <a:bodyPr wrap="square">
            <a:spAutoFit/>
          </a:bodyPr>
          <a:lstStyle/>
          <a:p>
            <a:pPr algn="ctr"/>
            <a:r>
              <a:rPr lang="ru-RU" sz="1200" dirty="0">
                <a:solidFill>
                  <a:srgbClr val="00B0F0"/>
                </a:solidFill>
                <a:latin typeface="Times New Roman" panose="02020603050405020304" pitchFamily="18" charset="0"/>
                <a:cs typeface="Times New Roman" panose="02020603050405020304" pitchFamily="18" charset="0"/>
              </a:rPr>
              <a:t>Всероссийская научно-методическая конференция</a:t>
            </a:r>
          </a:p>
          <a:p>
            <a:pPr algn="ctr"/>
            <a:r>
              <a:rPr lang="ru-RU" sz="1200" dirty="0">
                <a:solidFill>
                  <a:srgbClr val="00B0F0"/>
                </a:solidFill>
                <a:latin typeface="Times New Roman" panose="02020603050405020304" pitchFamily="18" charset="0"/>
                <a:cs typeface="Times New Roman" panose="02020603050405020304" pitchFamily="18" charset="0"/>
              </a:rPr>
              <a:t> "Практика применения современных образовательных технологий в процессе реализации ФГОС" </a:t>
            </a:r>
          </a:p>
          <a:p>
            <a:pPr algn="ctr"/>
            <a:r>
              <a:rPr lang="ru-RU" sz="1200" dirty="0">
                <a:solidFill>
                  <a:srgbClr val="00B0F0"/>
                </a:solidFill>
                <a:latin typeface="Times New Roman" panose="02020603050405020304" pitchFamily="18" charset="0"/>
                <a:cs typeface="Times New Roman" panose="02020603050405020304" pitchFamily="18" charset="0"/>
              </a:rPr>
              <a:t>январь - февраль 2017 г.</a:t>
            </a:r>
          </a:p>
        </p:txBody>
      </p:sp>
    </p:spTree>
    <p:extLst>
      <p:ext uri="{BB962C8B-B14F-4D97-AF65-F5344CB8AC3E}">
        <p14:creationId xmlns:p14="http://schemas.microsoft.com/office/powerpoint/2010/main" val="979630227"/>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609600"/>
            <a:ext cx="8686800" cy="6096000"/>
          </a:xfrm>
        </p:spPr>
        <p:txBody>
          <a:bodyPr>
            <a:normAutofit fontScale="90000"/>
          </a:bodyPr>
          <a:lstStyle/>
          <a:p>
            <a:r>
              <a:rPr lang="ru-RU" sz="4000" b="1" dirty="0" smtClean="0"/>
              <a:t>       Смешанная техника: акварель, восковые мелки.</a:t>
            </a:r>
            <a:r>
              <a:rPr lang="ru-RU" b="1" dirty="0" smtClean="0"/>
              <a:t/>
            </a:r>
            <a:br>
              <a:rPr lang="ru-RU" b="1" dirty="0" smtClean="0"/>
            </a:br>
            <a:r>
              <a:rPr lang="ru-RU" b="1" dirty="0" smtClean="0"/>
              <a:t/>
            </a:r>
            <a:br>
              <a:rPr lang="ru-RU" b="1" dirty="0" smtClean="0"/>
            </a:br>
            <a:r>
              <a:rPr lang="ru-RU" dirty="0" smtClean="0"/>
              <a:t> </a:t>
            </a:r>
            <a:r>
              <a:rPr lang="ru-RU" sz="4000" dirty="0" smtClean="0"/>
              <a:t>Рисунок звезд и планет наносится восковыми мелками, затем сверху покрываете акварельной краской, в места нанесенного рисунка восковыми мелками акварель не ложится, остается только фон, а рисунки звезд и планет выступают через фон.</a:t>
            </a:r>
            <a:br>
              <a:rPr lang="ru-RU" sz="4000" dirty="0" smtClean="0"/>
            </a:br>
            <a:r>
              <a:rPr lang="ru-RU" dirty="0" smtClean="0"/>
              <a:t/>
            </a:r>
            <a:br>
              <a:rPr lang="ru-RU" dirty="0" smtClean="0"/>
            </a:br>
            <a:endParaRPr lang="ru-RU" dirty="0"/>
          </a:p>
        </p:txBody>
      </p:sp>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096000"/>
          </a:xfrm>
        </p:spPr>
        <p:txBody>
          <a:bodyPr>
            <a:normAutofit/>
          </a:bodyPr>
          <a:lstStyle/>
          <a:p>
            <a:r>
              <a:rPr lang="ru-RU" b="1" dirty="0" smtClean="0"/>
              <a:t>            техника "</a:t>
            </a:r>
            <a:r>
              <a:rPr lang="ru-RU" b="1" dirty="0" err="1" smtClean="0"/>
              <a:t>набрызг</a:t>
            </a:r>
            <a:r>
              <a:rPr lang="ru-RU" b="1" dirty="0" smtClean="0"/>
              <a:t>".</a:t>
            </a:r>
            <a:br>
              <a:rPr lang="ru-RU" b="1" dirty="0" smtClean="0"/>
            </a:br>
            <a:r>
              <a:rPr lang="ru-RU" dirty="0" smtClean="0"/>
              <a:t> При помощи аэрозольных баллончиков на листе бумаги черного цвета разбрызгайте  краску. У вас получится звездное небо. Планеты можно нарисовать при помощи круглых трафаретов. Посмотрите, какой красивый рисунок на тему космоса получился у нас.</a:t>
            </a:r>
            <a:endParaRPr lang="ru-RU" dirty="0"/>
          </a:p>
        </p:txBody>
      </p:sp>
    </p:spTree>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5992"/>
            <a:ext cx="8686800" cy="4000528"/>
          </a:xfrm>
        </p:spPr>
        <p:txBody>
          <a:bodyPr>
            <a:normAutofit fontScale="90000"/>
          </a:bodyPr>
          <a:lstStyle/>
          <a:p>
            <a:r>
              <a:rPr lang="ru-RU" b="1" dirty="0" smtClean="0"/>
              <a:t>         </a:t>
            </a:r>
            <a:br>
              <a:rPr lang="ru-RU" b="1" dirty="0" smtClean="0"/>
            </a:br>
            <a:r>
              <a:rPr lang="ru-RU" b="1" dirty="0" smtClean="0"/>
              <a:t/>
            </a:r>
            <a:br>
              <a:rPr lang="ru-RU" b="1" dirty="0" smtClean="0"/>
            </a:br>
            <a:r>
              <a:rPr lang="ru-RU" b="1" dirty="0" smtClean="0"/>
              <a:t>                   </a:t>
            </a:r>
            <a:br>
              <a:rPr lang="ru-RU" b="1" dirty="0" smtClean="0"/>
            </a:br>
            <a:r>
              <a:rPr lang="ru-RU" b="1" dirty="0" smtClean="0"/>
              <a:t/>
            </a:r>
            <a:br>
              <a:rPr lang="ru-RU" b="1" dirty="0" smtClean="0"/>
            </a:br>
            <a:r>
              <a:rPr lang="ru-RU" b="1" dirty="0" smtClean="0"/>
              <a:t>рисунок гуашью</a:t>
            </a:r>
            <a:br>
              <a:rPr lang="ru-RU" b="1" dirty="0" smtClean="0"/>
            </a:br>
            <a:r>
              <a:rPr lang="ru-RU" sz="4400" u="sng" dirty="0" smtClean="0"/>
              <a:t> </a:t>
            </a:r>
            <a:r>
              <a:rPr lang="ru-RU" sz="4400" dirty="0" smtClean="0"/>
              <a:t>Слово “</a:t>
            </a:r>
            <a:r>
              <a:rPr lang="ru-RU" sz="4400" dirty="0" err="1" smtClean="0"/>
              <a:t>граттаж</a:t>
            </a:r>
            <a:r>
              <a:rPr lang="ru-RU" sz="4400" dirty="0" smtClean="0"/>
              <a:t>” произошло от французского </a:t>
            </a:r>
            <a:r>
              <a:rPr lang="ru-RU" sz="4400" dirty="0" err="1" smtClean="0"/>
              <a:t>gratter</a:t>
            </a:r>
            <a:r>
              <a:rPr lang="ru-RU" sz="4400" dirty="0" smtClean="0"/>
              <a:t> - скрести, царапать, поэтому другое название техники - техника царапанья. </a:t>
            </a:r>
            <a:endParaRPr lang="ru-RU" sz="4400"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71678"/>
            <a:ext cx="8686800" cy="5119702"/>
          </a:xfrm>
        </p:spPr>
        <p:txBody>
          <a:bodyPr>
            <a:normAutofit fontScale="90000"/>
          </a:bodyPr>
          <a:lstStyle/>
          <a:p>
            <a:r>
              <a:rPr lang="ru-RU" sz="4400" b="1" dirty="0" smtClean="0"/>
              <a:t>       Рисунок  гуашью                                     </a:t>
            </a:r>
            <a:r>
              <a:rPr lang="ru-RU" sz="4000" b="1" dirty="0" smtClean="0"/>
              <a:t/>
            </a:r>
            <a:br>
              <a:rPr lang="ru-RU" sz="4000" b="1" dirty="0" smtClean="0"/>
            </a:br>
            <a:r>
              <a:rPr lang="ru-RU" sz="4000" dirty="0" smtClean="0"/>
              <a:t> Технически гуашь - это непрозрачная краска, поэтому - теоретически - вы можете накладывать светлый тон поверх темного.  </a:t>
            </a:r>
            <a:r>
              <a:rPr lang="ru-RU" sz="4000" b="1" dirty="0" smtClean="0"/>
              <a:t/>
            </a:r>
            <a:br>
              <a:rPr lang="ru-RU" sz="4000" b="1" dirty="0" smtClean="0"/>
            </a:br>
            <a:r>
              <a:rPr lang="ru-RU" dirty="0" smtClean="0"/>
              <a:t> Пока гуашь не высохла, на ее поверхность можно нанести царапины, растереть краску или покрыть ее тонким слоем другой краски. </a:t>
            </a: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sz="4000" b="1" dirty="0" smtClean="0"/>
              <a:t/>
            </a:r>
            <a:br>
              <a:rPr lang="ru-RU" sz="4000" b="1" dirty="0" smtClean="0"/>
            </a:br>
            <a:r>
              <a:rPr lang="ru-RU" b="1" dirty="0" smtClean="0"/>
              <a:t/>
            </a:r>
            <a:br>
              <a:rPr lang="ru-RU" b="1" dirty="0" smtClean="0"/>
            </a:br>
            <a:endParaRPr lang="ru-RU" dirty="0"/>
          </a:p>
        </p:txBody>
      </p:sp>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Dom\Desktop\ОЛЕНЬКА\img0.jpg"/>
          <p:cNvPicPr>
            <a:picLocks noGrp="1" noChangeAspect="1" noChangeArrowheads="1"/>
          </p:cNvPicPr>
          <p:nvPr>
            <p:ph idx="1"/>
          </p:nvPr>
        </p:nvPicPr>
        <p:blipFill>
          <a:blip r:embed="rId3"/>
          <a:srcRect/>
          <a:stretch>
            <a:fillRect/>
          </a:stretch>
        </p:blipFill>
        <p:spPr bwMode="auto">
          <a:xfrm>
            <a:off x="152400" y="0"/>
            <a:ext cx="8839200" cy="6705600"/>
          </a:xfrm>
          <a:prstGeom prst="rect">
            <a:avLst/>
          </a:prstGeom>
          <a:noFill/>
        </p:spPr>
      </p:pic>
      <p:pic>
        <p:nvPicPr>
          <p:cNvPr id="5" name="СПЕЙС ДЛЯ РИСОВАНИЯ.mp3">
            <a:hlinkClick r:id="" action="ppaction://media"/>
          </p:cNvPr>
          <p:cNvPicPr>
            <a:picLocks noRot="1" noChangeAspect="1"/>
          </p:cNvPicPr>
          <p:nvPr>
            <a:audioFile r:link="rId1"/>
          </p:nvPr>
        </p:nvPicPr>
        <p:blipFill>
          <a:blip r:embed="rId4"/>
          <a:stretch>
            <a:fillRect/>
          </a:stretch>
        </p:blipFill>
        <p:spPr>
          <a:xfrm>
            <a:off x="304800" y="632460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4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cuments and Settings\Admin\Рабочий стол\откр.урок 6а\1300.jpg"/>
          <p:cNvPicPr>
            <a:picLocks noChangeAspect="1" noChangeArrowheads="1"/>
          </p:cNvPicPr>
          <p:nvPr/>
        </p:nvPicPr>
        <p:blipFill>
          <a:blip r:embed="rId3" cstate="print"/>
          <a:srcRect/>
          <a:stretch>
            <a:fillRect/>
          </a:stretch>
        </p:blipFill>
        <p:spPr bwMode="auto">
          <a:xfrm>
            <a:off x="-571536" y="-857280"/>
            <a:ext cx="10572824" cy="8286808"/>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12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Documents and Settings\Admin\Рабочий стол\откр.урок 6а\красный гигант.jpg"/>
          <p:cNvPicPr>
            <a:picLocks noChangeAspect="1" noChangeArrowheads="1"/>
          </p:cNvPicPr>
          <p:nvPr/>
        </p:nvPicPr>
        <p:blipFill>
          <a:blip r:embed="rId3" cstate="print"/>
          <a:srcRect/>
          <a:stretch>
            <a:fillRect/>
          </a:stretch>
        </p:blipFill>
        <p:spPr bwMode="auto">
          <a:xfrm>
            <a:off x="0" y="1"/>
            <a:ext cx="9143999"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560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560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ocuments and Settings\Admin\Рабочий стол\откр.урок 6а\aa-010.jpg"/>
          <p:cNvPicPr>
            <a:picLocks noChangeAspect="1" noChangeArrowheads="1"/>
          </p:cNvPicPr>
          <p:nvPr/>
        </p:nvPicPr>
        <p:blipFill>
          <a:blip r:embed="rId3" cstate="print"/>
          <a:srcRect/>
          <a:stretch>
            <a:fillRect/>
          </a:stretch>
        </p:blipFill>
        <p:spPr bwMode="auto">
          <a:xfrm>
            <a:off x="0" y="-928718"/>
            <a:ext cx="8929718" cy="8072446"/>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ИНТЕГРИРОВАННЫЙ УРОК КОСМОС\аосмос\375-1-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cuments and Settings\Admin\Рабочий стол\откр.урок 6а\Crab.jpg"/>
          <p:cNvPicPr>
            <a:picLocks noChangeAspect="1" noChangeArrowheads="1"/>
          </p:cNvPicPr>
          <p:nvPr/>
        </p:nvPicPr>
        <p:blipFill>
          <a:blip r:embed="rId3" cstate="print"/>
          <a:srcRect/>
          <a:stretch>
            <a:fillRect/>
          </a:stretch>
        </p:blipFill>
        <p:spPr bwMode="auto">
          <a:xfrm>
            <a:off x="-428660" y="-1571660"/>
            <a:ext cx="10358510" cy="9107488"/>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770" decel="100000"/>
                                        <p:tgtEl>
                                          <p:spTgt spid="8194"/>
                                        </p:tgtEl>
                                      </p:cBhvr>
                                    </p:animEffect>
                                    <p:animScale>
                                      <p:cBhvr>
                                        <p:cTn id="8" dur="770" decel="100000"/>
                                        <p:tgtEl>
                                          <p:spTgt spid="8194"/>
                                        </p:tgtEl>
                                      </p:cBhvr>
                                      <p:from x="10000" y="10000"/>
                                      <p:to x="200000" y="450000"/>
                                    </p:animScale>
                                    <p:animScale>
                                      <p:cBhvr>
                                        <p:cTn id="9" dur="1230" accel="100000" fill="hold">
                                          <p:stCondLst>
                                            <p:cond delay="770"/>
                                          </p:stCondLst>
                                        </p:cTn>
                                        <p:tgtEl>
                                          <p:spTgt spid="8194"/>
                                        </p:tgtEl>
                                      </p:cBhvr>
                                      <p:from x="200000" y="450000"/>
                                      <p:to x="100000" y="100000"/>
                                    </p:animScale>
                                    <p:set>
                                      <p:cBhvr>
                                        <p:cTn id="10" dur="770" fill="hold"/>
                                        <p:tgtEl>
                                          <p:spTgt spid="8194"/>
                                        </p:tgtEl>
                                        <p:attrNameLst>
                                          <p:attrName>ppt_x</p:attrName>
                                        </p:attrNameLst>
                                      </p:cBhvr>
                                      <p:to>
                                        <p:strVal val="(0.5)"/>
                                      </p:to>
                                    </p:set>
                                    <p:anim from="(0.5)" to="(#ppt_x)" calcmode="lin" valueType="num">
                                      <p:cBhvr>
                                        <p:cTn id="11" dur="1230" accel="100000" fill="hold">
                                          <p:stCondLst>
                                            <p:cond delay="770"/>
                                          </p:stCondLst>
                                        </p:cTn>
                                        <p:tgtEl>
                                          <p:spTgt spid="8194"/>
                                        </p:tgtEl>
                                        <p:attrNameLst>
                                          <p:attrName>ppt_x</p:attrName>
                                        </p:attrNameLst>
                                      </p:cBhvr>
                                    </p:anim>
                                    <p:set>
                                      <p:cBhvr>
                                        <p:cTn id="12" dur="770" fill="hold"/>
                                        <p:tgtEl>
                                          <p:spTgt spid="8194"/>
                                        </p:tgtEl>
                                        <p:attrNameLst>
                                          <p:attrName>ppt_y</p:attrName>
                                        </p:attrNameLst>
                                      </p:cBhvr>
                                      <p:to>
                                        <p:strVal val="(#ppt_y+0.4)"/>
                                      </p:to>
                                    </p:set>
                                    <p:anim from="(#ppt_y+0.4)" to="(#ppt_y)" calcmode="lin" valueType="num">
                                      <p:cBhvr>
                                        <p:cTn id="13" dur="1230" accel="100000" fill="hold">
                                          <p:stCondLst>
                                            <p:cond delay="770"/>
                                          </p:stCondLst>
                                        </p:cTn>
                                        <p:tgtEl>
                                          <p:spTgt spid="81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30362"/>
          </a:xfrm>
        </p:spPr>
        <p:txBody>
          <a:bodyPr>
            <a:normAutofit/>
          </a:bodyPr>
          <a:lstStyle/>
          <a:p>
            <a:pPr algn="l"/>
            <a:r>
              <a:rPr lang="ru-RU" dirty="0" err="1" smtClean="0"/>
              <a:t>Дидье</a:t>
            </a:r>
            <a:r>
              <a:rPr lang="ru-RU" dirty="0" smtClean="0"/>
              <a:t> </a:t>
            </a:r>
            <a:r>
              <a:rPr lang="ru-RU" dirty="0" err="1" smtClean="0"/>
              <a:t>Маруани</a:t>
            </a:r>
            <a:r>
              <a:rPr lang="ru-RU" dirty="0" smtClean="0"/>
              <a:t>  в 1977 году создал группу «</a:t>
            </a:r>
            <a:r>
              <a:rPr lang="ru-RU" dirty="0" err="1" smtClean="0"/>
              <a:t>Спейс</a:t>
            </a:r>
            <a:r>
              <a:rPr lang="ru-RU" dirty="0" smtClean="0"/>
              <a:t>»</a:t>
            </a:r>
            <a:endParaRPr lang="ru-RU" dirty="0"/>
          </a:p>
        </p:txBody>
      </p:sp>
      <p:pic>
        <p:nvPicPr>
          <p:cNvPr id="1027" name="Picture 3" descr="D:\музон\фото\292127834_tonnel.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600200"/>
            <a:ext cx="2667000" cy="2209800"/>
          </a:xfrm>
          <a:prstGeom prst="rect">
            <a:avLst/>
          </a:prstGeom>
          <a:noFill/>
        </p:spPr>
      </p:pic>
      <p:pic>
        <p:nvPicPr>
          <p:cNvPr id="1028" name="Picture 4" descr="D:\музон\фото\557224205_tonnel.g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1371600"/>
            <a:ext cx="2286000" cy="2286000"/>
          </a:xfrm>
          <a:prstGeom prst="rect">
            <a:avLst/>
          </a:prstGeom>
          <a:noFill/>
        </p:spPr>
      </p:pic>
      <p:pic>
        <p:nvPicPr>
          <p:cNvPr id="1029" name="Picture 5" descr="D:\музон\фото\374509445_tonnel.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10400" y="4038600"/>
            <a:ext cx="1828800" cy="2438400"/>
          </a:xfrm>
          <a:prstGeom prst="rect">
            <a:avLst/>
          </a:prstGeom>
          <a:noFill/>
        </p:spPr>
      </p:pic>
      <p:pic>
        <p:nvPicPr>
          <p:cNvPr id="1030" name="Picture 6" descr="D:\музон\фото\229008.jpg"/>
          <p:cNvPicPr>
            <a:picLocks noChangeAspect="1" noChangeArrowheads="1"/>
          </p:cNvPicPr>
          <p:nvPr/>
        </p:nvPicPr>
        <p:blipFill>
          <a:blip r:embed="rId7"/>
          <a:srcRect/>
          <a:stretch>
            <a:fillRect/>
          </a:stretch>
        </p:blipFill>
        <p:spPr bwMode="auto">
          <a:xfrm>
            <a:off x="3276600" y="1600200"/>
            <a:ext cx="2743200" cy="2667000"/>
          </a:xfrm>
          <a:prstGeom prst="rect">
            <a:avLst/>
          </a:prstGeom>
          <a:noFill/>
        </p:spPr>
      </p:pic>
      <p:pic>
        <p:nvPicPr>
          <p:cNvPr id="1031" name="Picture 7" descr="D:\музон\фото\22900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4800" y="4038600"/>
            <a:ext cx="2819400" cy="2819400"/>
          </a:xfrm>
          <a:prstGeom prst="rect">
            <a:avLst/>
          </a:prstGeom>
          <a:noFill/>
        </p:spPr>
      </p:pic>
      <p:pic>
        <p:nvPicPr>
          <p:cNvPr id="1032" name="Picture 8" descr="D:\музон\фото\space-1.jpe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52800" y="3962400"/>
            <a:ext cx="3810000" cy="2590800"/>
          </a:xfrm>
          <a:prstGeom prst="rect">
            <a:avLst/>
          </a:prstGeom>
          <a:noFill/>
        </p:spPr>
      </p:pic>
      <p:pic>
        <p:nvPicPr>
          <p:cNvPr id="10" name="НА НАЧАЛО УРОКА.mp3">
            <a:hlinkClick r:id="" action="ppaction://media"/>
          </p:cNvPr>
          <p:cNvPicPr>
            <a:picLocks noRot="1" noChangeAspect="1"/>
          </p:cNvPicPr>
          <p:nvPr>
            <a:audioFile r:link="rId1"/>
          </p:nvPr>
        </p:nvPicPr>
        <p:blipFill>
          <a:blip r:embed="rId10"/>
          <a:stretch>
            <a:fillRect/>
          </a:stretch>
        </p:blipFill>
        <p:spPr>
          <a:xfrm>
            <a:off x="8610600" y="6553200"/>
            <a:ext cx="304800" cy="304800"/>
          </a:xfrm>
          <a:prstGeom prst="rect">
            <a:avLst/>
          </a:prstGeom>
        </p:spPr>
      </p:pic>
      <p:pic>
        <p:nvPicPr>
          <p:cNvPr id="11" name="СПЕЙС.mp3">
            <a:hlinkClick r:id="" action="ppaction://media"/>
          </p:cNvPr>
          <p:cNvPicPr>
            <a:picLocks noRot="1" noChangeAspect="1"/>
          </p:cNvPicPr>
          <p:nvPr>
            <a:audioFile r:link="rId2"/>
          </p:nvPr>
        </p:nvPicPr>
        <p:blipFill>
          <a:blip r:embed="rId11"/>
          <a:stretch>
            <a:fillRect/>
          </a:stretch>
        </p:blipFill>
        <p:spPr>
          <a:xfrm>
            <a:off x="4419600" y="327660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933" fill="hold"/>
                                        <p:tgtEl>
                                          <p:spTgt spid="10"/>
                                        </p:tgtEl>
                                      </p:cBhvr>
                                    </p:cmd>
                                  </p:childTnLst>
                                </p:cTn>
                              </p:par>
                            </p:childTnLst>
                          </p:cTn>
                        </p:par>
                        <p:par>
                          <p:cTn id="7" fill="hold">
                            <p:stCondLst>
                              <p:cond delay="353933"/>
                            </p:stCondLst>
                            <p:childTnLst>
                              <p:par>
                                <p:cTn id="8" presetID="1" presetClass="mediacall" presetSubtype="0" fill="hold" nodeType="afterEffect">
                                  <p:stCondLst>
                                    <p:cond delay="0"/>
                                  </p:stCondLst>
                                  <p:childTnLst>
                                    <p:cmd type="call" cmd="playFrom(0.0)">
                                      <p:cBhvr>
                                        <p:cTn id="9" dur="20843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cuments and Settings\Admin\Рабочий стол\откр.урок 6а\august2009-0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 and Settings\Admin\Рабочий стол\откр.урок 6а\moonring.jpg"/>
          <p:cNvPicPr>
            <a:picLocks noChangeAspect="1" noChangeArrowheads="1"/>
          </p:cNvPicPr>
          <p:nvPr/>
        </p:nvPicPr>
        <p:blipFill>
          <a:blip r:embed="rId3" cstate="print"/>
          <a:srcRect/>
          <a:stretch>
            <a:fillRect/>
          </a:stretch>
        </p:blipFill>
        <p:spPr bwMode="auto">
          <a:xfrm>
            <a:off x="-314325" y="-107950"/>
            <a:ext cx="9467850" cy="696595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0" fill="hold"/>
                                        <p:tgtEl>
                                          <p:spTgt spid="3074"/>
                                        </p:tgtEl>
                                        <p:attrNameLst>
                                          <p:attrName>ppt_w</p:attrName>
                                        </p:attrNameLst>
                                      </p:cBhvr>
                                      <p:tavLst>
                                        <p:tav tm="0" fmla="#ppt_w*sin(2.5*pi*$)">
                                          <p:val>
                                            <p:fltVal val="0"/>
                                          </p:val>
                                        </p:tav>
                                        <p:tav tm="100000">
                                          <p:val>
                                            <p:fltVal val="1"/>
                                          </p:val>
                                        </p:tav>
                                      </p:tavLst>
                                    </p:anim>
                                    <p:anim calcmode="lin" valueType="num">
                                      <p:cBhvr>
                                        <p:cTn id="8"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 and Settings\Admin\Рабочий стол\откр.урок 6а\178_SentinelsOfAntares.jpg"/>
          <p:cNvPicPr>
            <a:picLocks noChangeAspect="1" noChangeArrowheads="1"/>
          </p:cNvPicPr>
          <p:nvPr/>
        </p:nvPicPr>
        <p:blipFill>
          <a:blip r:embed="rId3" cstate="print"/>
          <a:srcRect/>
          <a:stretch>
            <a:fillRect/>
          </a:stretch>
        </p:blipFill>
        <p:spPr bwMode="auto">
          <a:xfrm>
            <a:off x="0" y="214291"/>
            <a:ext cx="9144000" cy="642942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Documents and Settings\Admin\Рабочий стол\откр.урок 6а\затерянный мир.jpg"/>
          <p:cNvPicPr>
            <a:picLocks noChangeAspect="1" noChangeArrowheads="1"/>
          </p:cNvPicPr>
          <p:nvPr/>
        </p:nvPicPr>
        <p:blipFill>
          <a:blip r:embed="rId3" cstate="print"/>
          <a:srcRect/>
          <a:stretch>
            <a:fillRect/>
          </a:stretch>
        </p:blipFill>
        <p:spPr bwMode="auto">
          <a:xfrm>
            <a:off x="0" y="0"/>
            <a:ext cx="9144000" cy="8643974"/>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07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рус потерянный вертолет.jpg"/>
          <p:cNvPicPr>
            <a:picLocks noChangeAspect="1"/>
          </p:cNvPicPr>
          <p:nvPr/>
        </p:nvPicPr>
        <p:blipFill>
          <a:blip r:embed="rId3" cstate="print"/>
          <a:stretch>
            <a:fillRect/>
          </a:stretch>
        </p:blipFill>
        <p:spPr>
          <a:xfrm>
            <a:off x="0" y="-214338"/>
            <a:ext cx="9144000" cy="7072338"/>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Documents and Settings\Admin\Рабочий стол\откр.урок 6а\астероид.jpg"/>
          <p:cNvPicPr>
            <a:picLocks noChangeAspect="1" noChangeArrowheads="1"/>
          </p:cNvPicPr>
          <p:nvPr/>
        </p:nvPicPr>
        <p:blipFill>
          <a:blip r:embed="rId3" cstate="print"/>
          <a:srcRect/>
          <a:stretch>
            <a:fillRect/>
          </a:stretch>
        </p:blipFill>
        <p:spPr bwMode="auto">
          <a:xfrm>
            <a:off x="-179388" y="0"/>
            <a:ext cx="9323388"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trips(downLeft)">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Documents and Settings\Admin\Рабочий стол\откр.урок 6а\голубой карлик.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randombar(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Documents and Settings\Admin\Рабочий стол\откр.урок 6а\presence.jpg"/>
          <p:cNvPicPr>
            <a:picLocks noChangeAspect="1" noChangeArrowheads="1"/>
          </p:cNvPicPr>
          <p:nvPr/>
        </p:nvPicPr>
        <p:blipFill>
          <a:blip r:embed="rId3" cstate="print"/>
          <a:srcRect/>
          <a:stretch>
            <a:fillRect/>
          </a:stretch>
        </p:blipFill>
        <p:spPr bwMode="auto">
          <a:xfrm>
            <a:off x="0" y="142852"/>
            <a:ext cx="9224963" cy="7000923"/>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4)">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Documents and Settings\Admin\Рабочий стол\откр.урок 6а\unihorn3.jpg"/>
          <p:cNvPicPr>
            <a:picLocks noChangeAspect="1" noChangeArrowheads="1"/>
          </p:cNvPicPr>
          <p:nvPr/>
        </p:nvPicPr>
        <p:blipFill>
          <a:blip r:embed="rId3" cstate="print"/>
          <a:srcRect/>
          <a:stretch>
            <a:fillRect/>
          </a:stretch>
        </p:blipFill>
        <p:spPr bwMode="auto">
          <a:xfrm>
            <a:off x="0" y="-4357742"/>
            <a:ext cx="9001156" cy="11930146"/>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Documents and Settings\Admin\Рабочий стол\откр.урок 6а\долина туманов.jpg"/>
          <p:cNvPicPr>
            <a:picLocks noChangeAspect="1" noChangeArrowheads="1"/>
          </p:cNvPicPr>
          <p:nvPr/>
        </p:nvPicPr>
        <p:blipFill>
          <a:blip r:embed="rId3" cstate="print"/>
          <a:srcRect/>
          <a:stretch>
            <a:fillRect/>
          </a:stretch>
        </p:blipFill>
        <p:spPr bwMode="auto">
          <a:xfrm>
            <a:off x="0" y="-14288"/>
            <a:ext cx="9144000" cy="6872288"/>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randombar(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6172200"/>
          </a:xfrm>
        </p:spPr>
        <p:txBody>
          <a:bodyPr>
            <a:normAutofit fontScale="90000"/>
          </a:bodyPr>
          <a:lstStyle/>
          <a:p>
            <a:r>
              <a:rPr lang="ru-RU" dirty="0" smtClean="0">
                <a:solidFill>
                  <a:schemeClr val="accent6">
                    <a:lumMod val="50000"/>
                  </a:schemeClr>
                </a:solidFill>
              </a:rPr>
              <a:t>«</a:t>
            </a:r>
            <a:r>
              <a:rPr lang="ru-RU" dirty="0" err="1" smtClean="0">
                <a:solidFill>
                  <a:schemeClr val="accent6">
                    <a:lumMod val="50000"/>
                  </a:schemeClr>
                </a:solidFill>
              </a:rPr>
              <a:t>Space</a:t>
            </a:r>
            <a:r>
              <a:rPr lang="ru-RU" dirty="0" smtClean="0">
                <a:solidFill>
                  <a:schemeClr val="accent6">
                    <a:lumMod val="50000"/>
                  </a:schemeClr>
                </a:solidFill>
              </a:rPr>
              <a:t>» – французская группа с англоязычным названием, которое в переводе на русский язык означает «космос», </a:t>
            </a:r>
            <a:r>
              <a:rPr lang="ru-RU" smtClean="0">
                <a:solidFill>
                  <a:schemeClr val="accent6">
                    <a:lumMod val="50000"/>
                  </a:schemeClr>
                </a:solidFill>
              </a:rPr>
              <a:t>работаюшая</a:t>
            </a:r>
            <a:r>
              <a:rPr lang="ru-RU" dirty="0" smtClean="0">
                <a:solidFill>
                  <a:schemeClr val="accent6">
                    <a:lumMod val="50000"/>
                  </a:schemeClr>
                </a:solidFill>
              </a:rPr>
              <a:t> в жанре </a:t>
            </a:r>
            <a:r>
              <a:rPr lang="ru-RU" dirty="0" err="1" smtClean="0">
                <a:solidFill>
                  <a:schemeClr val="accent6">
                    <a:lumMod val="50000"/>
                  </a:schemeClr>
                </a:solidFill>
              </a:rPr>
              <a:t>синти-поп</a:t>
            </a:r>
            <a:r>
              <a:rPr lang="ru-RU" dirty="0" smtClean="0">
                <a:solidFill>
                  <a:schemeClr val="accent6">
                    <a:lumMod val="50000"/>
                  </a:schemeClr>
                </a:solidFill>
              </a:rPr>
              <a:t> и электроника. Коллектив сформировался в 1977 году, благодаря </a:t>
            </a:r>
            <a:r>
              <a:rPr lang="ru-RU" dirty="0" err="1" smtClean="0">
                <a:solidFill>
                  <a:schemeClr val="accent6">
                    <a:lumMod val="50000"/>
                  </a:schemeClr>
                </a:solidFill>
              </a:rPr>
              <a:t>Дидье</a:t>
            </a:r>
            <a:r>
              <a:rPr lang="ru-RU" dirty="0" smtClean="0">
                <a:solidFill>
                  <a:schemeClr val="accent6">
                    <a:lumMod val="50000"/>
                  </a:schemeClr>
                </a:solidFill>
              </a:rPr>
              <a:t>  </a:t>
            </a:r>
            <a:r>
              <a:rPr lang="ru-RU" dirty="0" err="1" smtClean="0">
                <a:solidFill>
                  <a:schemeClr val="accent6">
                    <a:lumMod val="50000"/>
                  </a:schemeClr>
                </a:solidFill>
              </a:rPr>
              <a:t>Маруани</a:t>
            </a:r>
            <a:r>
              <a:rPr lang="ru-RU" dirty="0" smtClean="0">
                <a:solidFill>
                  <a:schemeClr val="accent6">
                    <a:lumMod val="50000"/>
                  </a:schemeClr>
                </a:solidFill>
              </a:rPr>
              <a:t>.</a:t>
            </a:r>
            <a:r>
              <a:rPr lang="ru-RU" dirty="0" smtClean="0">
                <a:solidFill>
                  <a:schemeClr val="accent6">
                    <a:lumMod val="50000"/>
                  </a:schemeClr>
                </a:solidFill>
                <a:cs typeface="Microsoft New Tai Lue" pitchFamily="34" charset="0"/>
              </a:rPr>
              <a:t/>
            </a:r>
            <a:br>
              <a:rPr lang="ru-RU" dirty="0" smtClean="0">
                <a:solidFill>
                  <a:schemeClr val="accent6">
                    <a:lumMod val="50000"/>
                  </a:schemeClr>
                </a:solidFill>
                <a:cs typeface="Microsoft New Tai Lue" pitchFamily="34" charset="0"/>
              </a:rPr>
            </a:br>
            <a:r>
              <a:rPr lang="ru-RU" dirty="0" smtClean="0">
                <a:solidFill>
                  <a:schemeClr val="accent6">
                    <a:lumMod val="50000"/>
                  </a:schemeClr>
                </a:solidFill>
                <a:cs typeface="Microsoft New Tai Lue" pitchFamily="34" charset="0"/>
              </a:rPr>
              <a:t>В 1975 </a:t>
            </a:r>
            <a:br>
              <a:rPr lang="ru-RU" dirty="0" smtClean="0">
                <a:solidFill>
                  <a:schemeClr val="accent6">
                    <a:lumMod val="50000"/>
                  </a:schemeClr>
                </a:solidFill>
                <a:cs typeface="Microsoft New Tai Lue" pitchFamily="34" charset="0"/>
              </a:rPr>
            </a:br>
            <a:r>
              <a:rPr lang="ru-RU" dirty="0" smtClean="0">
                <a:solidFill>
                  <a:schemeClr val="accent6">
                    <a:lumMod val="50000"/>
                  </a:schemeClr>
                </a:solidFill>
                <a:cs typeface="Microsoft New Tai Lue" pitchFamily="34" charset="0"/>
              </a:rPr>
              <a:t>Во Франции выходит первая сольная пластинка </a:t>
            </a:r>
            <a:r>
              <a:rPr lang="ru-RU" dirty="0" err="1" smtClean="0">
                <a:solidFill>
                  <a:schemeClr val="accent6">
                    <a:lumMod val="50000"/>
                  </a:schemeClr>
                </a:solidFill>
                <a:cs typeface="Microsoft New Tai Lue" pitchFamily="34" charset="0"/>
              </a:rPr>
              <a:t>Дидье</a:t>
            </a:r>
            <a:r>
              <a:rPr lang="ru-RU" dirty="0" smtClean="0">
                <a:solidFill>
                  <a:schemeClr val="accent6">
                    <a:lumMod val="50000"/>
                  </a:schemeClr>
                </a:solidFill>
                <a:cs typeface="Microsoft New Tai Lue" pitchFamily="34" charset="0"/>
              </a:rPr>
              <a:t> </a:t>
            </a:r>
            <a:r>
              <a:rPr lang="ru-RU" dirty="0" err="1" smtClean="0">
                <a:solidFill>
                  <a:schemeClr val="accent6">
                    <a:lumMod val="50000"/>
                  </a:schemeClr>
                </a:solidFill>
                <a:cs typeface="Microsoft New Tai Lue" pitchFamily="34" charset="0"/>
              </a:rPr>
              <a:t>Маруани</a:t>
            </a:r>
            <a:r>
              <a:rPr lang="ru-RU" dirty="0" smtClean="0">
                <a:solidFill>
                  <a:schemeClr val="accent6">
                    <a:lumMod val="50000"/>
                  </a:schemeClr>
                </a:solidFill>
                <a:cs typeface="Microsoft New Tai Lue" pitchFamily="34" charset="0"/>
              </a:rPr>
              <a:t>, пользовавшаяся большим успехом на родине</a:t>
            </a:r>
            <a:endParaRPr lang="ru-RU" dirty="0"/>
          </a:p>
        </p:txBody>
      </p:sp>
    </p:spTree>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ocuments and Settings\Admin\Рабочий стол\откр.урок 6а\темная сторона.jpg"/>
          <p:cNvPicPr>
            <a:picLocks noChangeAspect="1" noChangeArrowheads="1"/>
          </p:cNvPicPr>
          <p:nvPr/>
        </p:nvPicPr>
        <p:blipFill>
          <a:blip r:embed="rId3" cstate="print"/>
          <a:srcRect/>
          <a:stretch>
            <a:fillRect/>
          </a:stretch>
        </p:blipFill>
        <p:spPr bwMode="auto">
          <a:xfrm>
            <a:off x="-103188" y="-458788"/>
            <a:ext cx="9207501" cy="7316788"/>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ocuments and Settings\Admin\Рабочий стол\откр.урок 6а\око мира.jpg"/>
          <p:cNvPicPr>
            <a:picLocks noChangeAspect="1" noChangeArrowheads="1"/>
          </p:cNvPicPr>
          <p:nvPr/>
        </p:nvPicPr>
        <p:blipFill>
          <a:blip r:embed="rId3" cstate="print"/>
          <a:srcRect/>
          <a:stretch>
            <a:fillRect/>
          </a:stretch>
        </p:blipFill>
        <p:spPr bwMode="auto">
          <a:xfrm>
            <a:off x="1" y="0"/>
            <a:ext cx="91440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6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6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Documents and Settings\Admin\Рабочий стол\откр.урок 6а\путь кометы.jpg"/>
          <p:cNvPicPr>
            <a:picLocks noChangeAspect="1" noChangeArrowheads="1"/>
          </p:cNvPicPr>
          <p:nvPr/>
        </p:nvPicPr>
        <p:blipFill>
          <a:blip r:embed="rId3" cstate="print"/>
          <a:srcRect/>
          <a:stretch>
            <a:fillRect/>
          </a:stretch>
        </p:blipFill>
        <p:spPr bwMode="auto">
          <a:xfrm>
            <a:off x="-1500230" y="0"/>
            <a:ext cx="10644229"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76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5_FireSanctuary.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ocuments and Settings\Admin\Рабочий стол\откр.урок 6а\127_Moonrise4BYB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ocuments and Settings\Admin\Рабочий стол\откр.урок 6а\парящие острова пандоры.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92837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ocuments and Settings\Admin\Рабочий стол\откр.урок 6а\cloudsat.jpg"/>
          <p:cNvPicPr>
            <a:picLocks noChangeAspect="1" noChangeArrowheads="1"/>
          </p:cNvPicPr>
          <p:nvPr/>
        </p:nvPicPr>
        <p:blipFill>
          <a:blip r:embed="rId3" cstate="print"/>
          <a:srcRect/>
          <a:stretch>
            <a:fillRect/>
          </a:stretch>
        </p:blipFill>
        <p:spPr bwMode="auto">
          <a:xfrm>
            <a:off x="0" y="0"/>
            <a:ext cx="9143999"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88552" cy="6858000"/>
          </a:xfrm>
        </p:spPr>
        <p:txBody>
          <a:bodyPr>
            <a:noAutofit/>
          </a:bodyPr>
          <a:lstStyle/>
          <a:p>
            <a:r>
              <a:rPr lang="ru-RU" sz="1600" dirty="0" smtClean="0"/>
              <a:t>1.Космос, как старый колдун,</a:t>
            </a:r>
            <a:br>
              <a:rPr lang="ru-RU" sz="1600" dirty="0" smtClean="0"/>
            </a:br>
            <a:r>
              <a:rPr lang="ru-RU" sz="1600" dirty="0" smtClean="0"/>
              <a:t>молча тайны хранит.</a:t>
            </a:r>
            <a:br>
              <a:rPr lang="ru-RU" sz="1600" dirty="0" smtClean="0"/>
            </a:br>
            <a:r>
              <a:rPr lang="ru-RU" sz="1600" dirty="0" smtClean="0"/>
              <a:t>Там, среди звезд и планет,</a:t>
            </a:r>
            <a:br>
              <a:rPr lang="ru-RU" sz="1600" dirty="0" smtClean="0"/>
            </a:br>
            <a:r>
              <a:rPr lang="ru-RU" sz="1600" dirty="0" smtClean="0"/>
              <a:t>есть ему, что скрывать.</a:t>
            </a:r>
            <a:br>
              <a:rPr lang="ru-RU" sz="1600" dirty="0" smtClean="0"/>
            </a:br>
            <a:r>
              <a:rPr lang="ru-RU" sz="1600" dirty="0" smtClean="0"/>
              <a:t>Солнце восходит в зенит,</a:t>
            </a:r>
            <a:br>
              <a:rPr lang="ru-RU" sz="1600" dirty="0" smtClean="0"/>
            </a:br>
            <a:r>
              <a:rPr lang="ru-RU" sz="1600" dirty="0" smtClean="0"/>
              <a:t>снова ракета летит,</a:t>
            </a:r>
            <a:br>
              <a:rPr lang="ru-RU" sz="1600" dirty="0" smtClean="0"/>
            </a:br>
            <a:r>
              <a:rPr lang="ru-RU" sz="1600" dirty="0" smtClean="0"/>
              <a:t>Чтобы из тысячи тайн</a:t>
            </a:r>
            <a:br>
              <a:rPr lang="ru-RU" sz="1600" dirty="0" smtClean="0"/>
            </a:br>
            <a:r>
              <a:rPr lang="ru-RU" sz="1600" dirty="0" smtClean="0"/>
              <a:t>хоть одну разгадать.</a:t>
            </a:r>
            <a:br>
              <a:rPr lang="ru-RU" sz="1600" dirty="0" smtClean="0"/>
            </a:br>
            <a:r>
              <a:rPr lang="ru-RU" sz="1600" dirty="0" smtClean="0"/>
              <a:t>Вот бы и нам</a:t>
            </a:r>
            <a:br>
              <a:rPr lang="ru-RU" sz="1600" dirty="0" smtClean="0"/>
            </a:br>
            <a:r>
              <a:rPr lang="ru-RU" sz="1600" dirty="0" smtClean="0"/>
              <a:t>полететь высоко-высоко.</a:t>
            </a:r>
            <a:br>
              <a:rPr lang="ru-RU" sz="1600" dirty="0" smtClean="0"/>
            </a:br>
            <a:r>
              <a:rPr lang="ru-RU" sz="1600" dirty="0" smtClean="0"/>
              <a:t>Вот бы и нам</a:t>
            </a:r>
            <a:br>
              <a:rPr lang="ru-RU" sz="1600" dirty="0" smtClean="0"/>
            </a:br>
            <a:r>
              <a:rPr lang="ru-RU" sz="1600" dirty="0" smtClean="0"/>
              <a:t>по одной из планет погулять.</a:t>
            </a:r>
            <a:br>
              <a:rPr lang="ru-RU" sz="1600" dirty="0" smtClean="0"/>
            </a:br>
            <a:r>
              <a:rPr lang="ru-RU" sz="1600" dirty="0" smtClean="0"/>
              <a:t>Пусть это все нелегко,</a:t>
            </a:r>
            <a:br>
              <a:rPr lang="ru-RU" sz="1600" dirty="0" smtClean="0"/>
            </a:br>
            <a:r>
              <a:rPr lang="ru-RU" sz="1600" dirty="0" smtClean="0"/>
              <a:t>пусть это все далеко,</a:t>
            </a:r>
            <a:br>
              <a:rPr lang="ru-RU" sz="1600" dirty="0" smtClean="0"/>
            </a:br>
            <a:r>
              <a:rPr lang="ru-RU" sz="1600" dirty="0" smtClean="0"/>
              <a:t>Будем учиться мы</a:t>
            </a:r>
            <a:br>
              <a:rPr lang="ru-RU" sz="1600" dirty="0" smtClean="0"/>
            </a:br>
            <a:r>
              <a:rPr lang="ru-RU" sz="1600" dirty="0" smtClean="0"/>
              <a:t>и о полетах мечтать.</a:t>
            </a:r>
            <a:br>
              <a:rPr lang="ru-RU" sz="1600" dirty="0" smtClean="0"/>
            </a:br>
            <a:r>
              <a:rPr lang="ru-RU" sz="1600" b="1" i="1" u="sng" dirty="0" smtClean="0"/>
              <a:t>Припев.</a:t>
            </a:r>
            <a:r>
              <a:rPr lang="ru-RU" sz="1600" dirty="0" smtClean="0"/>
              <a:t/>
            </a:r>
            <a:br>
              <a:rPr lang="ru-RU" sz="1600" dirty="0" smtClean="0"/>
            </a:br>
            <a:r>
              <a:rPr lang="ru-RU" sz="1600" dirty="0" smtClean="0"/>
              <a:t>С солнечным рассветом </a:t>
            </a:r>
            <a:br>
              <a:rPr lang="ru-RU" sz="1600" dirty="0" smtClean="0"/>
            </a:br>
            <a:r>
              <a:rPr lang="ru-RU" sz="1600" dirty="0" smtClean="0"/>
              <a:t>сядем мы в ракету с тобой,</a:t>
            </a:r>
            <a:br>
              <a:rPr lang="ru-RU" sz="1600" dirty="0" smtClean="0"/>
            </a:br>
            <a:r>
              <a:rPr lang="ru-RU" sz="1600" dirty="0" smtClean="0"/>
              <a:t>Двигатели ахнут и земной нарушат покой.</a:t>
            </a:r>
            <a:br>
              <a:rPr lang="ru-RU" sz="1600" dirty="0" smtClean="0"/>
            </a:br>
            <a:r>
              <a:rPr lang="ru-RU" sz="1600" dirty="0" smtClean="0"/>
              <a:t>Надо торопиться, надо много в жизни успеть,</a:t>
            </a:r>
            <a:br>
              <a:rPr lang="ru-RU" sz="1600" dirty="0" smtClean="0"/>
            </a:br>
            <a:r>
              <a:rPr lang="ru-RU" sz="1600" dirty="0" smtClean="0"/>
              <a:t>Чтобы, как Гагарин, землю хоть разок облететь.</a:t>
            </a:r>
            <a:br>
              <a:rPr lang="ru-RU" sz="1600" dirty="0" smtClean="0"/>
            </a:br>
            <a:r>
              <a:rPr lang="ru-RU" sz="1600" dirty="0" smtClean="0"/>
              <a:t>2.Там, говорят, можно встретить всегда НЛО,</a:t>
            </a:r>
            <a:br>
              <a:rPr lang="ru-RU" sz="1600" dirty="0" smtClean="0"/>
            </a:br>
            <a:r>
              <a:rPr lang="ru-RU" sz="1600" dirty="0" smtClean="0"/>
              <a:t>Там, говорят, есть подобные нам существа.</a:t>
            </a:r>
            <a:br>
              <a:rPr lang="ru-RU" sz="1600" dirty="0" smtClean="0"/>
            </a:br>
            <a:r>
              <a:rPr lang="ru-RU" sz="1600" dirty="0" smtClean="0"/>
              <a:t>Вот бы нам их повстречать, сможем друг друга понять.</a:t>
            </a:r>
            <a:br>
              <a:rPr lang="ru-RU" sz="1600" dirty="0" smtClean="0"/>
            </a:br>
            <a:r>
              <a:rPr lang="ru-RU" sz="1600" dirty="0" smtClean="0"/>
              <a:t>Будем учить повторять их простые слова.</a:t>
            </a:r>
            <a:br>
              <a:rPr lang="ru-RU" sz="1600" dirty="0" smtClean="0"/>
            </a:br>
            <a:r>
              <a:rPr lang="ru-RU" sz="1600" b="1" i="1" u="sng" dirty="0" smtClean="0"/>
              <a:t>Припев.</a:t>
            </a:r>
            <a:r>
              <a:rPr lang="ru-RU" sz="1600" dirty="0" smtClean="0"/>
              <a:t/>
            </a:r>
            <a:br>
              <a:rPr lang="ru-RU" sz="1600" dirty="0" smtClean="0"/>
            </a:br>
            <a:endParaRPr lang="ru-RU" sz="1600" dirty="0"/>
          </a:p>
        </p:txBody>
      </p:sp>
      <p:pic>
        <p:nvPicPr>
          <p:cNvPr id="4" name="КОСМОС (-).mp3">
            <a:hlinkClick r:id="" action="ppaction://media"/>
          </p:cNvPr>
          <p:cNvPicPr>
            <a:picLocks noRot="1" noChangeAspect="1"/>
          </p:cNvPicPr>
          <p:nvPr>
            <a:audioFile r:link="rId1"/>
          </p:nvPr>
        </p:nvPicPr>
        <p:blipFill>
          <a:blip r:embed="rId3"/>
          <a:stretch>
            <a:fillRect/>
          </a:stretch>
        </p:blipFill>
        <p:spPr>
          <a:xfrm>
            <a:off x="8534400" y="632460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1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4572000"/>
          </a:xfrm>
        </p:spPr>
        <p:txBody>
          <a:bodyPr>
            <a:normAutofit/>
          </a:bodyPr>
          <a:lstStyle/>
          <a:p>
            <a:r>
              <a:rPr lang="ru-RU" dirty="0" err="1" smtClean="0"/>
              <a:t>Синти-поп</a:t>
            </a:r>
            <a:r>
              <a:rPr lang="ru-RU" dirty="0" smtClean="0"/>
              <a:t> - жанр электронной музыки, в котором  </a:t>
            </a:r>
            <a:r>
              <a:rPr lang="ru-RU" u="sng" dirty="0" smtClean="0">
                <a:hlinkClick r:id="rId2" tooltip="Синтезатор"/>
              </a:rPr>
              <a:t>синтезатор</a:t>
            </a:r>
            <a:r>
              <a:rPr lang="ru-RU" dirty="0" smtClean="0"/>
              <a:t> является доминирующим музыкальным инструментом. </a:t>
            </a:r>
            <a:br>
              <a:rPr lang="ru-RU" dirty="0" smtClean="0"/>
            </a:br>
            <a:r>
              <a:rPr lang="ru-RU" dirty="0" smtClean="0"/>
              <a:t>Жанр возник в Японии и Великобритании.</a:t>
            </a:r>
            <a:br>
              <a:rPr lang="ru-RU" dirty="0" smtClean="0"/>
            </a:br>
            <a:endParaRPr lang="ru-RU" dirty="0"/>
          </a:p>
        </p:txBody>
      </p:sp>
    </p:spTree>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5334000"/>
            <a:ext cx="76200" cy="152400"/>
          </a:xfrm>
        </p:spPr>
        <p:txBody>
          <a:bodyPr>
            <a:normAutofit/>
          </a:bodyPr>
          <a:lstStyle/>
          <a:p>
            <a:endParaRPr lang="ru-RU" sz="100" dirty="0"/>
          </a:p>
        </p:txBody>
      </p:sp>
      <p:sp>
        <p:nvSpPr>
          <p:cNvPr id="3" name="Подзаголовок 2"/>
          <p:cNvSpPr>
            <a:spLocks noGrp="1"/>
          </p:cNvSpPr>
          <p:nvPr>
            <p:ph type="subTitle" idx="1"/>
          </p:nvPr>
        </p:nvSpPr>
        <p:spPr>
          <a:xfrm>
            <a:off x="381000" y="304800"/>
            <a:ext cx="8458200" cy="5943600"/>
          </a:xfrm>
        </p:spPr>
        <p:txBody>
          <a:bodyPr>
            <a:normAutofit lnSpcReduction="10000"/>
          </a:bodyPr>
          <a:lstStyle/>
          <a:p>
            <a:r>
              <a:rPr lang="ru-RU" dirty="0" smtClean="0">
                <a:solidFill>
                  <a:schemeClr val="accent1">
                    <a:lumMod val="50000"/>
                  </a:schemeClr>
                </a:solidFill>
              </a:rPr>
              <a:t>Людмилы Шакун</a:t>
            </a:r>
          </a:p>
          <a:p>
            <a:r>
              <a:rPr lang="ru-RU" sz="5200" dirty="0" smtClean="0">
                <a:solidFill>
                  <a:schemeClr val="accent1">
                    <a:lumMod val="50000"/>
                  </a:schemeClr>
                </a:solidFill>
              </a:rPr>
              <a:t>Я стою на пороге Вселенной,</a:t>
            </a:r>
            <a:br>
              <a:rPr lang="ru-RU" sz="5200" dirty="0" smtClean="0">
                <a:solidFill>
                  <a:schemeClr val="accent1">
                    <a:lumMod val="50000"/>
                  </a:schemeClr>
                </a:solidFill>
              </a:rPr>
            </a:br>
            <a:r>
              <a:rPr lang="ru-RU" sz="5200" dirty="0" smtClean="0">
                <a:solidFill>
                  <a:schemeClr val="accent1">
                    <a:lumMod val="50000"/>
                  </a:schemeClr>
                </a:solidFill>
              </a:rPr>
              <a:t>Вихри космоса веют в лицо,</a:t>
            </a:r>
            <a:br>
              <a:rPr lang="ru-RU" sz="5200" dirty="0" smtClean="0">
                <a:solidFill>
                  <a:schemeClr val="accent1">
                    <a:lumMod val="50000"/>
                  </a:schemeClr>
                </a:solidFill>
              </a:rPr>
            </a:br>
            <a:r>
              <a:rPr lang="ru-RU" sz="5200" dirty="0" smtClean="0">
                <a:solidFill>
                  <a:schemeClr val="accent1">
                    <a:lumMod val="50000"/>
                  </a:schemeClr>
                </a:solidFill>
              </a:rPr>
              <a:t>Все, что вечно, и все, что мгновенно,</a:t>
            </a:r>
            <a:br>
              <a:rPr lang="ru-RU" sz="5200" dirty="0" smtClean="0">
                <a:solidFill>
                  <a:schemeClr val="accent1">
                    <a:lumMod val="50000"/>
                  </a:schemeClr>
                </a:solidFill>
              </a:rPr>
            </a:br>
            <a:r>
              <a:rPr lang="ru-RU" sz="5200" dirty="0" smtClean="0">
                <a:solidFill>
                  <a:schemeClr val="accent1">
                    <a:lumMod val="50000"/>
                  </a:schemeClr>
                </a:solidFill>
              </a:rPr>
              <a:t>Припорошено звездной пыльцой</a:t>
            </a:r>
            <a:r>
              <a:rPr lang="ru-RU" sz="4800" dirty="0" smtClean="0">
                <a:solidFill>
                  <a:schemeClr val="accent1">
                    <a:lumMod val="50000"/>
                  </a:schemeClr>
                </a:solidFill>
              </a:rPr>
              <a:t>.</a:t>
            </a:r>
          </a:p>
          <a:p>
            <a:endParaRPr lang="ru-RU" dirty="0"/>
          </a:p>
        </p:txBody>
      </p:sp>
    </p:spTree>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«Космос в музыке и в живописи»</a:t>
            </a:r>
            <a:br>
              <a:rPr lang="ru-RU" dirty="0" smtClean="0"/>
            </a:br>
            <a:endParaRPr lang="ru-RU" dirty="0"/>
          </a:p>
        </p:txBody>
      </p:sp>
      <p:pic>
        <p:nvPicPr>
          <p:cNvPr id="3" name="Рисунок 2" descr="tcloudsl.jpg"/>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642910" y="1295400"/>
            <a:ext cx="7858180" cy="5410200"/>
          </a:xfrm>
        </p:spPr>
      </p:pic>
      <p:pic>
        <p:nvPicPr>
          <p:cNvPr id="4" name="Рисунок 3" descr="tcloudsl.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42910" y="1447800"/>
            <a:ext cx="7858180" cy="5257800"/>
          </a:xfrm>
          <a:prstGeom prst="rect">
            <a:avLst/>
          </a:prstGeom>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G:\ИНТЕГРИРОВАННЫЙ УРОК КОСМОС\аосмос\vysotski15.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828800"/>
          </a:xfrm>
        </p:spPr>
        <p:txBody>
          <a:bodyPr>
            <a:normAutofit/>
          </a:bodyPr>
          <a:lstStyle/>
          <a:p>
            <a:pPr algn="ctr"/>
            <a:r>
              <a:rPr lang="ru-RU" b="1" dirty="0" smtClean="0"/>
              <a:t>американский композитор Чарльз </a:t>
            </a:r>
            <a:r>
              <a:rPr lang="ru-RU" b="1" dirty="0" err="1" smtClean="0"/>
              <a:t>Айвз</a:t>
            </a:r>
            <a:r>
              <a:rPr lang="ru-RU" dirty="0" smtClean="0"/>
              <a:t> </a:t>
            </a:r>
            <a:br>
              <a:rPr lang="ru-RU" dirty="0" smtClean="0"/>
            </a:br>
            <a:endParaRPr lang="ru-RU" dirty="0"/>
          </a:p>
        </p:txBody>
      </p:sp>
      <p:sp>
        <p:nvSpPr>
          <p:cNvPr id="3" name="Содержимое 2"/>
          <p:cNvSpPr>
            <a:spLocks noGrp="1"/>
          </p:cNvSpPr>
          <p:nvPr>
            <p:ph idx="1"/>
          </p:nvPr>
        </p:nvSpPr>
        <p:spPr>
          <a:xfrm>
            <a:off x="304800" y="5029200"/>
            <a:ext cx="8686800" cy="1600200"/>
          </a:xfrm>
        </p:spPr>
        <p:txBody>
          <a:bodyPr>
            <a:normAutofit fontScale="70000" lnSpcReduction="20000"/>
          </a:bodyPr>
          <a:lstStyle/>
          <a:p>
            <a:r>
              <a:rPr lang="ru-RU" dirty="0" smtClean="0"/>
              <a:t>Он очень любил диссонансы и опробовал в своем творчестве массу новых выразительных средств (додекафонию, полиритмию, </a:t>
            </a:r>
            <a:r>
              <a:rPr lang="ru-RU" dirty="0" err="1" smtClean="0"/>
              <a:t>политональность</a:t>
            </a:r>
            <a:r>
              <a:rPr lang="ru-RU" dirty="0" smtClean="0"/>
              <a:t>, четвертитоновое письмо, звуковые кластеры, </a:t>
            </a:r>
            <a:r>
              <a:rPr lang="ru-RU" dirty="0" err="1" smtClean="0"/>
              <a:t>целотоновые</a:t>
            </a:r>
            <a:r>
              <a:rPr lang="ru-RU" dirty="0" smtClean="0"/>
              <a:t> последовательности, алеаторику  - метод музыкальной композиции, ), </a:t>
            </a:r>
            <a:endParaRPr lang="ru-RU" dirty="0"/>
          </a:p>
        </p:txBody>
      </p:sp>
      <p:pic>
        <p:nvPicPr>
          <p:cNvPr id="2050" name="Picture 2" descr="D:\музон\фото\Айвз.jpg"/>
          <p:cNvPicPr>
            <a:picLocks noChangeAspect="1" noChangeArrowheads="1"/>
          </p:cNvPicPr>
          <p:nvPr/>
        </p:nvPicPr>
        <p:blipFill>
          <a:blip r:embed="rId3"/>
          <a:srcRect/>
          <a:stretch>
            <a:fillRect/>
          </a:stretch>
        </p:blipFill>
        <p:spPr bwMode="auto">
          <a:xfrm>
            <a:off x="2286000" y="1600200"/>
            <a:ext cx="3962400" cy="3429000"/>
          </a:xfrm>
          <a:prstGeom prst="rect">
            <a:avLst/>
          </a:prstGeom>
          <a:noFill/>
        </p:spPr>
      </p:pic>
      <p:pic>
        <p:nvPicPr>
          <p:cNvPr id="5" name="ЧАРЛЬЗ АЙВЗ КОСМИЧЕСКИЙ ПЕЙЗАЖ.mp3">
            <a:hlinkClick r:id="" action="ppaction://media"/>
          </p:cNvPr>
          <p:cNvPicPr>
            <a:picLocks noRot="1" noChangeAspect="1"/>
          </p:cNvPicPr>
          <p:nvPr>
            <a:audioFile r:link="rId1"/>
          </p:nvPr>
        </p:nvPicPr>
        <p:blipFill>
          <a:blip r:embed="rId4"/>
          <a:stretch>
            <a:fillRect/>
          </a:stretch>
        </p:blipFill>
        <p:spPr>
          <a:xfrm>
            <a:off x="8382000" y="6248400"/>
            <a:ext cx="304800" cy="30480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3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b7318ceb556d4977a2d4efd9fb68a34a81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949</TotalTime>
  <Words>354</Words>
  <Application>Microsoft Office PowerPoint</Application>
  <PresentationFormat>Экран (4:3)</PresentationFormat>
  <Paragraphs>60</Paragraphs>
  <Slides>47</Slides>
  <Notes>22</Notes>
  <HiddenSlides>0</HiddenSlides>
  <MMClips>6</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Трек</vt:lpstr>
      <vt:lpstr>Презентация PowerPoint</vt:lpstr>
      <vt:lpstr>Презентация PowerPoint</vt:lpstr>
      <vt:lpstr>Дидье Маруани  в 1977 году создал группу «Спейс»</vt:lpstr>
      <vt:lpstr>«Space» – французская группа с англоязычным названием, которое в переводе на русский язык означает «космос», работаюшая в жанре синти-поп и электроника. Коллектив сформировался в 1977 году, благодаря Дидье  Маруани. В 1975  Во Франции выходит первая сольная пластинка Дидье Маруани, пользовавшаяся большим успехом на родине</vt:lpstr>
      <vt:lpstr>Синти-поп - жанр электронной музыки, в котором  синтезатор является доминирующим музыкальным инструментом.  Жанр возник в Японии и Великобритании. </vt:lpstr>
      <vt:lpstr>Презентация PowerPoint</vt:lpstr>
      <vt:lpstr>«Космос в музыке и в живописи» </vt:lpstr>
      <vt:lpstr>Презентация PowerPoint</vt:lpstr>
      <vt:lpstr>американский композитор Чарльз Айвз  </vt:lpstr>
      <vt:lpstr>Г.и. курнин  «Звезда – гостья»</vt:lpstr>
      <vt:lpstr>Г. и. курнин  «закат на планете  Рубино – красного солнца»</vt:lpstr>
      <vt:lpstr>Артемьев  Эдуард  Николаевич</vt:lpstr>
      <vt:lpstr>РАЗНОВИДНОСТИ СИТЕЗАТОРА</vt:lpstr>
      <vt:lpstr>МОЗАИКА В ПЕРЕВОДЕ С ЛАТИНСКОГО, ОЗНАЧАЕТ ПОСВЯЩЕННАЯ МУЗАМ, А В ИЗОБРАЗИТЕЛЬНОМ ИСКУССТВЕ МОЗАИКА – ЭТО ИЗОБРАЖЕНИЕ ИЛИ ОРНАМЕНТ, СОСТАВЛЕННЫЕ ИЗ ПРОСТЕЙШИХ ЦВЕТОВЫХ ЭЛЕМЕНТОВ – КУСОЧКОВ РАЗНОЦВЕТНЫХ НАТУРАЛЬНЫХ КАМНЕЙ, СТЕКЛА (СМАЛЬТЫ). КЕРАМИКИ. ДЕРЕВА ИЛИ ДРУГИХ МАТЕРИАЛОВ.</vt:lpstr>
      <vt:lpstr>МОЗАИКА</vt:lpstr>
      <vt:lpstr>«Cонорика» ( от лат. sonorus – звонкий, звучный, шумный) – так называют вид современной техники музыкальной композиции. Сонорными средствами являются музыкальные шумы, звучащие без определённой высоты. Использует звуковые эффекты: гулы, шумы, звуковые волны, вибрирущие в пространстве, шепот, эхо, эффекты отражения, затухания…  </vt:lpstr>
      <vt:lpstr>Презентация PowerPoint</vt:lpstr>
      <vt:lpstr> Техники изобразительных средств:  1. Техника акварели; 2. Смешанная техника: акварель, восковые мелки; 3. В технике «набрызг»;  4.рисунки гуашью; 5. Рисунки пастелью .  </vt:lpstr>
      <vt:lpstr>            Техника  «акварель»  Работая с акварелью, можно получить необходимую концентрацию краски: от прозрачного практически бесцветного фона до насыщенных, четких контуров.</vt:lpstr>
      <vt:lpstr>       Смешанная техника: акварель, восковые мелки.   Рисунок звезд и планет наносится восковыми мелками, затем сверху покрываете акварельной краской, в места нанесенного рисунка восковыми мелками акварель не ложится, остается только фон, а рисунки звезд и планет выступают через фон.  </vt:lpstr>
      <vt:lpstr>            техника "набрызг".  При помощи аэрозольных баллончиков на листе бумаги черного цвета разбрызгайте  краску. У вас получится звездное небо. Планеты можно нарисовать при помощи круглых трафаретов. Посмотрите, какой красивый рисунок на тему космоса получился у нас.</vt:lpstr>
      <vt:lpstr>                                рисунок гуашью  Слово “граттаж” произошло от французского gratter - скрести, царапать, поэтому другое название техники - техника царапанья. </vt:lpstr>
      <vt:lpstr>       Рисунок  гуашью                                       Технически гуашь - это непрозрачная краска, поэтому - теоретически - вы можете накладывать светлый тон поверх темного.    Пока гуашь не высохла, на ее поверхность можно нанести царапины, растереть краску или покрыть ее тонким слоем другой краски.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1.Космос, как старый колдун, молча тайны хранит. Там, среди звезд и планет, есть ему, что скрывать. Солнце восходит в зенит, снова ракета летит, Чтобы из тысячи тайн хоть одну разгадать. Вот бы и нам полететь высоко-высоко. Вот бы и нам по одной из планет погулять. Пусть это все нелегко, пусть это все далеко, Будем учиться мы и о полетах мечтать. Припев. С солнечным рассветом  сядем мы в ракету с тобой, Двигатели ахнут и земной нарушат покой. Надо торопиться, надо много в жизни успеть, Чтобы, как Гагарин, землю хоть разок облететь. 2.Там, говорят, можно встретить всегда НЛО, Там, говорят, есть подобные нам существа. Вот бы нам их повстречать, сможем друг друга понять. Будем учить повторять их простые слова. Припев.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«СПЕЙС» французская группа</dc:title>
  <dc:creator>Dom</dc:creator>
  <cp:lastModifiedBy>ринат</cp:lastModifiedBy>
  <cp:revision>104</cp:revision>
  <dcterms:created xsi:type="dcterms:W3CDTF">2016-04-05T18:11:40Z</dcterms:created>
  <dcterms:modified xsi:type="dcterms:W3CDTF">2017-02-19T11:15:14Z</dcterms:modified>
</cp:coreProperties>
</file>