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6187" autoAdjust="0"/>
  </p:normalViewPr>
  <p:slideViewPr>
    <p:cSldViewPr snapToGrid="0">
      <p:cViewPr>
        <p:scale>
          <a:sx n="98" d="100"/>
          <a:sy n="98" d="100"/>
        </p:scale>
        <p:origin x="-126" y="-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669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52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96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4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11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14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62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1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74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8ADF-D07E-40E5-95B2-C9E252030FA0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CD61A-74A3-4043-8336-AEE78C394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418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1523" y="985050"/>
            <a:ext cx="6718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Никулина Людмила Николаевна</a:t>
            </a:r>
          </a:p>
          <a:p>
            <a:r>
              <a:rPr lang="ru-RU" dirty="0"/>
              <a:t>Муниципальное автономное общеобразовательное учреждение «Многопрофильный лицей No1» города Магнитогорска </a:t>
            </a:r>
          </a:p>
          <a:p>
            <a:r>
              <a:rPr lang="ru-RU" dirty="0"/>
              <a:t>Челябинская область, г. Магнитогорск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3350" y="3270412"/>
            <a:ext cx="723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УРОК</a:t>
            </a:r>
            <a:r>
              <a:rPr lang="en-US" sz="2400" b="1" dirty="0" smtClean="0"/>
              <a:t> </a:t>
            </a:r>
            <a:r>
              <a:rPr lang="ru-RU" sz="2400" b="1" dirty="0" smtClean="0"/>
              <a:t> МАТЕМАТИКИ</a:t>
            </a:r>
            <a:r>
              <a:rPr lang="en-US" sz="2400" b="1" dirty="0" smtClean="0"/>
              <a:t> </a:t>
            </a:r>
            <a:r>
              <a:rPr lang="ru-RU" sz="2400" b="1" dirty="0" smtClean="0"/>
              <a:t>«ПРИМЕНЕНИЕ </a:t>
            </a:r>
            <a:r>
              <a:rPr lang="ru-RU" sz="2400" b="1" dirty="0"/>
              <a:t>НОД»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072" y="288072"/>
            <a:ext cx="7873016" cy="406349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3099" y="5985303"/>
            <a:ext cx="87858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Всероссийская научно-методическая конференция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"Практика применения современных образовательных технологий в процессе реализации ФГОС"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январь - февраль 2017 г.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Счет и вычисления - основа порядка в голове.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800" dirty="0" smtClean="0"/>
              <a:t>Песталоцци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086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вариант                         2 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1435100"/>
            <a:ext cx="6019800" cy="4741863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sz="3600" dirty="0" smtClean="0"/>
              <a:t>. Делитель числа 28 указан под номером:</a:t>
            </a:r>
          </a:p>
          <a:p>
            <a:pPr marL="0" indent="0">
              <a:buNone/>
            </a:pPr>
            <a:r>
              <a:rPr lang="ru-RU" sz="3600" dirty="0" smtClean="0"/>
              <a:t>  1) 56;    2). 8;    3). 7;     4). 6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2. Найдите НОД (18;45)</a:t>
            </a:r>
          </a:p>
          <a:p>
            <a:pPr marL="0" indent="0">
              <a:buNone/>
            </a:pPr>
            <a:r>
              <a:rPr lang="ru-RU" sz="3600" dirty="0" smtClean="0"/>
              <a:t> 1). 9;    2).90;    3). 3;    4).810</a:t>
            </a:r>
          </a:p>
          <a:p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019800" y="1435100"/>
            <a:ext cx="5803900" cy="4741863"/>
          </a:xfrm>
        </p:spPr>
        <p:txBody>
          <a:bodyPr>
            <a:noAutofit/>
          </a:bodyPr>
          <a:lstStyle/>
          <a:p>
            <a:r>
              <a:rPr lang="ru-RU" sz="3600" dirty="0" smtClean="0"/>
              <a:t>1. Делитель числа 24 указан под номером:</a:t>
            </a:r>
          </a:p>
          <a:p>
            <a:pPr marL="0" indent="0">
              <a:buNone/>
            </a:pPr>
            <a:r>
              <a:rPr lang="ru-RU" sz="3600" dirty="0" smtClean="0"/>
              <a:t> 1) 7;     2). 8;     3). 72;   4). 98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2. Найдите НОД (24;32)</a:t>
            </a:r>
          </a:p>
          <a:p>
            <a:pPr marL="0" indent="0">
              <a:buNone/>
            </a:pPr>
            <a:r>
              <a:rPr lang="ru-RU" sz="3600" dirty="0" smtClean="0"/>
              <a:t> 1). 768;    2).96;   3). 8;   4).4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019800" y="114300"/>
            <a:ext cx="88900" cy="65913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58800" y="1231900"/>
            <a:ext cx="2946400" cy="127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337300" y="1231900"/>
            <a:ext cx="2692400" cy="254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70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5699"/>
          </a:xfrm>
        </p:spPr>
        <p:txBody>
          <a:bodyPr/>
          <a:lstStyle/>
          <a:p>
            <a:r>
              <a:rPr lang="ru-RU" dirty="0" smtClean="0"/>
              <a:t>1 вариант                          2 вариант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65100" y="1155700"/>
                <a:ext cx="5854700" cy="5308600"/>
              </a:xfrm>
            </p:spPr>
            <p:txBody>
              <a:bodyPr>
                <a:normAutofit/>
              </a:bodyPr>
              <a:lstStyle/>
              <a:p>
                <a:r>
                  <a:rPr lang="ru-RU" sz="3600" dirty="0" smtClean="0"/>
                  <a:t>3. Укажите номер произведения, равного        НОД (а; </a:t>
                </a:r>
                <a:r>
                  <a:rPr lang="en-US" sz="3600" dirty="0" smtClean="0"/>
                  <a:t>b</a:t>
                </a:r>
                <a:r>
                  <a:rPr lang="ru-RU" sz="3600" dirty="0" smtClean="0"/>
                  <a:t>), если</a:t>
                </a:r>
              </a:p>
              <a:p>
                <a:pPr marL="0" indent="0">
                  <a:buNone/>
                </a:pPr>
                <a:r>
                  <a:rPr lang="ru-RU" sz="3600" dirty="0"/>
                  <a:t> </a:t>
                </a:r>
                <a:r>
                  <a:rPr lang="ru-RU" sz="3600" dirty="0" smtClean="0"/>
                  <a:t>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а=2∙2∙3∙7∙7∙11</m:t>
                    </m:r>
                  </m:oMath>
                </a14:m>
                <a:r>
                  <a:rPr lang="ru-RU" sz="3600" dirty="0" smtClean="0"/>
                  <a:t>,</a:t>
                </a:r>
                <a:endParaRPr lang="ru-RU" sz="3600" dirty="0"/>
              </a:p>
              <a:p>
                <a:pPr marL="0" indent="0">
                  <a:buNone/>
                </a:pPr>
                <a:r>
                  <a:rPr lang="ru-RU" sz="3600" dirty="0" smtClean="0"/>
                  <a:t> 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=2∙3∙3∙7∙11</m:t>
                    </m:r>
                  </m:oMath>
                </a14:m>
                <a:endParaRPr lang="ru-RU" sz="3600" dirty="0" smtClean="0"/>
              </a:p>
              <a:p>
                <a:pPr marL="0" indent="0">
                  <a:buNone/>
                </a:pPr>
                <a:r>
                  <a:rPr lang="ru-RU" sz="3600" dirty="0" smtClean="0"/>
                  <a:t>1)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2∙3∙7∙7∙11</m:t>
                    </m:r>
                  </m:oMath>
                </a14:m>
                <a:r>
                  <a:rPr lang="ru-RU" sz="3600" dirty="0" smtClean="0"/>
                  <a:t>,  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2).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2∙3∙7∙11</m:t>
                    </m:r>
                  </m:oMath>
                </a14:m>
                <a:r>
                  <a:rPr lang="ru-RU" sz="3600" dirty="0" smtClean="0"/>
                  <a:t>,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3 ).</a:t>
                </a:r>
                <a:r>
                  <a:rPr lang="ru-RU" sz="3600" dirty="0"/>
                  <a:t>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2∙3∙7</m:t>
                    </m:r>
                  </m:oMath>
                </a14:m>
                <a:r>
                  <a:rPr lang="ru-RU" sz="3600" dirty="0" smtClean="0"/>
                  <a:t>,     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4).</a:t>
                </a:r>
                <a:r>
                  <a:rPr lang="ru-RU" sz="3600" dirty="0"/>
                  <a:t>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</m:t>
                    </m:r>
                    <m:r>
                      <a:rPr lang="ru-RU" sz="3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∙7∙7∙11</m:t>
                    </m:r>
                  </m:oMath>
                </a14:m>
                <a:r>
                  <a:rPr lang="ru-RU" sz="3600" dirty="0" smtClean="0"/>
                  <a:t>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65100" y="1155700"/>
                <a:ext cx="5854700" cy="5308600"/>
              </a:xfrm>
              <a:blipFill rotWithShape="0">
                <a:blip r:embed="rId2"/>
                <a:stretch>
                  <a:fillRect l="-3122" t="-2874" r="-2289" b="-42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019800" y="1155700"/>
                <a:ext cx="5880100" cy="5308600"/>
              </a:xfrm>
            </p:spPr>
            <p:txBody>
              <a:bodyPr>
                <a:normAutofit/>
              </a:bodyPr>
              <a:lstStyle/>
              <a:p>
                <a:r>
                  <a:rPr lang="ru-RU" sz="3600" dirty="0" smtClean="0"/>
                  <a:t>3. Укажите номер произведения, равного       НОД (а; </a:t>
                </a:r>
                <a:r>
                  <a:rPr lang="en-US" sz="3600" dirty="0" smtClean="0"/>
                  <a:t>b</a:t>
                </a:r>
                <a:r>
                  <a:rPr lang="ru-RU" sz="3600" dirty="0" smtClean="0"/>
                  <a:t>), если</a:t>
                </a:r>
              </a:p>
              <a:p>
                <a:pPr marL="0" indent="0">
                  <a:buNone/>
                </a:pPr>
                <a:r>
                  <a:rPr lang="ru-RU" sz="3600" dirty="0"/>
                  <a:t> </a:t>
                </a:r>
                <a:r>
                  <a:rPr lang="ru-RU" sz="36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а=2∙3∙7∙7∙1</m:t>
                    </m:r>
                  </m:oMath>
                </a14:m>
                <a:r>
                  <a:rPr lang="ru-RU" sz="3600" dirty="0" smtClean="0"/>
                  <a:t>3,</a:t>
                </a:r>
                <a:endParaRPr lang="ru-RU" sz="3600" dirty="0"/>
              </a:p>
              <a:p>
                <a:pPr marL="0" indent="0">
                  <a:buNone/>
                </a:pPr>
                <a:r>
                  <a:rPr lang="ru-RU" sz="360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=2∙3∙5∙7∙11</m:t>
                    </m:r>
                  </m:oMath>
                </a14:m>
                <a:endParaRPr lang="ru-RU" sz="3600" dirty="0" smtClean="0"/>
              </a:p>
              <a:p>
                <a:pPr marL="0" indent="0">
                  <a:buNone/>
                </a:pPr>
                <a:r>
                  <a:rPr lang="ru-RU" sz="3600" dirty="0" smtClean="0"/>
                  <a:t>1)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2∙3∙7∙7∙1</m:t>
                    </m:r>
                  </m:oMath>
                </a14:m>
                <a:r>
                  <a:rPr lang="ru-RU" sz="3600" dirty="0" smtClean="0"/>
                  <a:t>3,  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2).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2∙3∙7</m:t>
                    </m:r>
                  </m:oMath>
                </a14:m>
                <a:r>
                  <a:rPr lang="ru-RU" sz="3600" dirty="0" smtClean="0"/>
                  <a:t>,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3 ).</a:t>
                </a:r>
                <a:r>
                  <a:rPr lang="ru-RU" sz="3600" dirty="0"/>
                  <a:t>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2∙3∙</m:t>
                    </m:r>
                  </m:oMath>
                </a14:m>
                <a:r>
                  <a:rPr lang="ru-RU" sz="3600" dirty="0" smtClean="0"/>
                  <a:t>13,       </a:t>
                </a:r>
              </a:p>
              <a:p>
                <a:pPr marL="0" indent="0">
                  <a:buNone/>
                </a:pPr>
                <a:r>
                  <a:rPr lang="ru-RU" sz="3600" dirty="0" smtClean="0"/>
                  <a:t>4).</a:t>
                </a:r>
                <a:r>
                  <a:rPr lang="ru-RU" sz="3600" dirty="0"/>
                  <a:t>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</a:rPr>
                      <m:t>2∙</m:t>
                    </m:r>
                    <m:r>
                      <a:rPr lang="ru-RU" sz="3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ru-RU" sz="3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∙7∙11</m:t>
                    </m:r>
                  </m:oMath>
                </a14:m>
                <a:r>
                  <a:rPr lang="ru-RU" sz="3600" dirty="0" smtClean="0"/>
                  <a:t>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19800" y="1155700"/>
                <a:ext cx="5880100" cy="5308600"/>
              </a:xfrm>
              <a:blipFill rotWithShape="0">
                <a:blip r:embed="rId3"/>
                <a:stretch>
                  <a:fillRect l="-3216" t="-2874" r="-104" b="-42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6019800" y="152400"/>
            <a:ext cx="0" cy="65786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0700" y="800100"/>
            <a:ext cx="30861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6261100" y="787400"/>
            <a:ext cx="2997200" cy="127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3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вариант                              2 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65100" y="1460500"/>
            <a:ext cx="5854700" cy="47164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4. Какое наибольшее число одинаковых наборов можно составить из 24 ручек, 18 карандашей и 12 ластиков, если надо использовать все предметы?</a:t>
            </a:r>
          </a:p>
          <a:p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1460500"/>
            <a:ext cx="5753100" cy="4826000"/>
          </a:xfrm>
        </p:spPr>
        <p:txBody>
          <a:bodyPr>
            <a:noAutofit/>
          </a:bodyPr>
          <a:lstStyle/>
          <a:p>
            <a:r>
              <a:rPr lang="ru-RU" sz="4000" dirty="0" smtClean="0"/>
              <a:t>4. Какое наибольшее число одинаковых наборов можно составить из 21 тетради, 14 линеек и 35 карандашей, если надо использовать все указанные предметы?</a:t>
            </a:r>
          </a:p>
          <a:p>
            <a:endParaRPr lang="ru-RU" sz="4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057900" y="215900"/>
            <a:ext cx="12700" cy="64643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38200" y="1244600"/>
            <a:ext cx="24257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58000" y="1295400"/>
            <a:ext cx="26416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6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Ответы:</a:t>
            </a:r>
            <a:br>
              <a:rPr lang="ru-RU" sz="5400" dirty="0" smtClean="0"/>
            </a:br>
            <a:r>
              <a:rPr lang="ru-RU" sz="5400" dirty="0" smtClean="0"/>
              <a:t>1 вариант                        2 вариант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1). 3</a:t>
            </a:r>
          </a:p>
          <a:p>
            <a:r>
              <a:rPr lang="ru-RU" sz="6600" dirty="0" smtClean="0"/>
              <a:t>2). 1</a:t>
            </a:r>
          </a:p>
          <a:p>
            <a:r>
              <a:rPr lang="ru-RU" sz="6600" dirty="0" smtClean="0"/>
              <a:t>3). 2</a:t>
            </a:r>
          </a:p>
          <a:p>
            <a:r>
              <a:rPr lang="ru-RU" sz="6600" dirty="0" smtClean="0"/>
              <a:t>4). 6</a:t>
            </a:r>
          </a:p>
          <a:p>
            <a:endParaRPr lang="ru-RU" sz="6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1). 2</a:t>
            </a:r>
          </a:p>
          <a:p>
            <a:r>
              <a:rPr lang="ru-RU" sz="6600" dirty="0" smtClean="0"/>
              <a:t>2). 3</a:t>
            </a:r>
          </a:p>
          <a:p>
            <a:r>
              <a:rPr lang="ru-RU" sz="6600" dirty="0" smtClean="0"/>
              <a:t>3). 2</a:t>
            </a:r>
          </a:p>
          <a:p>
            <a:r>
              <a:rPr lang="ru-RU" sz="6600" dirty="0" smtClean="0"/>
              <a:t>4). 7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41908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6623ee77c9c983d6c49d48ccc2d7a73775f36f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399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Счет и вычисления - основа порядка в голове. </vt:lpstr>
      <vt:lpstr>1 вариант                         2 вариант</vt:lpstr>
      <vt:lpstr>1 вариант                          2 вариант</vt:lpstr>
      <vt:lpstr>1 вариант                              2 вариант</vt:lpstr>
      <vt:lpstr>Ответы: 1 вариант                        2 вариант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Люда</dc:creator>
  <cp:lastModifiedBy>User</cp:lastModifiedBy>
  <cp:revision>7</cp:revision>
  <dcterms:created xsi:type="dcterms:W3CDTF">2016-03-15T18:56:19Z</dcterms:created>
  <dcterms:modified xsi:type="dcterms:W3CDTF">2017-02-01T15:19:56Z</dcterms:modified>
</cp:coreProperties>
</file>