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6" r:id="rId3"/>
    <p:sldId id="277" r:id="rId4"/>
    <p:sldId id="276" r:id="rId5"/>
    <p:sldId id="282" r:id="rId6"/>
    <p:sldId id="281" r:id="rId7"/>
    <p:sldId id="280" r:id="rId8"/>
    <p:sldId id="279" r:id="rId9"/>
    <p:sldId id="283" r:id="rId10"/>
    <p:sldId id="284" r:id="rId11"/>
    <p:sldId id="289" r:id="rId12"/>
    <p:sldId id="288" r:id="rId13"/>
    <p:sldId id="290" r:id="rId14"/>
    <p:sldId id="292" r:id="rId15"/>
    <p:sldId id="294" r:id="rId16"/>
    <p:sldId id="305" r:id="rId17"/>
    <p:sldId id="297" r:id="rId18"/>
    <p:sldId id="303" r:id="rId19"/>
    <p:sldId id="299" r:id="rId20"/>
    <p:sldId id="344" r:id="rId21"/>
    <p:sldId id="304" r:id="rId22"/>
    <p:sldId id="310" r:id="rId23"/>
    <p:sldId id="307" r:id="rId24"/>
    <p:sldId id="321" r:id="rId25"/>
    <p:sldId id="325" r:id="rId26"/>
    <p:sldId id="324" r:id="rId27"/>
    <p:sldId id="323" r:id="rId28"/>
    <p:sldId id="275" r:id="rId29"/>
    <p:sldId id="329" r:id="rId30"/>
    <p:sldId id="330" r:id="rId31"/>
    <p:sldId id="331" r:id="rId32"/>
    <p:sldId id="343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836D3-57A3-42CA-ADA8-16BF36F8B8B1}" type="datetimeFigureOut">
              <a:rPr lang="ru-RU"/>
              <a:pPr>
                <a:defRPr/>
              </a:pPr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7625E-9789-49B7-9B1A-F715D3C80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96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BD95A-0800-4713-A91F-F5A79C31F30E}" type="datetimeFigureOut">
              <a:rPr lang="ru-RU"/>
              <a:pPr>
                <a:defRPr/>
              </a:pPr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B5F67-385B-4E80-9CBA-A11D1EE9A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62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498E0-9FC6-4A6B-89EA-CE4CA236DE27}" type="datetimeFigureOut">
              <a:rPr lang="ru-RU"/>
              <a:pPr>
                <a:defRPr/>
              </a:pPr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D63AB-121C-4B97-A53B-6A53D1FCB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58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1AC50-3688-401F-8008-26718526DFAB}" type="datetimeFigureOut">
              <a:rPr lang="ru-RU"/>
              <a:pPr>
                <a:defRPr/>
              </a:pPr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56C90-84AD-4973-AE2A-84AA965FA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6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3A95-885F-4620-B229-1ED27955456B}" type="datetimeFigureOut">
              <a:rPr lang="ru-RU"/>
              <a:pPr>
                <a:defRPr/>
              </a:pPr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63ABF-B7FE-41CE-BDC8-DE531EC73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15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390AD-678B-450B-93C0-99CFAC539CE3}" type="datetimeFigureOut">
              <a:rPr lang="ru-RU"/>
              <a:pPr>
                <a:defRPr/>
              </a:pPr>
              <a:t>19.05.2017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5B513-FA3F-4819-9608-2D09DF945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24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D032F-1DCF-4DB3-9832-EE596F5ACCF9}" type="datetimeFigureOut">
              <a:rPr lang="ru-RU"/>
              <a:pPr>
                <a:defRPr/>
              </a:pPr>
              <a:t>19.05.2017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551B7-E653-4F45-B95F-22DDA48B6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84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3537C-2BB0-4909-8DED-0FCC443AFAA6}" type="datetimeFigureOut">
              <a:rPr lang="ru-RU"/>
              <a:pPr>
                <a:defRPr/>
              </a:pPr>
              <a:t>19.05.2017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0344C-273B-4838-84CC-C5B09275A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28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F852F-7799-439F-BB06-E3284590BA95}" type="datetimeFigureOut">
              <a:rPr lang="ru-RU"/>
              <a:pPr>
                <a:defRPr/>
              </a:pPr>
              <a:t>19.05.2017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CBAF6-D972-4F1C-9CBD-D2016FAE5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53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7DB8E-237C-4ADC-A802-A80930DEFE86}" type="datetimeFigureOut">
              <a:rPr lang="ru-RU"/>
              <a:pPr>
                <a:defRPr/>
              </a:pPr>
              <a:t>19.05.2017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45F31-E89E-43FE-93AA-A4446E7B6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8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DF3EC-B49B-403B-8D3D-81FF4BB3107B}" type="datetimeFigureOut">
              <a:rPr lang="ru-RU"/>
              <a:pPr>
                <a:defRPr/>
              </a:pPr>
              <a:t>19.05.2017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F890C-1629-46C8-9C12-452CBA21A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8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FC2DAC-5E61-48A3-9928-0265357E0961}" type="datetimeFigureOut">
              <a:rPr lang="ru-RU"/>
              <a:pPr>
                <a:defRPr/>
              </a:pPr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8876BD-873B-40CE-82E4-B477510EB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463" y="1268760"/>
            <a:ext cx="8715375" cy="1204168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АНГЛИЙСКАЯ ЖИВОПИСЬ.</a:t>
            </a:r>
            <a:br>
              <a:rPr lang="ru-RU" altLang="ru-RU" sz="3200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</a:br>
            <a:r>
              <a:rPr lang="en-US" altLang="ru-RU" sz="3200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THE ENGLISH ART </a:t>
            </a:r>
            <a:endParaRPr lang="ru-RU" altLang="ru-RU" sz="3200" b="1" dirty="0" smtClean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85293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Майорова Нина Сергеевна</a:t>
            </a:r>
          </a:p>
          <a:p>
            <a:r>
              <a:rPr lang="ru-RU" dirty="0">
                <a:solidFill>
                  <a:srgbClr val="FFFF00"/>
                </a:solidFill>
              </a:rPr>
              <a:t>преподаватель МХК</a:t>
            </a:r>
          </a:p>
          <a:p>
            <a:r>
              <a:rPr lang="ru-RU" dirty="0">
                <a:solidFill>
                  <a:srgbClr val="FFFF00"/>
                </a:solidFill>
              </a:rPr>
              <a:t>Носова Алла Владимировна</a:t>
            </a:r>
          </a:p>
          <a:p>
            <a:r>
              <a:rPr lang="ru-RU" dirty="0">
                <a:solidFill>
                  <a:srgbClr val="FFFF00"/>
                </a:solidFill>
              </a:rPr>
              <a:t>преподаватель иностранных языков</a:t>
            </a:r>
          </a:p>
          <a:p>
            <a:r>
              <a:rPr lang="ru-RU" dirty="0">
                <a:solidFill>
                  <a:srgbClr val="FFFF00"/>
                </a:solidFill>
              </a:rPr>
              <a:t>Государственное бюджетное профессиональное образовательное учреждение</a:t>
            </a:r>
          </a:p>
          <a:p>
            <a:r>
              <a:rPr lang="ru-RU" dirty="0">
                <a:solidFill>
                  <a:srgbClr val="FFFF00"/>
                </a:solidFill>
              </a:rPr>
              <a:t>«Самарский медицинский колледж им. Н. </a:t>
            </a:r>
            <a:r>
              <a:rPr lang="ru-RU" dirty="0" err="1">
                <a:solidFill>
                  <a:srgbClr val="FFFF00"/>
                </a:solidFill>
              </a:rPr>
              <a:t>Ляпиной</a:t>
            </a:r>
            <a:r>
              <a:rPr lang="ru-RU" dirty="0">
                <a:solidFill>
                  <a:srgbClr val="FFFF00"/>
                </a:solidFill>
              </a:rPr>
              <a:t>»</a:t>
            </a:r>
          </a:p>
          <a:p>
            <a:r>
              <a:rPr lang="ru-RU" dirty="0">
                <a:solidFill>
                  <a:srgbClr val="FFFF00"/>
                </a:solidFill>
              </a:rPr>
              <a:t>г. </a:t>
            </a:r>
            <a:r>
              <a:rPr lang="ru-RU" dirty="0" smtClean="0">
                <a:solidFill>
                  <a:srgbClr val="FFFF00"/>
                </a:solidFill>
              </a:rPr>
              <a:t>Самара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115685" cy="308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5881340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V Всероссийский фестиваль передового педагогического опыта</a:t>
            </a:r>
          </a:p>
          <a:p>
            <a:pPr algn="ctr"/>
            <a:r>
              <a:rPr lang="ru-RU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"Современные методы и приемы обучения"</a:t>
            </a:r>
          </a:p>
          <a:p>
            <a:pPr algn="ctr"/>
            <a:r>
              <a:rPr lang="ru-RU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апрель - май 2017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142875" y="142875"/>
            <a:ext cx="9001125" cy="714375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Джошуа Рейнолдс. </a:t>
            </a:r>
            <a:r>
              <a:rPr lang="en-US" altLang="ru-RU" sz="3200" b="1" smtClean="0">
                <a:solidFill>
                  <a:schemeClr val="bg1"/>
                </a:solidFill>
                <a:latin typeface="Garamond" pitchFamily="18" charset="0"/>
              </a:rPr>
              <a:t>Joshua Reynolds</a:t>
            </a:r>
            <a:r>
              <a:rPr lang="ru-RU" altLang="ru-RU" sz="3200" b="1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ru-RU" altLang="ru-RU" sz="2800" b="1" smtClean="0">
                <a:solidFill>
                  <a:schemeClr val="bg1"/>
                </a:solidFill>
                <a:latin typeface="Garamond" pitchFamily="18" charset="0"/>
              </a:rPr>
              <a:t>(1723-1792)</a:t>
            </a:r>
            <a:r>
              <a:rPr lang="en-US" altLang="ru-RU" sz="2800" b="1" smtClean="0">
                <a:latin typeface="Garamond" pitchFamily="18" charset="0"/>
              </a:rPr>
              <a:t>lds</a:t>
            </a:r>
            <a:endParaRPr lang="ru-RU" altLang="ru-RU" sz="2800" b="1" smtClean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2857500" y="6286500"/>
            <a:ext cx="3786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Garamond" pitchFamily="18" charset="0"/>
              </a:rPr>
              <a:t>Автопортрет 1723</a:t>
            </a:r>
          </a:p>
        </p:txBody>
      </p:sp>
      <p:pic>
        <p:nvPicPr>
          <p:cNvPr id="11268" name="Picture 8" descr="C:\Documents and Settings\Библиотека\Рабочий стол\ЖИВОПИСЬ АНГЛИИ\Картинки\Р9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51"/>
          <a:stretch>
            <a:fillRect/>
          </a:stretch>
        </p:blipFill>
        <p:spPr bwMode="auto">
          <a:xfrm>
            <a:off x="2714625" y="714375"/>
            <a:ext cx="3927475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285750" y="142875"/>
            <a:ext cx="8858250" cy="500063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Джошуа Рейнолдс. </a:t>
            </a:r>
            <a:r>
              <a:rPr lang="en-US" altLang="ru-RU" sz="3200" b="1" smtClean="0">
                <a:solidFill>
                  <a:schemeClr val="bg1"/>
                </a:solidFill>
                <a:latin typeface="Garamond" pitchFamily="18" charset="0"/>
              </a:rPr>
              <a:t>Joshua Reynolds</a:t>
            </a:r>
            <a:r>
              <a:rPr lang="en-US" altLang="ru-RU" sz="3200" b="1" smtClean="0">
                <a:latin typeface="Garamond" pitchFamily="18" charset="0"/>
              </a:rPr>
              <a:t>lds</a:t>
            </a:r>
            <a:endParaRPr lang="ru-RU" altLang="ru-RU" sz="3200" b="1" smtClean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4929188" y="6000750"/>
            <a:ext cx="3786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Garamond" pitchFamily="18" charset="0"/>
              </a:rPr>
              <a:t>Портрет Сары Сиддонс в образе музы Трагедии. 1784</a:t>
            </a:r>
          </a:p>
        </p:txBody>
      </p:sp>
      <p:sp>
        <p:nvSpPr>
          <p:cNvPr id="12292" name="Прямоугольник 8"/>
          <p:cNvSpPr>
            <a:spLocks noChangeArrowheads="1"/>
          </p:cNvSpPr>
          <p:nvPr/>
        </p:nvSpPr>
        <p:spPr bwMode="auto">
          <a:xfrm>
            <a:off x="214313" y="6000750"/>
            <a:ext cx="4357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Garamond" pitchFamily="18" charset="0"/>
              </a:rPr>
              <a:t>Портрет полковника гренадеров Георга Кусмейкера. 1782</a:t>
            </a:r>
          </a:p>
        </p:txBody>
      </p:sp>
      <p:pic>
        <p:nvPicPr>
          <p:cNvPr id="12293" name="Picture 6" descr="C:\Documents and Settings\Библиотека\Рабочий стол\ЖИВОПИСЬ АНГЛИИ\Картинки\Р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714375"/>
            <a:ext cx="3230562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 descr="C:\Documents and Settings\Библиотека\Рабочий стол\ЖИВОПИСЬ АНГЛИИ\Картинки\Р4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14375"/>
            <a:ext cx="3119437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142875" y="142875"/>
            <a:ext cx="8858250" cy="500063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Джошуа Рейнолдс. </a:t>
            </a:r>
            <a:r>
              <a:rPr lang="en-US" altLang="ru-RU" sz="3200" b="1" smtClean="0">
                <a:solidFill>
                  <a:schemeClr val="bg1"/>
                </a:solidFill>
                <a:latin typeface="Garamond" pitchFamily="18" charset="0"/>
              </a:rPr>
              <a:t>Joshua Reynolds</a:t>
            </a:r>
            <a:r>
              <a:rPr lang="en-US" altLang="ru-RU" sz="3200" b="1" smtClean="0">
                <a:latin typeface="Garamond" pitchFamily="18" charset="0"/>
              </a:rPr>
              <a:t>lds</a:t>
            </a:r>
            <a:endParaRPr lang="ru-RU" altLang="ru-RU" sz="3200" b="1" smtClean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0" y="6286500"/>
            <a:ext cx="4929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Garamond" pitchFamily="18" charset="0"/>
              </a:rPr>
              <a:t>Леди Кокберн с тремя сыновьями. 1773</a:t>
            </a:r>
          </a:p>
        </p:txBody>
      </p:sp>
      <p:sp>
        <p:nvSpPr>
          <p:cNvPr id="13316" name="Прямоугольник 8"/>
          <p:cNvSpPr>
            <a:spLocks noChangeArrowheads="1"/>
          </p:cNvSpPr>
          <p:nvPr/>
        </p:nvSpPr>
        <p:spPr bwMode="auto">
          <a:xfrm>
            <a:off x="5000625" y="6286500"/>
            <a:ext cx="3929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Garamond" pitchFamily="18" charset="0"/>
              </a:rPr>
              <a:t>Портрет детей Ангерстейн. 1782</a:t>
            </a:r>
          </a:p>
        </p:txBody>
      </p:sp>
      <p:pic>
        <p:nvPicPr>
          <p:cNvPr id="13317" name="Picture 2" descr="C:\Documents and Settings\Библиотека\Рабочий стол\ЖИВОПИСЬ АНГЛИИ\Картинки\Р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928688"/>
            <a:ext cx="4046537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 descr="C:\Documents and Settings\Библиотека\Рабочий стол\ЖИВОПИСЬ АНГЛИИ\Картинки\Р6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28688"/>
            <a:ext cx="4257675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285750" y="142875"/>
            <a:ext cx="8572500" cy="1000125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Томас Гейнсборо. </a:t>
            </a:r>
            <a:r>
              <a:rPr lang="en-US" altLang="ru-RU" sz="3200" b="1" smtClean="0">
                <a:solidFill>
                  <a:schemeClr val="bg1"/>
                </a:solidFill>
                <a:latin typeface="Garamond" pitchFamily="18" charset="0"/>
              </a:rPr>
              <a:t>Thomas Gainsborough </a:t>
            </a:r>
            <a:r>
              <a:rPr lang="ru-RU" altLang="ru-RU" sz="3600" b="1" smtClean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ru-RU" altLang="ru-RU" sz="3600" b="1" smtClean="0">
                <a:solidFill>
                  <a:schemeClr val="bg1"/>
                </a:solidFill>
                <a:latin typeface="Garamond" pitchFamily="18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Garamond" pitchFamily="18" charset="0"/>
              </a:rPr>
              <a:t>(1727-1788)</a:t>
            </a:r>
            <a:r>
              <a:rPr lang="en-US" altLang="ru-RU" sz="2800" b="1" smtClean="0">
                <a:latin typeface="Garamond" pitchFamily="18" charset="0"/>
              </a:rPr>
              <a:t>lds</a:t>
            </a:r>
            <a:endParaRPr lang="ru-RU" altLang="ru-RU" sz="2800" b="1" smtClean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2857500" y="6286500"/>
            <a:ext cx="3786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Garamond" pitchFamily="18" charset="0"/>
              </a:rPr>
              <a:t>Автопортрет. 1759</a:t>
            </a:r>
          </a:p>
        </p:txBody>
      </p:sp>
      <p:pic>
        <p:nvPicPr>
          <p:cNvPr id="14340" name="Рисунок 7" descr="C:\Documents and Settings\Библиотека\Рабочий стол\ЖИВОПИСЬ АНГЛИИ\Картинки\Г Автопортре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357313"/>
            <a:ext cx="5000625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142875" y="142875"/>
            <a:ext cx="8858250" cy="5715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Томас Гейнсборо. </a:t>
            </a:r>
            <a:r>
              <a:rPr lang="en-US" altLang="ru-RU" sz="3200" b="1" smtClean="0">
                <a:solidFill>
                  <a:schemeClr val="bg1"/>
                </a:solidFill>
                <a:latin typeface="Garamond" pitchFamily="18" charset="0"/>
              </a:rPr>
              <a:t>Thomas Gainsborough</a:t>
            </a:r>
            <a:endParaRPr lang="ru-RU" altLang="ru-RU" sz="3200" b="1" smtClean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42875" y="6286500"/>
            <a:ext cx="414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Garamond" pitchFamily="18" charset="0"/>
              </a:rPr>
              <a:t>Портрет Джонатана Баттла. 1770</a:t>
            </a:r>
          </a:p>
        </p:txBody>
      </p:sp>
      <p:sp>
        <p:nvSpPr>
          <p:cNvPr id="15364" name="Прямоугольник 8"/>
          <p:cNvSpPr>
            <a:spLocks noChangeArrowheads="1"/>
          </p:cNvSpPr>
          <p:nvPr/>
        </p:nvSpPr>
        <p:spPr bwMode="auto">
          <a:xfrm>
            <a:off x="4429125" y="628650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Garamond" pitchFamily="18" charset="0"/>
              </a:rPr>
              <a:t>Портрет Сары Сиддонс. 1785</a:t>
            </a:r>
          </a:p>
        </p:txBody>
      </p:sp>
      <p:pic>
        <p:nvPicPr>
          <p:cNvPr id="15365" name="Рисунок 7" descr="C:\Documents and Settings\Библиотека\Рабочий стол\ЖИВОПИСЬ АНГЛИИ\Картинки\Г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714375"/>
            <a:ext cx="4357687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 descr="C:\Documents and Settings\Библиотека\Рабочий стол\ЖИВОПИСЬ АНГЛИИ\Картинки\Г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857250"/>
            <a:ext cx="35353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0" y="142875"/>
            <a:ext cx="3786188" cy="1000125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Томас Гейнсборо. </a:t>
            </a:r>
            <a:r>
              <a:rPr lang="en-US" altLang="ru-RU" sz="2800" b="1" smtClean="0">
                <a:solidFill>
                  <a:schemeClr val="bg1"/>
                </a:solidFill>
                <a:latin typeface="Garamond" pitchFamily="18" charset="0"/>
              </a:rPr>
              <a:t>Thomas Gainsborough</a:t>
            </a:r>
            <a:endParaRPr lang="ru-RU" altLang="ru-RU" sz="2800" b="1" smtClean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214313" y="5715000"/>
            <a:ext cx="3143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Garamond" pitchFamily="18" charset="0"/>
              </a:rPr>
              <a:t>Утренняя прогулка.</a:t>
            </a:r>
          </a:p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Garamond" pitchFamily="18" charset="0"/>
              </a:rPr>
              <a:t>1785</a:t>
            </a:r>
          </a:p>
        </p:txBody>
      </p:sp>
      <p:pic>
        <p:nvPicPr>
          <p:cNvPr id="16388" name="Рисунок 4" descr="C:\Documents and Settings\Библиотека\Рабочий стол\ЖИВОПИСЬ АНГЛИИ\Картинки\Г ут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85750"/>
            <a:ext cx="5156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6500813" y="4786313"/>
            <a:ext cx="2143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>
                <a:solidFill>
                  <a:schemeClr val="bg1"/>
                </a:solidFill>
                <a:latin typeface="Garamond" pitchFamily="18" charset="0"/>
              </a:rPr>
              <a:t>У. Блейк</a:t>
            </a:r>
          </a:p>
        </p:txBody>
      </p:sp>
      <p:sp>
        <p:nvSpPr>
          <p:cNvPr id="17411" name="Заголовок 8"/>
          <p:cNvSpPr>
            <a:spLocks noGrp="1"/>
          </p:cNvSpPr>
          <p:nvPr>
            <p:ph type="ctrTitle"/>
          </p:nvPr>
        </p:nvSpPr>
        <p:spPr>
          <a:xfrm>
            <a:off x="3714750" y="2928938"/>
            <a:ext cx="5314950" cy="1785937"/>
          </a:xfrm>
        </p:spPr>
        <p:txBody>
          <a:bodyPr/>
          <a:lstStyle/>
          <a:p>
            <a:pPr algn="l"/>
            <a:r>
              <a:rPr lang="ru-RU" altLang="ru-RU" sz="2400" b="1" smtClean="0">
                <a:solidFill>
                  <a:schemeClr val="bg1"/>
                </a:solidFill>
                <a:latin typeface="Garamond" pitchFamily="18" charset="0"/>
              </a:rPr>
              <a:t>Увидеть мир в одной песчинке</a:t>
            </a:r>
            <a:br>
              <a:rPr lang="ru-RU" altLang="ru-RU" sz="2400" b="1" smtClean="0">
                <a:solidFill>
                  <a:schemeClr val="bg1"/>
                </a:solidFill>
                <a:latin typeface="Garamond" pitchFamily="18" charset="0"/>
              </a:rPr>
            </a:br>
            <a:r>
              <a:rPr lang="ru-RU" altLang="ru-RU" sz="2400" b="1" smtClean="0">
                <a:solidFill>
                  <a:schemeClr val="bg1"/>
                </a:solidFill>
                <a:latin typeface="Garamond" pitchFamily="18" charset="0"/>
              </a:rPr>
              <a:t>И Космос весь - в лесной травинке!</a:t>
            </a:r>
            <a:br>
              <a:rPr lang="ru-RU" altLang="ru-RU" sz="2400" b="1" smtClean="0">
                <a:solidFill>
                  <a:schemeClr val="bg1"/>
                </a:solidFill>
                <a:latin typeface="Garamond" pitchFamily="18" charset="0"/>
              </a:rPr>
            </a:br>
            <a:r>
              <a:rPr lang="ru-RU" altLang="ru-RU" sz="2400" b="1" smtClean="0">
                <a:solidFill>
                  <a:schemeClr val="bg1"/>
                </a:solidFill>
                <a:latin typeface="Garamond" pitchFamily="18" charset="0"/>
              </a:rPr>
              <a:t>Вместить в ладони бесконечность</a:t>
            </a:r>
            <a:br>
              <a:rPr lang="ru-RU" altLang="ru-RU" sz="2400" b="1" smtClean="0">
                <a:solidFill>
                  <a:schemeClr val="bg1"/>
                </a:solidFill>
                <a:latin typeface="Garamond" pitchFamily="18" charset="0"/>
              </a:rPr>
            </a:br>
            <a:r>
              <a:rPr lang="ru-RU" altLang="ru-RU" sz="2400" b="1" smtClean="0">
                <a:solidFill>
                  <a:schemeClr val="bg1"/>
                </a:solidFill>
                <a:latin typeface="Garamond" pitchFamily="18" charset="0"/>
              </a:rPr>
              <a:t>И в миге мимолетном вечность!</a:t>
            </a:r>
            <a:r>
              <a:rPr lang="ru-RU" altLang="ru-RU" sz="2400" smtClean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ru-RU" altLang="ru-RU" sz="2400" smtClean="0">
                <a:solidFill>
                  <a:schemeClr val="bg1"/>
                </a:solidFill>
                <a:latin typeface="Garamond" pitchFamily="18" charset="0"/>
              </a:rPr>
            </a:br>
            <a:endParaRPr lang="ru-RU" altLang="ru-RU" sz="2400" smtClean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42875" y="142875"/>
            <a:ext cx="8858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Garamond" pitchFamily="18" charset="0"/>
                <a:ea typeface="+mj-ea"/>
                <a:cs typeface="Times New Roman" pitchFamily="18" charset="0"/>
              </a:rPr>
              <a:t>Уильям Блейк. </a:t>
            </a:r>
            <a:r>
              <a:rPr lang="en-US" sz="3200" b="1" dirty="0">
                <a:solidFill>
                  <a:schemeClr val="bg1"/>
                </a:solidFill>
                <a:latin typeface="Garamond" pitchFamily="18" charset="0"/>
                <a:ea typeface="+mj-ea"/>
                <a:cs typeface="+mj-cs"/>
              </a:rPr>
              <a:t>William Blake</a:t>
            </a:r>
            <a:endParaRPr lang="ru-RU" sz="3200" b="1" dirty="0">
              <a:solidFill>
                <a:schemeClr val="bg1"/>
              </a:solidFill>
              <a:latin typeface="Garamond" pitchFamily="18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Garamond" pitchFamily="18" charset="0"/>
                <a:ea typeface="+mj-ea"/>
                <a:cs typeface="+mj-cs"/>
              </a:rPr>
              <a:t>(1757-1827)</a:t>
            </a:r>
            <a:endParaRPr lang="ru-RU" sz="3200" b="1" dirty="0">
              <a:solidFill>
                <a:schemeClr val="bg1"/>
              </a:solidFill>
              <a:latin typeface="Garamond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3" name="Picture 2" descr="D:\Лена\Презентации\#03\03-картинки\08\#03_08pol_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71563"/>
            <a:ext cx="31083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Прямоугольник 2"/>
          <p:cNvSpPr>
            <a:spLocks noChangeArrowheads="1"/>
          </p:cNvSpPr>
          <p:nvPr/>
        </p:nvSpPr>
        <p:spPr bwMode="auto">
          <a:xfrm>
            <a:off x="285750" y="6000750"/>
            <a:ext cx="4214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Скульптурный портрет на основе прижизненной маски Уильяма Блейка. 1823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142875" y="142875"/>
            <a:ext cx="8858250" cy="5715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Уильям Блейк. </a:t>
            </a:r>
            <a:r>
              <a:rPr lang="en-US" altLang="ru-RU" sz="3200" b="1" smtClean="0">
                <a:solidFill>
                  <a:schemeClr val="bg1"/>
                </a:solidFill>
                <a:latin typeface="Garamond" pitchFamily="18" charset="0"/>
              </a:rPr>
              <a:t>William Blake</a:t>
            </a:r>
            <a:endParaRPr lang="ru-RU" altLang="ru-RU" sz="3200" b="1" smtClean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214313" y="6286500"/>
            <a:ext cx="414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Garamond" pitchFamily="18" charset="0"/>
              </a:rPr>
              <a:t>Ньютон. 1795</a:t>
            </a: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5000625" y="6286500"/>
            <a:ext cx="3857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Garamond" pitchFamily="18" charset="0"/>
              </a:rPr>
              <a:t>Творец вселенной. 1794</a:t>
            </a:r>
          </a:p>
        </p:txBody>
      </p:sp>
      <p:pic>
        <p:nvPicPr>
          <p:cNvPr id="18437" name="Picture 3" descr="C:\Documents and Settings\Библиотека\Рабочий стол\ЖИВОПИСЬ АНГЛИИ\Картинки\Б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928688"/>
            <a:ext cx="36083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" descr="D:\Лена\Презентации\#03\03-картинки\08\#03_08pol_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357438"/>
            <a:ext cx="485775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>
          <a:xfrm>
            <a:off x="142875" y="142875"/>
            <a:ext cx="8858250" cy="500063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Уильям Блейк. </a:t>
            </a:r>
            <a:r>
              <a:rPr lang="en-US" altLang="ru-RU" sz="3200" b="1" smtClean="0">
                <a:solidFill>
                  <a:schemeClr val="bg1"/>
                </a:solidFill>
                <a:latin typeface="Garamond" pitchFamily="18" charset="0"/>
              </a:rPr>
              <a:t>William Blake</a:t>
            </a:r>
            <a:endParaRPr lang="ru-RU" altLang="ru-RU" sz="3200" b="1" smtClean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19459" name="Picture 2" descr="C:\Documents and Settings\Библиотека\Рабочий стол\ЖИВОПИСЬ АНГЛИИ\Картинки\Б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747713"/>
            <a:ext cx="3857625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C:\Documents and Settings\Библиотека\Рабочий стол\ЖИВОПИСЬ АНГЛИИ\Картинки\Б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85813"/>
            <a:ext cx="3576637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>
          <a:xfrm>
            <a:off x="142875" y="142875"/>
            <a:ext cx="8858250" cy="428625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Уильям Блейк. </a:t>
            </a:r>
            <a:r>
              <a:rPr lang="en-US" altLang="ru-RU" sz="3200" b="1" smtClean="0">
                <a:solidFill>
                  <a:schemeClr val="bg1"/>
                </a:solidFill>
                <a:latin typeface="Garamond" pitchFamily="18" charset="0"/>
              </a:rPr>
              <a:t>William Blake</a:t>
            </a:r>
            <a:endParaRPr lang="ru-RU" altLang="ru-RU" sz="3200" b="1" smtClean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2571750" y="6357938"/>
            <a:ext cx="414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Garamond" pitchFamily="18" charset="0"/>
              </a:rPr>
              <a:t>Жалость. Ок. 1795</a:t>
            </a:r>
          </a:p>
        </p:txBody>
      </p:sp>
      <p:pic>
        <p:nvPicPr>
          <p:cNvPr id="20484" name="Picture 1" descr="D:\Лена\Презентации\#03\03-картинки\08\#03_Blacke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714375"/>
            <a:ext cx="7104063" cy="556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785813" y="142875"/>
            <a:ext cx="7072312" cy="785813"/>
          </a:xfrm>
        </p:spPr>
        <p:txBody>
          <a:bodyPr/>
          <a:lstStyle/>
          <a:p>
            <a:pPr eaLnBrk="1" hangingPunct="1"/>
            <a:r>
              <a:rPr lang="en-US" altLang="ru-RU" sz="60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FINE ART</a:t>
            </a:r>
            <a:endParaRPr lang="ru-RU" altLang="ru-RU" sz="6000" b="1" smtClean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3075" name="Picture 2" descr="C:\Documents and Settings\Библиотека\Рабочий стол\ЖИВОПИСЬ АНГЛИИ\Картинки\хогарт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3001962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C:\Documents and Settings\Библиотека\Рабочий стол\ЖИВОПИСЬ АНГЛИИ\Картинки\Р4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74788"/>
            <a:ext cx="1357313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 descr="C:\Documents and Settings\Библиотека\Рабочий стол\ЖИВОПИСЬ АНГЛИИ\Картинки\Г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498600"/>
            <a:ext cx="1500187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" descr="D:\Лена\Презентации\#03\03-картинки\08\#03_08pol_0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071938"/>
            <a:ext cx="2928938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 descr="C:\Documents and Settings\Библиотека\Рабочий стол\ЖИВОПИСЬ АНГЛИИ\Картинки\К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143375"/>
            <a:ext cx="2895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" descr="C:\Documents and Settings\Библиотека\Рабочий стол\ЖИВОПИСЬ АНГЛИИ\Картинки\Т5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143375"/>
            <a:ext cx="2740025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" descr="D:\Лена\Презентации\#03\03-картинки\08\#03_08pol_01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500188"/>
            <a:ext cx="11430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" descr="C:\Documents and Settings\Библиотека\Рабочий стол\ЖИВОПИСЬ АНГЛИИ\Картинки\Г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544638"/>
            <a:ext cx="9445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ctrTitle"/>
          </p:nvPr>
        </p:nvSpPr>
        <p:spPr>
          <a:xfrm>
            <a:off x="142875" y="142875"/>
            <a:ext cx="8858250" cy="428625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Уильям Блейк. </a:t>
            </a:r>
            <a:r>
              <a:rPr lang="en-US" altLang="ru-RU" sz="3200" b="1" smtClean="0">
                <a:solidFill>
                  <a:schemeClr val="bg1"/>
                </a:solidFill>
                <a:latin typeface="Garamond" pitchFamily="18" charset="0"/>
              </a:rPr>
              <a:t>William Blake</a:t>
            </a:r>
            <a:endParaRPr lang="ru-RU" altLang="ru-RU" sz="3200" b="1" smtClean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2571750" y="6357938"/>
            <a:ext cx="414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Garamond" pitchFamily="18" charset="0"/>
              </a:rPr>
              <a:t>Беатриче на колеснице. 1824-1827</a:t>
            </a:r>
          </a:p>
        </p:txBody>
      </p:sp>
      <p:pic>
        <p:nvPicPr>
          <p:cNvPr id="21508" name="Picture 2" descr="C:\Documents and Settings\Библиотека\Рабочий стол\ЖИВОПИСЬ АНГЛИИ\Картинки\Б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14375"/>
            <a:ext cx="7858125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ctrTitle"/>
          </p:nvPr>
        </p:nvSpPr>
        <p:spPr>
          <a:xfrm>
            <a:off x="142875" y="142875"/>
            <a:ext cx="8858250" cy="928688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Джон Констебл. </a:t>
            </a:r>
            <a:r>
              <a:rPr lang="en-US" altLang="ru-RU" sz="3200" b="1" smtClean="0">
                <a:solidFill>
                  <a:schemeClr val="bg1"/>
                </a:solidFill>
                <a:latin typeface="Garamond" pitchFamily="18" charset="0"/>
              </a:rPr>
              <a:t>John Constable</a:t>
            </a:r>
            <a:r>
              <a:rPr lang="ru-RU" altLang="ru-RU" sz="3200" b="1" smtClean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ru-RU" altLang="ru-RU" sz="3200" b="1" smtClean="0">
                <a:solidFill>
                  <a:schemeClr val="bg1"/>
                </a:solidFill>
                <a:latin typeface="Garamond" pitchFamily="18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Garamond" pitchFamily="18" charset="0"/>
              </a:rPr>
              <a:t>(1776-1837)</a:t>
            </a:r>
            <a:endParaRPr lang="ru-RU" altLang="ru-RU" sz="3200" b="1" smtClean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1785938" y="6286500"/>
            <a:ext cx="5214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Garamond" pitchFamily="18" charset="0"/>
              </a:rPr>
              <a:t>Рейнагл Р.Р. Портрет Джона Констебла</a:t>
            </a:r>
          </a:p>
        </p:txBody>
      </p:sp>
      <p:pic>
        <p:nvPicPr>
          <p:cNvPr id="22532" name="Picture 4" descr="C:\Documents and Settings\Библиотека\Рабочий стол\ЖИВОПИСЬ АНГЛИИ\Картинки\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285875"/>
            <a:ext cx="39338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ctrTitle"/>
          </p:nvPr>
        </p:nvSpPr>
        <p:spPr>
          <a:xfrm>
            <a:off x="142875" y="142875"/>
            <a:ext cx="8858250" cy="428625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Джон Констебл. </a:t>
            </a:r>
            <a:r>
              <a:rPr lang="en-US" altLang="ru-RU" sz="3200" b="1" smtClean="0">
                <a:solidFill>
                  <a:schemeClr val="bg1"/>
                </a:solidFill>
                <a:latin typeface="Garamond" pitchFamily="18" charset="0"/>
              </a:rPr>
              <a:t>John Constable</a:t>
            </a:r>
            <a:endParaRPr lang="ru-RU" altLang="ru-RU" sz="3200" b="1" smtClean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1785938" y="6286500"/>
            <a:ext cx="5214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Garamond" pitchFamily="18" charset="0"/>
              </a:rPr>
              <a:t>Белая лошадь. 1819</a:t>
            </a:r>
          </a:p>
        </p:txBody>
      </p:sp>
      <p:pic>
        <p:nvPicPr>
          <p:cNvPr id="23556" name="Picture 2" descr="C:\Documents and Settings\Библиотека\Рабочий стол\ЖИВОПИСЬ АНГЛИИ\Картинки\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785813"/>
            <a:ext cx="7383463" cy="546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ctrTitle"/>
          </p:nvPr>
        </p:nvSpPr>
        <p:spPr>
          <a:xfrm>
            <a:off x="142875" y="142875"/>
            <a:ext cx="8858250" cy="428625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Джон Констебл. </a:t>
            </a:r>
            <a:r>
              <a:rPr lang="en-US" altLang="ru-RU" sz="3200" b="1" smtClean="0">
                <a:solidFill>
                  <a:schemeClr val="bg1"/>
                </a:solidFill>
                <a:latin typeface="Garamond" pitchFamily="18" charset="0"/>
              </a:rPr>
              <a:t>John Constable</a:t>
            </a:r>
            <a:endParaRPr lang="ru-RU" altLang="ru-RU" sz="3200" b="1" smtClean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1785938" y="6357938"/>
            <a:ext cx="5214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Garamond" pitchFamily="18" charset="0"/>
              </a:rPr>
              <a:t>Телега для сена. 1821</a:t>
            </a:r>
          </a:p>
        </p:txBody>
      </p:sp>
      <p:pic>
        <p:nvPicPr>
          <p:cNvPr id="24580" name="Picture 2" descr="C:\Documents and Settings\Библиотека\Рабочий стол\ЖИВОПИСЬ АНГЛИИ\Картинки\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85813"/>
            <a:ext cx="7999413" cy="557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ctrTitle"/>
          </p:nvPr>
        </p:nvSpPr>
        <p:spPr>
          <a:xfrm>
            <a:off x="142875" y="142875"/>
            <a:ext cx="8858250" cy="5715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Уильям Тернер. </a:t>
            </a:r>
            <a:r>
              <a:rPr lang="en-US" altLang="ru-RU" sz="3200" b="1" smtClean="0">
                <a:solidFill>
                  <a:schemeClr val="bg1"/>
                </a:solidFill>
                <a:latin typeface="Garamond" pitchFamily="18" charset="0"/>
              </a:rPr>
              <a:t>William Turner</a:t>
            </a:r>
            <a:r>
              <a:rPr lang="ru-RU" altLang="ru-RU" sz="3200" b="1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ru-RU" altLang="ru-RU" sz="2800" b="1" smtClean="0">
                <a:solidFill>
                  <a:schemeClr val="bg1"/>
                </a:solidFill>
                <a:latin typeface="Garamond" pitchFamily="18" charset="0"/>
              </a:rPr>
              <a:t>(1775-1851)</a:t>
            </a:r>
            <a:endParaRPr lang="ru-RU" altLang="ru-RU" sz="3200" b="1" smtClean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1500188" y="6286500"/>
            <a:ext cx="6215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Garamond" pitchFamily="18" charset="0"/>
              </a:rPr>
              <a:t>Автопортрет 1799</a:t>
            </a:r>
          </a:p>
        </p:txBody>
      </p:sp>
      <p:pic>
        <p:nvPicPr>
          <p:cNvPr id="25604" name="Picture 5" descr="C:\Documents and Settings\Библиотека\Рабочий стол\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t="7135" r="5173"/>
          <a:stretch>
            <a:fillRect/>
          </a:stretch>
        </p:blipFill>
        <p:spPr bwMode="auto">
          <a:xfrm>
            <a:off x="2428875" y="714375"/>
            <a:ext cx="3857625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ctrTitle"/>
          </p:nvPr>
        </p:nvSpPr>
        <p:spPr>
          <a:xfrm>
            <a:off x="142875" y="142875"/>
            <a:ext cx="8858250" cy="428625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Уильям Тернер. </a:t>
            </a:r>
            <a:r>
              <a:rPr lang="en-US" altLang="ru-RU" sz="3200" b="1" smtClean="0">
                <a:solidFill>
                  <a:schemeClr val="bg1"/>
                </a:solidFill>
                <a:latin typeface="Garamond" pitchFamily="18" charset="0"/>
              </a:rPr>
              <a:t>William Turner</a:t>
            </a:r>
            <a:endParaRPr lang="ru-RU" altLang="ru-RU" sz="3200" b="1" smtClean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214313" y="6357938"/>
            <a:ext cx="8786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Garamond" pitchFamily="18" charset="0"/>
              </a:rPr>
              <a:t>Дождь, пар и скорость. Большая Западная железная дорога. 1844</a:t>
            </a:r>
          </a:p>
        </p:txBody>
      </p:sp>
      <p:pic>
        <p:nvPicPr>
          <p:cNvPr id="26628" name="Picture 2" descr="C:\Documents and Settings\Библиотека\Рабочий стол\ЖИВОПИСЬ АНГЛИИ\Картинки\Т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714375"/>
            <a:ext cx="7358063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ctrTitle"/>
          </p:nvPr>
        </p:nvSpPr>
        <p:spPr>
          <a:xfrm>
            <a:off x="142875" y="142875"/>
            <a:ext cx="8858250" cy="428625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Уильям Тернер. </a:t>
            </a:r>
            <a:r>
              <a:rPr lang="en-US" altLang="ru-RU" sz="3200" b="1" smtClean="0">
                <a:solidFill>
                  <a:schemeClr val="bg1"/>
                </a:solidFill>
                <a:latin typeface="Garamond" pitchFamily="18" charset="0"/>
              </a:rPr>
              <a:t>William Turner</a:t>
            </a:r>
            <a:endParaRPr lang="ru-RU" altLang="ru-RU" sz="3200" b="1" smtClean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1000125" y="6357938"/>
            <a:ext cx="671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Garamond" pitchFamily="18" charset="0"/>
              </a:rPr>
              <a:t>Вьюга. Пароход у входа в гавань. 1842</a:t>
            </a:r>
          </a:p>
        </p:txBody>
      </p:sp>
      <p:pic>
        <p:nvPicPr>
          <p:cNvPr id="27652" name="Picture 2" descr="C:\Documents and Settings\Библиотека\Рабочий стол\ЖИВОПИСЬ АНГЛИИ\Картинки\Т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785813"/>
            <a:ext cx="7500938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ctrTitle"/>
          </p:nvPr>
        </p:nvSpPr>
        <p:spPr>
          <a:xfrm>
            <a:off x="142875" y="142875"/>
            <a:ext cx="8858250" cy="428625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Уильям Тернер. </a:t>
            </a:r>
            <a:r>
              <a:rPr lang="en-US" altLang="ru-RU" sz="3200" b="1" smtClean="0">
                <a:solidFill>
                  <a:schemeClr val="bg1"/>
                </a:solidFill>
                <a:latin typeface="Garamond" pitchFamily="18" charset="0"/>
              </a:rPr>
              <a:t>William Turner</a:t>
            </a:r>
            <a:endParaRPr lang="ru-RU" altLang="ru-RU" sz="3200" b="1" smtClean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571500" y="6357938"/>
            <a:ext cx="7858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Garamond" pitchFamily="18" charset="0"/>
              </a:rPr>
              <a:t>Пожар Парламента, 16 октября 1834 г. 1835</a:t>
            </a:r>
          </a:p>
        </p:txBody>
      </p:sp>
      <p:pic>
        <p:nvPicPr>
          <p:cNvPr id="28676" name="Picture 2" descr="C:\Documents and Settings\Библиотека\Рабочий стол\ЖИВОПИСЬ АНГЛИИ\Картинки\Т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22300"/>
            <a:ext cx="8505825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42875" y="142875"/>
            <a:ext cx="8858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Garamond" pitchFamily="18" charset="0"/>
                <a:ea typeface="+mj-ea"/>
                <a:cs typeface="Times New Roman" pitchFamily="18" charset="0"/>
              </a:rPr>
              <a:t>Прерафаэлиты. </a:t>
            </a:r>
            <a:r>
              <a:rPr lang="en-US" sz="3200" b="1" dirty="0" err="1">
                <a:solidFill>
                  <a:schemeClr val="bg1"/>
                </a:solidFill>
                <a:latin typeface="Garamond" pitchFamily="18" charset="0"/>
              </a:rPr>
              <a:t>PreRaphaelite</a:t>
            </a:r>
            <a:r>
              <a:rPr lang="en-US" sz="3200" b="1" dirty="0">
                <a:solidFill>
                  <a:schemeClr val="bg1"/>
                </a:solidFill>
                <a:latin typeface="Garamond" pitchFamily="18" charset="0"/>
              </a:rPr>
              <a:t> Brotherhood</a:t>
            </a:r>
            <a:endParaRPr lang="ru-RU" sz="3200" b="1" dirty="0">
              <a:solidFill>
                <a:schemeClr val="bg1"/>
              </a:solidFill>
              <a:latin typeface="Garamond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699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85750" y="1214438"/>
            <a:ext cx="5500688" cy="3857625"/>
          </a:xfrm>
        </p:spPr>
        <p:txBody>
          <a:bodyPr/>
          <a:lstStyle/>
          <a:p>
            <a:pPr algn="l">
              <a:buFont typeface="Wingdings" pitchFamily="2" charset="2"/>
              <a:buChar char="v"/>
            </a:pPr>
            <a:r>
              <a:rPr lang="ru-RU" altLang="ru-RU" sz="2800" smtClean="0">
                <a:solidFill>
                  <a:schemeClr val="bg1"/>
                </a:solidFill>
              </a:rPr>
              <a:t>  </a:t>
            </a:r>
            <a:r>
              <a:rPr lang="ru-RU" altLang="ru-RU" sz="2800" b="1" smtClean="0">
                <a:solidFill>
                  <a:schemeClr val="bg1"/>
                </a:solidFill>
                <a:latin typeface="Garamond" pitchFamily="18" charset="0"/>
              </a:rPr>
              <a:t>Данте Габриэль Россетти</a:t>
            </a:r>
          </a:p>
          <a:p>
            <a:pPr algn="l">
              <a:buFont typeface="Wingdings" pitchFamily="2" charset="2"/>
              <a:buChar char="v"/>
            </a:pPr>
            <a:r>
              <a:rPr lang="ru-RU" altLang="ru-RU" sz="2800" b="1" smtClean="0">
                <a:solidFill>
                  <a:schemeClr val="bg1"/>
                </a:solidFill>
                <a:latin typeface="Garamond" pitchFamily="18" charset="0"/>
              </a:rPr>
              <a:t>  Уильям Холман Хант</a:t>
            </a:r>
          </a:p>
          <a:p>
            <a:pPr algn="l">
              <a:buFont typeface="Wingdings" pitchFamily="2" charset="2"/>
              <a:buChar char="v"/>
            </a:pPr>
            <a:r>
              <a:rPr lang="ru-RU" altLang="ru-RU" sz="2800" b="1" smtClean="0">
                <a:solidFill>
                  <a:schemeClr val="bg1"/>
                </a:solidFill>
                <a:latin typeface="Garamond" pitchFamily="18" charset="0"/>
              </a:rPr>
              <a:t>  Джон Эверетт Миллес</a:t>
            </a:r>
          </a:p>
          <a:p>
            <a:pPr algn="l">
              <a:buFont typeface="Wingdings" pitchFamily="2" charset="2"/>
              <a:buChar char="v"/>
            </a:pPr>
            <a:r>
              <a:rPr lang="ru-RU" altLang="ru-RU" sz="2800" b="1" smtClean="0">
                <a:solidFill>
                  <a:schemeClr val="bg1"/>
                </a:solidFill>
                <a:latin typeface="Garamond" pitchFamily="18" charset="0"/>
              </a:rPr>
              <a:t>  Мэдокс Браун</a:t>
            </a:r>
          </a:p>
          <a:p>
            <a:pPr algn="l">
              <a:buFont typeface="Wingdings" pitchFamily="2" charset="2"/>
              <a:buChar char="v"/>
            </a:pPr>
            <a:r>
              <a:rPr lang="ru-RU" altLang="ru-RU" sz="2800" b="1" smtClean="0">
                <a:solidFill>
                  <a:schemeClr val="bg1"/>
                </a:solidFill>
                <a:latin typeface="Garamond" pitchFamily="18" charset="0"/>
              </a:rPr>
              <a:t>  Эдвард </a:t>
            </a:r>
            <a:r>
              <a:rPr lang="ru-RU" altLang="ru-RU" sz="28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Бёрн</a:t>
            </a:r>
            <a:r>
              <a:rPr lang="ru-RU" altLang="ru-RU" sz="2800" b="1" smtClean="0">
                <a:solidFill>
                  <a:schemeClr val="bg1"/>
                </a:solidFill>
                <a:latin typeface="Garamond" pitchFamily="18" charset="0"/>
              </a:rPr>
              <a:t>-Джонс</a:t>
            </a:r>
          </a:p>
          <a:p>
            <a:pPr algn="l">
              <a:buFont typeface="Wingdings" pitchFamily="2" charset="2"/>
              <a:buChar char="v"/>
            </a:pPr>
            <a:r>
              <a:rPr lang="ru-RU" altLang="ru-RU" sz="2800" b="1" smtClean="0">
                <a:solidFill>
                  <a:schemeClr val="bg1"/>
                </a:solidFill>
                <a:latin typeface="Garamond" pitchFamily="18" charset="0"/>
              </a:rPr>
              <a:t>  Уильям Моррис и др.</a:t>
            </a:r>
          </a:p>
          <a:p>
            <a:pPr algn="l">
              <a:buFont typeface="Wingdings" pitchFamily="2" charset="2"/>
              <a:buChar char="v"/>
            </a:pPr>
            <a:endParaRPr lang="ru-RU" altLang="ru-RU" b="1" smtClean="0">
              <a:solidFill>
                <a:schemeClr val="bg1"/>
              </a:solidFill>
              <a:latin typeface="Garamond" pitchFamily="18" charset="0"/>
            </a:endParaRPr>
          </a:p>
          <a:p>
            <a:pPr algn="l">
              <a:buFont typeface="Wingdings" pitchFamily="2" charset="2"/>
              <a:buChar char="v"/>
            </a:pPr>
            <a:endParaRPr lang="ru-RU" altLang="ru-RU" b="1" smtClean="0">
              <a:solidFill>
                <a:schemeClr val="bg1"/>
              </a:solidFill>
              <a:latin typeface="Garamond" pitchFamily="18" charset="0"/>
            </a:endParaRPr>
          </a:p>
          <a:p>
            <a:pPr algn="l">
              <a:buFont typeface="Wingdings" pitchFamily="2" charset="2"/>
              <a:buChar char="v"/>
            </a:pPr>
            <a:endParaRPr lang="ru-RU" altLang="ru-RU" sz="2000" smtClean="0">
              <a:solidFill>
                <a:schemeClr val="bg1"/>
              </a:solidFill>
            </a:endParaRPr>
          </a:p>
        </p:txBody>
      </p:sp>
      <p:pic>
        <p:nvPicPr>
          <p:cNvPr id="29700" name="Picture 4" descr="D:\Лена\Презентации\#03\03-картинки\08\#03_08pol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714375"/>
            <a:ext cx="2573338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Прямоугольник 8"/>
          <p:cNvSpPr>
            <a:spLocks noChangeArrowheads="1"/>
          </p:cNvSpPr>
          <p:nvPr/>
        </p:nvSpPr>
        <p:spPr bwMode="auto">
          <a:xfrm>
            <a:off x="928688" y="6143625"/>
            <a:ext cx="4857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Э. Бёрн-Джонс. Золотая лестница. 1880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1785938" y="6286500"/>
            <a:ext cx="5214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Святая Беатрис. </a:t>
            </a:r>
            <a:r>
              <a:rPr lang="ru-RU" altLang="ru-RU" sz="2000" b="1">
                <a:solidFill>
                  <a:schemeClr val="bg1"/>
                </a:solidFill>
                <a:latin typeface="Garamond" pitchFamily="18" charset="0"/>
              </a:rPr>
              <a:t>Beata Beatrix.</a:t>
            </a:r>
            <a:r>
              <a:rPr lang="ru-RU" altLang="ru-RU" sz="2000" b="1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 1864-1870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42875" y="142875"/>
            <a:ext cx="8858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000" b="1" dirty="0">
                <a:solidFill>
                  <a:schemeClr val="bg1"/>
                </a:solidFill>
                <a:latin typeface="Garamond" pitchFamily="18" charset="0"/>
              </a:rPr>
              <a:t>Данте </a:t>
            </a:r>
            <a:r>
              <a:rPr lang="ru-RU" sz="3000" b="1" dirty="0" err="1">
                <a:solidFill>
                  <a:schemeClr val="bg1"/>
                </a:solidFill>
                <a:latin typeface="Garamond" pitchFamily="18" charset="0"/>
              </a:rPr>
              <a:t>Габриэль</a:t>
            </a:r>
            <a:r>
              <a:rPr lang="ru-RU" sz="3000" b="1" dirty="0">
                <a:solidFill>
                  <a:schemeClr val="bg1"/>
                </a:solidFill>
                <a:latin typeface="Garamond" pitchFamily="18" charset="0"/>
              </a:rPr>
              <a:t> Россетти.</a:t>
            </a:r>
            <a:r>
              <a:rPr lang="en-US" sz="3000" b="1" dirty="0">
                <a:solidFill>
                  <a:schemeClr val="bg1"/>
                </a:solidFill>
                <a:latin typeface="Garamond" pitchFamily="18" charset="0"/>
              </a:rPr>
              <a:t>  Dante Gabriel Rossetti</a:t>
            </a:r>
            <a:r>
              <a:rPr lang="ru-RU" sz="3000" b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endParaRPr lang="ru-RU" sz="3000" b="1" dirty="0">
              <a:solidFill>
                <a:schemeClr val="bg1"/>
              </a:solidFill>
              <a:latin typeface="Garamond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24" name="Picture 2" descr="C:\Documents and Settings\Библиотека\Рабочий стол\ЖИВОПИСЬ АНГЛИИ\Картинки\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785813"/>
            <a:ext cx="433705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2875" y="142875"/>
            <a:ext cx="9001125" cy="571500"/>
          </a:xfrm>
        </p:spPr>
        <p:txBody>
          <a:bodyPr/>
          <a:lstStyle/>
          <a:p>
            <a:r>
              <a:rPr lang="ru-RU" altLang="ru-RU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Уильям Хогарт. </a:t>
            </a:r>
            <a:r>
              <a:rPr lang="en-US" altLang="ru-RU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William Hogarth</a:t>
            </a:r>
            <a:r>
              <a:rPr lang="ru-RU" altLang="ru-RU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altLang="ru-RU" sz="2800" b="1" smtClean="0">
                <a:solidFill>
                  <a:schemeClr val="bg1"/>
                </a:solidFill>
                <a:latin typeface="Garamond" pitchFamily="18" charset="0"/>
              </a:rPr>
              <a:t> (1697-1764)</a:t>
            </a:r>
          </a:p>
        </p:txBody>
      </p:sp>
      <p:pic>
        <p:nvPicPr>
          <p:cNvPr id="4099" name="Picture 4" descr="D:\Лена\Презентации\#7\06\06-хога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785813"/>
            <a:ext cx="4132262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Прямоугольник 6"/>
          <p:cNvSpPr>
            <a:spLocks noChangeArrowheads="1"/>
          </p:cNvSpPr>
          <p:nvPr/>
        </p:nvSpPr>
        <p:spPr bwMode="auto">
          <a:xfrm>
            <a:off x="1428750" y="6215063"/>
            <a:ext cx="542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Garamond" pitchFamily="18" charset="0"/>
              </a:rPr>
              <a:t>Автопортрет с собакой Трамп.1745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3"/>
          <p:cNvSpPr>
            <a:spLocks noChangeArrowheads="1"/>
          </p:cNvSpPr>
          <p:nvPr/>
        </p:nvSpPr>
        <p:spPr bwMode="auto">
          <a:xfrm>
            <a:off x="1857375" y="6286500"/>
            <a:ext cx="5214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Офелия</a:t>
            </a:r>
            <a:r>
              <a:rPr lang="ru-RU" altLang="ru-RU" sz="2000" b="1">
                <a:solidFill>
                  <a:schemeClr val="bg1"/>
                </a:solidFill>
                <a:latin typeface="Garamond" pitchFamily="18" charset="0"/>
              </a:rPr>
              <a:t>.</a:t>
            </a:r>
            <a:r>
              <a:rPr lang="ru-RU" altLang="ru-RU" sz="2000" b="1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 1851-1852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42875" y="142875"/>
            <a:ext cx="8858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Garamond" pitchFamily="18" charset="0"/>
              </a:rPr>
              <a:t>Джон </a:t>
            </a:r>
            <a:r>
              <a:rPr lang="ru-RU" sz="3200" b="1" dirty="0" err="1">
                <a:solidFill>
                  <a:schemeClr val="bg1"/>
                </a:solidFill>
                <a:latin typeface="Garamond" pitchFamily="18" charset="0"/>
              </a:rPr>
              <a:t>Эверетт</a:t>
            </a:r>
            <a:r>
              <a:rPr lang="ru-RU" sz="3200" b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Garamond" pitchFamily="18" charset="0"/>
              </a:rPr>
              <a:t>Миллес</a:t>
            </a:r>
            <a:r>
              <a:rPr lang="ru-RU" sz="3200" b="1" dirty="0">
                <a:solidFill>
                  <a:schemeClr val="bg1"/>
                </a:solidFill>
                <a:latin typeface="Garamond" pitchFamily="18" charset="0"/>
              </a:rPr>
              <a:t>.</a:t>
            </a:r>
            <a:r>
              <a:rPr lang="en-US" sz="3200" b="1" dirty="0">
                <a:solidFill>
                  <a:schemeClr val="bg1"/>
                </a:solidFill>
                <a:latin typeface="Garamond" pitchFamily="18" charset="0"/>
              </a:rPr>
              <a:t>  John Everett Millais</a:t>
            </a:r>
            <a:endParaRPr lang="ru-RU" sz="3200" b="1" dirty="0">
              <a:solidFill>
                <a:schemeClr val="bg1"/>
              </a:solidFill>
              <a:latin typeface="Garamond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1748" name="Picture 2" descr="C:\Documents and Settings\Библиотека\Рабочий стол\ЖИВОПИСЬ АНГЛИИ\Картинки\М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85813"/>
            <a:ext cx="7929563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42875" y="142875"/>
            <a:ext cx="8858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3200" b="1" dirty="0">
              <a:solidFill>
                <a:schemeClr val="bg1"/>
              </a:solidFill>
              <a:latin typeface="Garamond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142875" y="142875"/>
            <a:ext cx="8858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Как понимать искусство</a:t>
            </a:r>
            <a:endParaRPr lang="ru-RU" altLang="ru-RU" sz="4000" b="1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2772" name="Picture 2" descr="C:\Documents and Settings\Библиотека\Рабочий стол\ЖИВОПИСЬ АНГЛИИ\Картинки\Тейт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71563"/>
            <a:ext cx="8572500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715250" y="5786438"/>
            <a:ext cx="1214438" cy="4286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774" name="Прямоугольник 4"/>
          <p:cNvSpPr>
            <a:spLocks noChangeArrowheads="1"/>
          </p:cNvSpPr>
          <p:nvPr/>
        </p:nvSpPr>
        <p:spPr bwMode="auto">
          <a:xfrm>
            <a:off x="571500" y="6215063"/>
            <a:ext cx="7786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Британская галерея Тейт в Лондоне.</a:t>
            </a:r>
            <a:r>
              <a:rPr lang="en-US" altLang="ru-RU" sz="2400" b="1">
                <a:solidFill>
                  <a:schemeClr val="bg1"/>
                </a:solidFill>
                <a:latin typeface="Garamond" pitchFamily="18" charset="0"/>
              </a:rPr>
              <a:t> Tate Britain</a:t>
            </a:r>
            <a:endParaRPr lang="ru-RU" altLang="ru-RU" sz="2400" b="1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29563" y="6286500"/>
            <a:ext cx="1214437" cy="4286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42875" y="142875"/>
            <a:ext cx="8858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3200" b="1" dirty="0">
              <a:solidFill>
                <a:schemeClr val="bg1"/>
              </a:solidFill>
              <a:latin typeface="Garamond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3795" name="Прямоугольник 4"/>
          <p:cNvSpPr>
            <a:spLocks noChangeArrowheads="1"/>
          </p:cNvSpPr>
          <p:nvPr/>
        </p:nvSpPr>
        <p:spPr bwMode="auto">
          <a:xfrm>
            <a:off x="1857375" y="3071813"/>
            <a:ext cx="5286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6000" b="1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THE END</a:t>
            </a:r>
            <a:endParaRPr lang="ru-RU" altLang="ru-RU" sz="6000" b="1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29563" y="6286500"/>
            <a:ext cx="1214437" cy="4286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714375" y="142875"/>
            <a:ext cx="7786688" cy="928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Серия «Модный брак»</a:t>
            </a:r>
            <a:br>
              <a:rPr lang="ru-RU" altLang="ru-RU" sz="28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Картина №1. «Брачный контракт»</a:t>
            </a:r>
          </a:p>
        </p:txBody>
      </p:sp>
      <p:pic>
        <p:nvPicPr>
          <p:cNvPr id="5123" name="Picture 2" descr="C:\Documents and Settings\Библиотека\Рабочий стол\ЖИВОПИСЬ АНГЛИИ\Картинки\хогарт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214438"/>
            <a:ext cx="7027862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357188" y="142875"/>
            <a:ext cx="8429625" cy="85725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Серия «Модный брак»</a:t>
            </a:r>
            <a:br>
              <a:rPr lang="ru-RU" altLang="ru-RU" sz="28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Картина №2. «Утро в доме молодых»</a:t>
            </a:r>
          </a:p>
        </p:txBody>
      </p:sp>
      <p:pic>
        <p:nvPicPr>
          <p:cNvPr id="6147" name="Picture 2" descr="C:\Documents and Settings\Библиотека\Рабочий стол\ЖИВОПИСЬ АНГЛИИ\Картинки\Х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214438"/>
            <a:ext cx="8815388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714375" y="142875"/>
            <a:ext cx="7786688" cy="1071563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Серия «Модный брак»</a:t>
            </a:r>
            <a:br>
              <a:rPr lang="ru-RU" altLang="ru-RU" sz="28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Картина №3. «Визит к шарлатану»</a:t>
            </a:r>
          </a:p>
        </p:txBody>
      </p:sp>
      <p:pic>
        <p:nvPicPr>
          <p:cNvPr id="7171" name="Picture 2" descr="C:\Documents and Settings\Библиотека\Рабочий стол\ЖИВОПИСЬ АНГЛИИ\Картинки\Х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68413"/>
            <a:ext cx="8729663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714375" y="142875"/>
            <a:ext cx="7786688" cy="85725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Серия «Модный брак»</a:t>
            </a:r>
            <a:br>
              <a:rPr lang="ru-RU" altLang="ru-RU" sz="28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Картина №4. «Будуар графини»</a:t>
            </a:r>
          </a:p>
        </p:txBody>
      </p:sp>
      <p:pic>
        <p:nvPicPr>
          <p:cNvPr id="8195" name="Picture 2" descr="C:\Documents and Settings\Библиотека\Рабочий стол\ЖИВОПИСЬ АНГЛИИ\Картинки\Х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141413"/>
            <a:ext cx="7286625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285750" y="142875"/>
            <a:ext cx="8572500" cy="1071563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Серия «Модный брак»</a:t>
            </a:r>
            <a:br>
              <a:rPr lang="ru-RU" altLang="ru-RU" sz="28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Картина №5. «Дуэль и смерть графа»</a:t>
            </a:r>
          </a:p>
        </p:txBody>
      </p:sp>
      <p:pic>
        <p:nvPicPr>
          <p:cNvPr id="9219" name="Picture 2" descr="C:\Documents and Settings\Библиотека\Рабочий стол\ЖИВОПИСЬ АНГЛИИ\Картинки\Х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96975"/>
            <a:ext cx="8843962" cy="551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714375" y="142875"/>
            <a:ext cx="7786688" cy="928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Серия «Модный брак»</a:t>
            </a:r>
            <a:br>
              <a:rPr lang="ru-RU" altLang="ru-RU" sz="28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Картина №6. «Смерть графини»</a:t>
            </a:r>
          </a:p>
        </p:txBody>
      </p:sp>
      <p:pic>
        <p:nvPicPr>
          <p:cNvPr id="10243" name="Picture 2" descr="C:\Documents and Settings\Библиотека\Рабочий стол\ЖИВОПИСЬ АНГЛИИ\Картинки\х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143000"/>
            <a:ext cx="7358062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1407</TotalTime>
  <Words>383</Words>
  <Application>Microsoft Office PowerPoint</Application>
  <PresentationFormat>Экран (4:3)</PresentationFormat>
  <Paragraphs>79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Garamond</vt:lpstr>
      <vt:lpstr>Times New Roman</vt:lpstr>
      <vt:lpstr>Wingdings</vt:lpstr>
      <vt:lpstr>Тема Office</vt:lpstr>
      <vt:lpstr>АНГЛИЙСКАЯ ЖИВОПИСЬ. THE ENGLISH ART </vt:lpstr>
      <vt:lpstr>FINE ART</vt:lpstr>
      <vt:lpstr>Презентация PowerPoint</vt:lpstr>
      <vt:lpstr>Серия «Модный брак» Картина №1. «Брачный контракт»</vt:lpstr>
      <vt:lpstr>Серия «Модный брак» Картина №2. «Утро в доме молодых»</vt:lpstr>
      <vt:lpstr>Серия «Модный брак» Картина №3. «Визит к шарлатану»</vt:lpstr>
      <vt:lpstr>Серия «Модный брак» Картина №4. «Будуар графини»</vt:lpstr>
      <vt:lpstr>Серия «Модный брак» Картина №5. «Дуэль и смерть графа»</vt:lpstr>
      <vt:lpstr>Серия «Модный брак» Картина №6. «Смерть графини»</vt:lpstr>
      <vt:lpstr>Джошуа Рейнолдс. Joshua Reynolds (1723-1792)lds</vt:lpstr>
      <vt:lpstr>Джошуа Рейнолдс. Joshua Reynoldslds</vt:lpstr>
      <vt:lpstr>Джошуа Рейнолдс. Joshua Reynoldslds</vt:lpstr>
      <vt:lpstr>Томас Гейнсборо. Thomas Gainsborough  (1727-1788)lds</vt:lpstr>
      <vt:lpstr>Томас Гейнсборо. Thomas Gainsborough</vt:lpstr>
      <vt:lpstr>Томас Гейнсборо. Thomas Gainsborough</vt:lpstr>
      <vt:lpstr>Увидеть мир в одной песчинке И Космос весь - в лесной травинке! Вместить в ладони бесконечность И в миге мимолетном вечность! </vt:lpstr>
      <vt:lpstr>Уильям Блейк. William Blake</vt:lpstr>
      <vt:lpstr>Уильям Блейк. William Blake</vt:lpstr>
      <vt:lpstr>Уильям Блейк. William Blake</vt:lpstr>
      <vt:lpstr>Уильям Блейк. William Blake</vt:lpstr>
      <vt:lpstr>Джон Констебл. John Constable (1776-1837)</vt:lpstr>
      <vt:lpstr>Джон Констебл. John Constable</vt:lpstr>
      <vt:lpstr>Джон Констебл. John Constable</vt:lpstr>
      <vt:lpstr>Уильям Тернер. William Turner (1775-1851)</vt:lpstr>
      <vt:lpstr>Уильям Тернер. William Turner</vt:lpstr>
      <vt:lpstr>Уильям Тернер. William Turner</vt:lpstr>
      <vt:lpstr>Уильям Тернер. William Turner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universe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Уильям Блейк  (1757–1827)  и британские художники-визионеры</dc:title>
  <dc:creator>world</dc:creator>
  <cp:lastModifiedBy>user</cp:lastModifiedBy>
  <cp:revision>202</cp:revision>
  <dcterms:created xsi:type="dcterms:W3CDTF">2012-02-19T12:57:10Z</dcterms:created>
  <dcterms:modified xsi:type="dcterms:W3CDTF">2017-05-19T18:57:35Z</dcterms:modified>
</cp:coreProperties>
</file>