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64" r:id="rId7"/>
    <p:sldId id="265" r:id="rId8"/>
    <p:sldId id="266" r:id="rId9"/>
    <p:sldId id="271" r:id="rId10"/>
    <p:sldId id="272" r:id="rId11"/>
    <p:sldId id="275" r:id="rId12"/>
    <p:sldId id="276" r:id="rId13"/>
    <p:sldId id="277" r:id="rId14"/>
    <p:sldId id="278" r:id="rId15"/>
    <p:sldId id="267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653676970934195"/>
          <c:y val="2.2735934871761013E-2"/>
          <c:w val="0.82816224360843782"/>
          <c:h val="0.898550209093622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сентябрь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</c:v>
                </c:pt>
                <c:pt idx="1">
                  <c:v>52</c:v>
                </c:pt>
                <c:pt idx="2">
                  <c:v>30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май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74</c:v>
                </c:pt>
                <c:pt idx="1">
                  <c:v>26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799552"/>
        <c:axId val="95801344"/>
      </c:barChart>
      <c:catAx>
        <c:axId val="95799552"/>
        <c:scaling>
          <c:orientation val="minMax"/>
        </c:scaling>
        <c:delete val="0"/>
        <c:axPos val="b"/>
        <c:majorTickMark val="out"/>
        <c:minorTickMark val="none"/>
        <c:tickLblPos val="nextTo"/>
        <c:crossAx val="95801344"/>
        <c:crosses val="autoZero"/>
        <c:auto val="1"/>
        <c:lblAlgn val="ctr"/>
        <c:lblOffset val="100"/>
        <c:noMultiLvlLbl val="0"/>
      </c:catAx>
      <c:valAx>
        <c:axId val="958013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5799552"/>
        <c:crosses val="autoZero"/>
        <c:crossBetween val="between"/>
      </c:valAx>
    </c:plotArea>
    <c:legend>
      <c:legendPos val="r"/>
      <c:legendEntry>
        <c:idx val="2"/>
        <c:delete val="1"/>
      </c:legendEntry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7CD46-6A20-4534-B093-FADE11D35177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5EAD-3DEF-41E7-99DA-070D78159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7CD46-6A20-4534-B093-FADE11D35177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5EAD-3DEF-41E7-99DA-070D78159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7CD46-6A20-4534-B093-FADE11D35177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5EAD-3DEF-41E7-99DA-070D78159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7CD46-6A20-4534-B093-FADE11D35177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5EAD-3DEF-41E7-99DA-070D78159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7CD46-6A20-4534-B093-FADE11D35177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5EAD-3DEF-41E7-99DA-070D78159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7CD46-6A20-4534-B093-FADE11D35177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5EAD-3DEF-41E7-99DA-070D78159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7CD46-6A20-4534-B093-FADE11D35177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5EAD-3DEF-41E7-99DA-070D78159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7CD46-6A20-4534-B093-FADE11D35177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5EAD-3DEF-41E7-99DA-070D78159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7CD46-6A20-4534-B093-FADE11D35177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5EAD-3DEF-41E7-99DA-070D78159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7CD46-6A20-4534-B093-FADE11D35177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5EAD-3DEF-41E7-99DA-070D78159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7CD46-6A20-4534-B093-FADE11D35177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5EAD-3DEF-41E7-99DA-070D78159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7CD46-6A20-4534-B093-FADE11D35177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C5EAD-3DEF-41E7-99DA-070D78159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8447" y="2996952"/>
            <a:ext cx="7992888" cy="1686049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«Поддержка детской инициативы через внедрение в практику работы технологии эффективной социализации дошкольников «Клубный час»  в условиях  реализации  ФГОС  дошкольного образования»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4581128"/>
            <a:ext cx="5040560" cy="1728192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>
                <a:solidFill>
                  <a:schemeClr val="tx1"/>
                </a:solidFill>
              </a:rPr>
              <a:t>Автор работы: Шмелева Валентина </a:t>
            </a:r>
            <a:r>
              <a:rPr lang="ru-RU" sz="1600" b="1" dirty="0" smtClean="0">
                <a:solidFill>
                  <a:schemeClr val="tx1"/>
                </a:solidFill>
              </a:rPr>
              <a:t>Николаевна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r"/>
            <a:r>
              <a:rPr lang="ru-RU" sz="1600" b="1" dirty="0" smtClean="0">
                <a:solidFill>
                  <a:schemeClr val="tx1"/>
                </a:solidFill>
              </a:rPr>
              <a:t>старший </a:t>
            </a:r>
            <a:r>
              <a:rPr lang="ru-RU" sz="1600" b="1" dirty="0" smtClean="0">
                <a:solidFill>
                  <a:schemeClr val="tx1"/>
                </a:solidFill>
              </a:rPr>
              <a:t>воспитатель</a:t>
            </a:r>
            <a:endParaRPr lang="en-US" sz="1600" b="1" dirty="0" smtClean="0">
              <a:solidFill>
                <a:schemeClr val="tx1"/>
              </a:solidFill>
            </a:endParaRPr>
          </a:p>
          <a:p>
            <a:pPr algn="r"/>
            <a:r>
              <a:rPr lang="ru-RU" sz="1600" b="1" dirty="0">
                <a:solidFill>
                  <a:schemeClr val="tx1"/>
                </a:solidFill>
              </a:rPr>
              <a:t>Кузнецова Ольга Евгеньевна</a:t>
            </a:r>
          </a:p>
          <a:p>
            <a:pPr algn="r"/>
            <a:r>
              <a:rPr lang="ru-RU" sz="1600" b="1" dirty="0" smtClean="0">
                <a:solidFill>
                  <a:schemeClr val="tx1"/>
                </a:solidFill>
              </a:rPr>
              <a:t>заведующая</a:t>
            </a:r>
            <a:r>
              <a:rPr lang="en-US" sz="1600" dirty="0" smtClean="0">
                <a:solidFill>
                  <a:schemeClr val="tx1"/>
                </a:solidFill>
              </a:rPr>
              <a:t>  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r"/>
            <a:r>
              <a:rPr lang="ru-RU" sz="1600" b="1" dirty="0" smtClean="0">
                <a:solidFill>
                  <a:schemeClr val="tx1"/>
                </a:solidFill>
              </a:rPr>
              <a:t>МБДОУ </a:t>
            </a:r>
            <a:r>
              <a:rPr lang="ru-RU" sz="1600" b="1" dirty="0" err="1">
                <a:solidFill>
                  <a:schemeClr val="tx1"/>
                </a:solidFill>
              </a:rPr>
              <a:t>д</a:t>
            </a:r>
            <a:r>
              <a:rPr lang="ru-RU" sz="1600" b="1" dirty="0">
                <a:solidFill>
                  <a:schemeClr val="tx1"/>
                </a:solidFill>
              </a:rPr>
              <a:t>/с №7 «Колосок» г. Петровск</a:t>
            </a:r>
            <a:endParaRPr lang="ru-RU" sz="16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165" y="188640"/>
            <a:ext cx="6117590" cy="31559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755576" y="6211669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70C0"/>
                </a:solidFill>
              </a:rPr>
              <a:t>V</a:t>
            </a:r>
            <a:r>
              <a:rPr lang="ru-RU" sz="1200" dirty="0">
                <a:solidFill>
                  <a:srgbClr val="0070C0"/>
                </a:solidFill>
              </a:rPr>
              <a:t> Всероссийский фестиваль передового педагогического опыта</a:t>
            </a:r>
          </a:p>
          <a:p>
            <a:pPr algn="ctr"/>
            <a:r>
              <a:rPr lang="ru-RU" sz="1200" dirty="0">
                <a:solidFill>
                  <a:srgbClr val="0070C0"/>
                </a:solidFill>
              </a:rPr>
              <a:t>"Современные методы и приемы обучения"</a:t>
            </a:r>
          </a:p>
          <a:p>
            <a:pPr algn="ctr"/>
            <a:r>
              <a:rPr lang="en-US" sz="1200" dirty="0" err="1">
                <a:solidFill>
                  <a:srgbClr val="0070C0"/>
                </a:solidFill>
              </a:rPr>
              <a:t>апрель</a:t>
            </a:r>
            <a:r>
              <a:rPr lang="en-US" sz="1200" dirty="0">
                <a:solidFill>
                  <a:srgbClr val="0070C0"/>
                </a:solidFill>
              </a:rPr>
              <a:t> - </a:t>
            </a:r>
            <a:r>
              <a:rPr lang="en-US" sz="1200" dirty="0" err="1">
                <a:solidFill>
                  <a:srgbClr val="0070C0"/>
                </a:solidFill>
              </a:rPr>
              <a:t>май</a:t>
            </a:r>
            <a:r>
              <a:rPr lang="en-US" sz="1200" dirty="0">
                <a:solidFill>
                  <a:srgbClr val="0070C0"/>
                </a:solidFill>
              </a:rPr>
              <a:t> 2017 </a:t>
            </a:r>
            <a:r>
              <a:rPr lang="en-US" sz="1200" dirty="0" err="1">
                <a:solidFill>
                  <a:srgbClr val="0070C0"/>
                </a:solidFill>
              </a:rPr>
              <a:t>года</a:t>
            </a:r>
            <a:endParaRPr lang="ru-RU" sz="1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9144000" cy="7246598"/>
          </a:xfrm>
        </p:spPr>
      </p:pic>
      <p:sp>
        <p:nvSpPr>
          <p:cNvPr id="5" name="TextBox 4"/>
          <p:cNvSpPr txBox="1"/>
          <p:nvPr/>
        </p:nvSpPr>
        <p:spPr>
          <a:xfrm>
            <a:off x="2123728" y="7647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48680"/>
            <a:ext cx="72728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Воспитатели и специалисты предварительно обсуждают и определяют:</a:t>
            </a:r>
          </a:p>
          <a:p>
            <a:r>
              <a:rPr lang="ru-RU" sz="1600" dirty="0" smtClean="0"/>
              <a:t>1. </a:t>
            </a:r>
            <a:r>
              <a:rPr lang="ru-RU" dirty="0" smtClean="0"/>
              <a:t>Тематику «Клубных часов», перспективный тематический план К.Ч. на полугодие. </a:t>
            </a:r>
          </a:p>
          <a:p>
            <a:r>
              <a:rPr lang="ru-RU" dirty="0" smtClean="0"/>
              <a:t>2. Определяют периодичность и длительность К.Ч., как правило, 1 раз в  месяц. Одним из главных условий проведения К.Ч. является его длительность, а именно не менее 1 часа, т.к. в противном случае у детей не успевает образоваться собственный </a:t>
            </a:r>
            <a:endParaRPr lang="en-US" dirty="0" smtClean="0"/>
          </a:p>
          <a:p>
            <a:r>
              <a:rPr lang="en-US" dirty="0" smtClean="0"/>
              <a:t>     </a:t>
            </a:r>
            <a:r>
              <a:rPr lang="ru-RU" dirty="0" smtClean="0"/>
              <a:t>жизненный опыт. </a:t>
            </a:r>
          </a:p>
          <a:p>
            <a:r>
              <a:rPr lang="ru-RU" dirty="0" smtClean="0"/>
              <a:t>3. Определяют правила поведения детей во</a:t>
            </a:r>
            <a:endParaRPr lang="en-US" dirty="0" smtClean="0"/>
          </a:p>
          <a:p>
            <a:r>
              <a:rPr lang="en-US" dirty="0" smtClean="0"/>
              <a:t>   </a:t>
            </a:r>
            <a:r>
              <a:rPr lang="ru-RU" dirty="0" smtClean="0"/>
              <a:t> время «Клубного часа»</a:t>
            </a:r>
          </a:p>
          <a:p>
            <a:r>
              <a:rPr lang="ru-RU" dirty="0" smtClean="0"/>
              <a:t>4. Разрабатываются организационные </a:t>
            </a:r>
            <a:endParaRPr lang="en-US" dirty="0" smtClean="0"/>
          </a:p>
          <a:p>
            <a:r>
              <a:rPr lang="en-US" dirty="0" smtClean="0"/>
              <a:t>     </a:t>
            </a:r>
            <a:r>
              <a:rPr lang="ru-RU" dirty="0" smtClean="0"/>
              <a:t>моменты проведения К.Ч.</a:t>
            </a:r>
          </a:p>
          <a:p>
            <a:r>
              <a:rPr lang="ru-RU" dirty="0" smtClean="0"/>
              <a:t>5. Определяют порядок начала </a:t>
            </a:r>
          </a:p>
          <a:p>
            <a:r>
              <a:rPr lang="ru-RU" dirty="0" smtClean="0"/>
              <a:t>программы</a:t>
            </a:r>
            <a:r>
              <a:rPr lang="en-US" dirty="0" smtClean="0"/>
              <a:t> </a:t>
            </a:r>
            <a:r>
              <a:rPr lang="ru-RU" dirty="0" smtClean="0"/>
              <a:t> К.Ч. Сколько групп </a:t>
            </a:r>
          </a:p>
          <a:p>
            <a:r>
              <a:rPr lang="ru-RU" dirty="0" smtClean="0"/>
              <a:t>будет участвовать в первый К.Ч.,</a:t>
            </a:r>
          </a:p>
          <a:p>
            <a:r>
              <a:rPr lang="ru-RU" dirty="0" smtClean="0"/>
              <a:t> какие именно группы, как</a:t>
            </a:r>
          </a:p>
          <a:p>
            <a:r>
              <a:rPr lang="ru-RU" dirty="0" smtClean="0"/>
              <a:t>подготовить детей к первому К.Ч.</a:t>
            </a:r>
          </a:p>
        </p:txBody>
      </p:sp>
      <p:pic>
        <p:nvPicPr>
          <p:cNvPr id="7" name="Рисунок 2" descr="P105069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149080"/>
            <a:ext cx="403244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4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8324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400" b="1" smtClean="0">
                <a:solidFill>
                  <a:srgbClr val="002060"/>
                </a:solidFill>
              </a:rPr>
              <a:t>Типы «Клубного часа»: </a:t>
            </a:r>
          </a:p>
          <a:p>
            <a:pPr eaLnBrk="1" hangingPunct="1"/>
            <a:r>
              <a:rPr lang="ru-RU" sz="2000" b="1" smtClean="0"/>
              <a:t>«Свободный»</a:t>
            </a:r>
            <a:r>
              <a:rPr lang="ru-RU" sz="2000" smtClean="0"/>
              <a:t>  К.Ч., когда дети свободно перемещаются по всей территории детского сада (в помещении или на улице) и самостоятельно организуют разновозрастное общение по интересам; </a:t>
            </a:r>
          </a:p>
          <a:p>
            <a:pPr eaLnBrk="1" hangingPunct="1"/>
            <a:r>
              <a:rPr lang="ru-RU" sz="2000" b="1" smtClean="0"/>
              <a:t>«Тематические»</a:t>
            </a:r>
            <a:r>
              <a:rPr lang="ru-RU" sz="2000" smtClean="0"/>
              <a:t> К.Ч., которые включены в ситуацию месяца. Например, в ситуацию «Космос», это конкурс рисунка на асфальте на космические темы, постройка космического корабля, викторины «космонавт»;</a:t>
            </a:r>
          </a:p>
          <a:p>
            <a:pPr eaLnBrk="1" hangingPunct="1"/>
            <a:r>
              <a:rPr lang="ru-RU" sz="2000" b="1" smtClean="0"/>
              <a:t>«Деятельностный»</a:t>
            </a:r>
            <a:r>
              <a:rPr lang="ru-RU" sz="2000" smtClean="0"/>
              <a:t> К.Ч., когда в </a:t>
            </a:r>
            <a:endParaRPr lang="en-US" sz="2000" smtClean="0"/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/>
              <a:t>основу К.Ч. положено самоопределение </a:t>
            </a:r>
            <a:endParaRPr lang="en-US" sz="2000" smtClean="0"/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/>
              <a:t>ребенка в выборе различных видов</a:t>
            </a:r>
            <a:endParaRPr lang="en-US" sz="2000" smtClean="0"/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/>
              <a:t> деятельности, т.е. например, в</a:t>
            </a:r>
            <a:endParaRPr lang="en-US" sz="2000" smtClean="0"/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/>
              <a:t> физкультурном зале проходят подвижные </a:t>
            </a:r>
            <a:endParaRPr lang="en-US" sz="2000" smtClean="0"/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/>
              <a:t>игры, музыкальном зале спектакль,</a:t>
            </a:r>
            <a:endParaRPr lang="en-US" sz="2000" smtClean="0"/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/>
              <a:t> в одной группе пекут пирожки,</a:t>
            </a:r>
            <a:endParaRPr lang="en-US" sz="2000" smtClean="0"/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/>
              <a:t> в другой шьют платья куклам т.д.</a:t>
            </a:r>
          </a:p>
          <a:p>
            <a:pPr eaLnBrk="1" hangingPunct="1"/>
            <a:endParaRPr lang="ru-RU" smtClean="0"/>
          </a:p>
        </p:txBody>
      </p:sp>
      <p:pic>
        <p:nvPicPr>
          <p:cNvPr id="8195" name="Рисунок 2" descr="P105068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3213100"/>
            <a:ext cx="309245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smtClean="0"/>
              <a:t>Виды клубных часов 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395288" y="1196975"/>
            <a:ext cx="8229600" cy="1925638"/>
          </a:xfrm>
        </p:spPr>
        <p:txBody>
          <a:bodyPr/>
          <a:lstStyle/>
          <a:p>
            <a:r>
              <a:rPr lang="ru-RU" sz="3200" smtClean="0"/>
              <a:t>КЧ – квест</a:t>
            </a:r>
          </a:p>
          <a:p>
            <a:r>
              <a:rPr lang="ru-RU" sz="3200" smtClean="0"/>
              <a:t>КЧ – большая сюжетно-ролевая игра</a:t>
            </a:r>
          </a:p>
          <a:p>
            <a:r>
              <a:rPr lang="ru-RU" sz="3200" smtClean="0"/>
              <a:t>Музейный клубный час</a:t>
            </a:r>
          </a:p>
          <a:p>
            <a:endParaRPr lang="ru-RU" smtClean="0"/>
          </a:p>
        </p:txBody>
      </p:sp>
      <p:pic>
        <p:nvPicPr>
          <p:cNvPr id="9220" name="Picture 5" descr="C:\Users\Ольга\Documents\фото\P10506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2916238"/>
            <a:ext cx="475297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395288" y="5492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smtClean="0"/>
              <a:t>ПРАВИЛА ПОВЕДЕНИЯ ВО ВРЕМЯ КЛУБНОГО ЧАСА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 </a:t>
            </a:r>
            <a:r>
              <a:rPr lang="ru-RU" sz="2000" smtClean="0"/>
              <a:t>Говори «здравствуйте» и «до свидания», когда входишь в другую группу. ­ </a:t>
            </a:r>
          </a:p>
          <a:p>
            <a:r>
              <a:rPr lang="ru-RU" sz="2000" smtClean="0"/>
              <a:t> Если взял игрушку поиграть – положи ее на место, когда уходишь. </a:t>
            </a:r>
          </a:p>
          <a:p>
            <a:r>
              <a:rPr lang="ru-RU" sz="2000" smtClean="0"/>
              <a:t>Не отнимай игрушки у других детей, если они взяли ее первыми. </a:t>
            </a:r>
          </a:p>
          <a:p>
            <a:r>
              <a:rPr lang="ru-RU" sz="2000" smtClean="0"/>
              <a:t> Помогай проводить занятие, если оно походит во время клубного часа.</a:t>
            </a:r>
          </a:p>
          <a:p>
            <a:r>
              <a:rPr lang="ru-RU" sz="2000" smtClean="0"/>
              <a:t>Говори спокойно. ­ Ходи спокойно. ­ </a:t>
            </a:r>
          </a:p>
          <a:p>
            <a:r>
              <a:rPr lang="ru-RU" sz="2000" smtClean="0"/>
              <a:t> Возвращайся в группу по сигналу звонка. ­ </a:t>
            </a:r>
          </a:p>
          <a:p>
            <a:r>
              <a:rPr lang="ru-RU" sz="2000" smtClean="0"/>
              <a:t>Если не хочешь ходить в другие группы, то можно остаться в своей группе или вернуться в нее, если устал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smtClean="0"/>
              <a:t>C детьми старшей и подготовительной групп так же проводятся предварительная работа: </a:t>
            </a:r>
            <a:br>
              <a:rPr lang="ru-RU" sz="2800" smtClean="0"/>
            </a:br>
            <a:endParaRPr lang="ru-RU" sz="2800" smtClean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157662"/>
          </a:xfrm>
        </p:spPr>
        <p:txBody>
          <a:bodyPr/>
          <a:lstStyle/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- организуется дискуссия «Что такое «Клубный час», зачем он нужен, что мы будем делать во время К.Ч. и кто хотел бы на него пойти?»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- обсуждаются какие группы есть в детском саду. Возраст детей в этих группах и на каком этаже</a:t>
            </a:r>
            <a:endParaRPr lang="en-US" sz="20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(крыле) они находятся. 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- определяются какие есть</a:t>
            </a:r>
            <a:endParaRPr lang="en-US" sz="20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помещения в детском саду. </a:t>
            </a:r>
            <a:endParaRPr lang="en-US" sz="20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Как они называются, кто там</a:t>
            </a:r>
            <a:endParaRPr lang="en-US" sz="20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работает, чем занимается и</a:t>
            </a:r>
            <a:endParaRPr lang="en-US" sz="20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какую пользу приносит</a:t>
            </a:r>
          </a:p>
        </p:txBody>
      </p:sp>
      <p:pic>
        <p:nvPicPr>
          <p:cNvPr id="11268" name="Рисунок 3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068960"/>
            <a:ext cx="4572000" cy="343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ВЫВОД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5091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На основании вышесказанного можем сделать следующие выводы: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внедрение технологии «Клубный час» способствует формированию у дошкольников следующих личностных качеств: </a:t>
            </a:r>
          </a:p>
          <a:p>
            <a:pPr lvl="0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активный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самостоятельный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инициативный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коммуникабельный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организованный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ответственный,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толерантный по отношению к окружающим.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повышаются  показатели развития и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комфортности детей в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образовательном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пространстве ДОУ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(по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результатам педагогической, психологической диагностики);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     педагоги ДОУ повысили свой профессиональный уровень ;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     повышаются показатели удовлетворенности родителей качеством образовательной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деятельности ДОУ.</a:t>
            </a:r>
          </a:p>
          <a:p>
            <a:pPr>
              <a:buNone/>
            </a:pPr>
            <a:r>
              <a:rPr lang="ru-RU" sz="1600" dirty="0" smtClean="0"/>
              <a:t> </a:t>
            </a:r>
            <a:endParaRPr lang="ru-RU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использование  технологии «Клубный час» может быть рекомендовано  для педагогов дошкольных образовательных организаций, ставящих перед собой цель обновления содержания социально-­коммуникативного развития обучающихся в соответствии с федеральным государственным образовательным стандартом дошкольного образования.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  Нарастание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негативных тенденций в подростковой и молодежной среде (повышенная агрессивность, дефицит гуманных форм поведения, отчужденность, изолированность и пр.) выдвигают на первый план задачу социализации детей, начиная с дошкольного детства, т.к. именно дошкольный возраст считается сенситивным периодом для развития социальных навыков. </a:t>
            </a: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 Дошкольный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возраст - важнейший период становления личности, когда формируются предпосылки гражданских качеств, ответственность и способность ребенка к свободному выбору, инициативе, уважению и пониманию других людей независимо от их социального происхождения.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ru-RU" sz="1800" b="1" i="1" dirty="0">
                <a:solidFill>
                  <a:srgbClr val="0070C0"/>
                </a:solidFill>
              </a:rPr>
              <a:t>Актуальность</a:t>
            </a:r>
            <a:r>
              <a:rPr lang="ru-RU" sz="1800" dirty="0">
                <a:solidFill>
                  <a:srgbClr val="0070C0"/>
                </a:solidFill>
              </a:rPr>
              <a:t> </a:t>
            </a:r>
            <a:r>
              <a:rPr lang="ru-RU" sz="1800" dirty="0"/>
              <a:t>заключается в том что, несмотря на  множество современных образовательных технологий, используемых в  системе дошкольного образования, наблюдается дефицит технологий, направленных на социализацию, воспитание личности ребенка.</a:t>
            </a:r>
          </a:p>
          <a:p>
            <a:pPr algn="just"/>
            <a:r>
              <a:rPr lang="ru-RU" sz="1800" b="1" i="1" dirty="0" smtClean="0">
                <a:solidFill>
                  <a:srgbClr val="0070C0"/>
                </a:solidFill>
              </a:rPr>
              <a:t>Новизна</a:t>
            </a:r>
            <a:r>
              <a:rPr lang="ru-RU" sz="1800" dirty="0"/>
              <a:t> заключается в том, что внедрение педагогической технологии «Клубный час», которая способствует социализации дошкольников, послужит более эффективному решению задач социально-коммуникативного развития, заявленных во ФГОС ДО.</a:t>
            </a:r>
          </a:p>
          <a:p>
            <a:pPr algn="just"/>
            <a:r>
              <a:rPr lang="ru-RU" sz="1800" b="1" i="1" dirty="0" smtClean="0">
                <a:solidFill>
                  <a:srgbClr val="0070C0"/>
                </a:solidFill>
              </a:rPr>
              <a:t>Практическая </a:t>
            </a:r>
            <a:r>
              <a:rPr lang="ru-RU" sz="1800" b="1" i="1" dirty="0">
                <a:solidFill>
                  <a:srgbClr val="0070C0"/>
                </a:solidFill>
              </a:rPr>
              <a:t>значимость: </a:t>
            </a:r>
            <a:r>
              <a:rPr lang="ru-RU" sz="1800" i="1" dirty="0">
                <a:solidFill>
                  <a:srgbClr val="0070C0"/>
                </a:solidFill>
              </a:rPr>
              <a:t> </a:t>
            </a:r>
            <a:r>
              <a:rPr lang="ru-RU" sz="1800" dirty="0"/>
              <a:t> технология «Клубный час» может быть рекомендована  для педагогов дошкольных образовательных организаций, ставящих перед собой цель обновления содержания </a:t>
            </a:r>
            <a:r>
              <a:rPr lang="ru-RU" sz="1800" dirty="0" err="1"/>
              <a:t>социально­коммуникативного</a:t>
            </a:r>
            <a:r>
              <a:rPr lang="ru-RU" sz="1800" dirty="0"/>
              <a:t> развития обучающихся в соответствии с федеральным государственным образовательным стандартом дошкольного образования.</a:t>
            </a:r>
          </a:p>
          <a:p>
            <a:pPr>
              <a:buNone/>
            </a:pPr>
            <a:endParaRPr lang="ru-RU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sz="2600" b="1" i="1" dirty="0" err="1" smtClean="0">
                <a:solidFill>
                  <a:srgbClr val="0070C0"/>
                </a:solidFill>
              </a:rPr>
              <a:t>Гиппотеза</a:t>
            </a:r>
            <a:r>
              <a:rPr lang="ru-RU" sz="2600" i="1" dirty="0" smtClean="0">
                <a:solidFill>
                  <a:srgbClr val="0070C0"/>
                </a:solidFill>
              </a:rPr>
              <a:t>: </a:t>
            </a:r>
            <a:r>
              <a:rPr lang="ru-RU" sz="2600" dirty="0" smtClean="0"/>
              <a:t>внедрение технологии «Клубный час» будет способствовать формированию у дошкольников следующих личностных качеств: </a:t>
            </a:r>
          </a:p>
          <a:p>
            <a:pPr lvl="0"/>
            <a:r>
              <a:rPr lang="en-US" sz="2600" dirty="0" err="1" smtClean="0"/>
              <a:t>активный</a:t>
            </a:r>
            <a:r>
              <a:rPr lang="en-US" sz="2600" dirty="0" smtClean="0"/>
              <a:t>, </a:t>
            </a:r>
            <a:endParaRPr lang="ru-RU" sz="2600" dirty="0" smtClean="0"/>
          </a:p>
          <a:p>
            <a:pPr lvl="0"/>
            <a:r>
              <a:rPr lang="en-US" sz="2600" dirty="0" err="1" smtClean="0"/>
              <a:t>самостоятельный</a:t>
            </a:r>
            <a:r>
              <a:rPr lang="en-US" sz="2600" dirty="0" smtClean="0"/>
              <a:t>, </a:t>
            </a:r>
            <a:endParaRPr lang="ru-RU" sz="2600" dirty="0" smtClean="0"/>
          </a:p>
          <a:p>
            <a:pPr lvl="0"/>
            <a:r>
              <a:rPr lang="en-US" sz="2600" dirty="0" err="1" smtClean="0"/>
              <a:t>инициативный</a:t>
            </a:r>
            <a:r>
              <a:rPr lang="en-US" sz="2600" dirty="0" smtClean="0"/>
              <a:t>, </a:t>
            </a:r>
            <a:endParaRPr lang="ru-RU" sz="2600" dirty="0" smtClean="0"/>
          </a:p>
          <a:p>
            <a:pPr lvl="0"/>
            <a:r>
              <a:rPr lang="en-US" sz="2600" dirty="0" err="1" smtClean="0"/>
              <a:t>коммуникабельный</a:t>
            </a:r>
            <a:r>
              <a:rPr lang="en-US" sz="2600" dirty="0" smtClean="0"/>
              <a:t>, </a:t>
            </a:r>
            <a:endParaRPr lang="ru-RU" sz="2600" dirty="0" smtClean="0"/>
          </a:p>
          <a:p>
            <a:pPr lvl="0"/>
            <a:r>
              <a:rPr lang="en-US" sz="2600" dirty="0" err="1" smtClean="0"/>
              <a:t>организованный</a:t>
            </a:r>
            <a:r>
              <a:rPr lang="en-US" sz="2600" dirty="0" smtClean="0"/>
              <a:t>, </a:t>
            </a:r>
            <a:endParaRPr lang="ru-RU" sz="2600" dirty="0" smtClean="0"/>
          </a:p>
          <a:p>
            <a:pPr lvl="0"/>
            <a:r>
              <a:rPr lang="en-US" sz="2600" dirty="0" smtClean="0"/>
              <a:t> </a:t>
            </a:r>
            <a:r>
              <a:rPr lang="ru-RU" sz="2600" dirty="0" smtClean="0"/>
              <a:t>ответственный,</a:t>
            </a:r>
          </a:p>
          <a:p>
            <a:pPr lvl="0"/>
            <a:r>
              <a:rPr lang="ru-RU" sz="2600" dirty="0" smtClean="0"/>
              <a:t>толерантный, по отношению к окружающим.</a:t>
            </a:r>
          </a:p>
          <a:p>
            <a:r>
              <a:rPr lang="ru-RU" sz="2600" b="1" dirty="0" smtClean="0"/>
              <a:t> </a:t>
            </a:r>
            <a:r>
              <a:rPr lang="ru-RU" sz="2600" dirty="0" smtClean="0"/>
              <a:t>повышение  показателей развития и </a:t>
            </a:r>
            <a:r>
              <a:rPr lang="en-US" sz="2600" dirty="0" smtClean="0"/>
              <a:t> </a:t>
            </a:r>
            <a:r>
              <a:rPr lang="ru-RU" sz="2600" dirty="0" smtClean="0"/>
              <a:t>комфортности детей в</a:t>
            </a:r>
            <a:r>
              <a:rPr lang="en-US" sz="2600" dirty="0" smtClean="0"/>
              <a:t> </a:t>
            </a:r>
            <a:r>
              <a:rPr lang="ru-RU" sz="2600" dirty="0" smtClean="0"/>
              <a:t>образовательном пространстве ДОУ</a:t>
            </a:r>
            <a:r>
              <a:rPr lang="en-US" sz="2600" dirty="0" smtClean="0"/>
              <a:t> </a:t>
            </a:r>
            <a:r>
              <a:rPr lang="ru-RU" sz="2600" dirty="0" smtClean="0"/>
              <a:t>(по</a:t>
            </a:r>
            <a:r>
              <a:rPr lang="en-US" sz="2600" dirty="0" smtClean="0"/>
              <a:t> </a:t>
            </a:r>
            <a:r>
              <a:rPr lang="ru-RU" sz="2600" dirty="0" smtClean="0"/>
              <a:t>результатам педагогической, психологической диагностики); </a:t>
            </a:r>
          </a:p>
          <a:p>
            <a:r>
              <a:rPr lang="ru-RU" sz="2600" dirty="0" smtClean="0"/>
              <a:t> улучшение  развивающей предметно-пространственной среды в ДОУ</a:t>
            </a:r>
          </a:p>
          <a:p>
            <a:r>
              <a:rPr lang="ru-RU" sz="2600" dirty="0" smtClean="0"/>
              <a:t>повышение профессионального уровня педагогов через овладение педагогическими технологиями социализации дошкольников;</a:t>
            </a:r>
          </a:p>
          <a:p>
            <a:r>
              <a:rPr lang="en-US" sz="2600" dirty="0" smtClean="0"/>
              <a:t> </a:t>
            </a:r>
            <a:r>
              <a:rPr lang="en-US" sz="2600" dirty="0" err="1" smtClean="0"/>
              <a:t>повышение</a:t>
            </a:r>
            <a:r>
              <a:rPr lang="en-US" sz="2600" dirty="0" smtClean="0"/>
              <a:t> </a:t>
            </a:r>
            <a:r>
              <a:rPr lang="en-US" sz="2600" dirty="0" err="1" smtClean="0"/>
              <a:t>показателей</a:t>
            </a:r>
            <a:r>
              <a:rPr lang="en-US" sz="2600" dirty="0" smtClean="0"/>
              <a:t> </a:t>
            </a:r>
            <a:r>
              <a:rPr lang="en-US" sz="2600" dirty="0" err="1" smtClean="0"/>
              <a:t>удовлетворенности</a:t>
            </a:r>
            <a:r>
              <a:rPr lang="en-US" sz="2600" dirty="0" smtClean="0"/>
              <a:t> </a:t>
            </a:r>
            <a:r>
              <a:rPr lang="en-US" sz="2600" dirty="0" err="1" smtClean="0"/>
              <a:t>родителей</a:t>
            </a:r>
            <a:r>
              <a:rPr lang="en-US" sz="2600" dirty="0" smtClean="0"/>
              <a:t> </a:t>
            </a:r>
            <a:r>
              <a:rPr lang="en-US" sz="2600" dirty="0" err="1" smtClean="0"/>
              <a:t>качеством</a:t>
            </a:r>
            <a:r>
              <a:rPr lang="en-US" sz="2600" dirty="0" smtClean="0"/>
              <a:t> </a:t>
            </a:r>
            <a:r>
              <a:rPr lang="en-US" sz="2600" dirty="0" err="1" smtClean="0"/>
              <a:t>образовательной</a:t>
            </a:r>
            <a:r>
              <a:rPr lang="en-US" sz="2600" dirty="0" smtClean="0"/>
              <a:t> </a:t>
            </a:r>
            <a:r>
              <a:rPr lang="en-US" sz="2600" dirty="0" err="1" smtClean="0"/>
              <a:t>деятельности</a:t>
            </a:r>
            <a:r>
              <a:rPr lang="en-US" sz="2600" dirty="0" smtClean="0"/>
              <a:t> ДОУ</a:t>
            </a:r>
            <a:endParaRPr lang="ru-RU" sz="2600" dirty="0"/>
          </a:p>
          <a:p>
            <a:pPr>
              <a:buNone/>
            </a:pPr>
            <a:endParaRPr lang="ru-RU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075240" cy="922114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sz="2800" dirty="0" smtClean="0"/>
              <a:t>Сводная диаграмма  диагностики социально-коммуникативного развития детей старшего дошкольного возраста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99592" y="1700808"/>
          <a:ext cx="7283152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1340768"/>
            <a:ext cx="84192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исследовании принимали участие 27 детей 6-7 лет.  Из них 13 мальчиков, 14 девочек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4437112"/>
            <a:ext cx="7992888" cy="147732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ru-RU" dirty="0"/>
              <a:t>На основании диагностики детей старшего возраста можно сделать следующие </a:t>
            </a:r>
            <a:r>
              <a:rPr lang="ru-RU" dirty="0" smtClean="0"/>
              <a:t>выводы</a:t>
            </a:r>
            <a:r>
              <a:rPr lang="ru-RU" dirty="0"/>
              <a:t>:</a:t>
            </a:r>
            <a:r>
              <a:rPr lang="ru-RU" dirty="0" smtClean="0"/>
              <a:t> на начало учебного года  </a:t>
            </a:r>
            <a:r>
              <a:rPr lang="ru-RU" dirty="0"/>
              <a:t>у 18% детей уровень освоения социально-коммуникативного развития высокий, 52% - средний, а у 30 % - </a:t>
            </a:r>
            <a:r>
              <a:rPr lang="ru-RU" dirty="0" smtClean="0"/>
              <a:t>низкий. В результате  использования в практике работы технологии «Клубный час»  уровень вырос  на 56%.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3100" b="1" dirty="0" smtClean="0">
                <a:solidFill>
                  <a:srgbClr val="7030A0"/>
                </a:solidFill>
                <a:cs typeface="Aldhabi" pitchFamily="2" charset="-78"/>
              </a:rPr>
              <a:t>Инновационный проект </a:t>
            </a:r>
            <a:br>
              <a:rPr lang="ru-RU" sz="3100" b="1" dirty="0" smtClean="0">
                <a:solidFill>
                  <a:srgbClr val="7030A0"/>
                </a:solidFill>
                <a:cs typeface="Aldhabi" pitchFamily="2" charset="-78"/>
              </a:rPr>
            </a:br>
            <a:r>
              <a:rPr lang="ru-RU" sz="3100" b="1" dirty="0" smtClean="0">
                <a:solidFill>
                  <a:srgbClr val="7030A0"/>
                </a:solidFill>
                <a:cs typeface="Aldhabi" pitchFamily="2" charset="-78"/>
              </a:rPr>
              <a:t>«</a:t>
            </a:r>
            <a:r>
              <a:rPr lang="ru-RU" sz="3100" b="1" dirty="0" smtClean="0">
                <a:solidFill>
                  <a:srgbClr val="7030A0"/>
                </a:solidFill>
              </a:rPr>
              <a:t>Современная технология эффективной социализации ребенка в образовательном процессе «Клубный час»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4000" b="1" dirty="0" smtClean="0">
                <a:solidFill>
                  <a:srgbClr val="7030A0"/>
                </a:solidFill>
                <a:cs typeface="Aldhabi" pitchFamily="2" charset="-78"/>
              </a:rPr>
              <a:t>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332037"/>
            <a:ext cx="6563072" cy="45259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</a:rPr>
              <a:t>Цель</a:t>
            </a:r>
            <a:r>
              <a:rPr lang="ru-RU" dirty="0" smtClean="0"/>
              <a:t>: </a:t>
            </a:r>
            <a:r>
              <a:rPr lang="en-US" sz="2800" dirty="0" smtClean="0"/>
              <a:t>апробация </a:t>
            </a:r>
            <a:r>
              <a:rPr lang="en-US" sz="2800" dirty="0"/>
              <a:t>и  </a:t>
            </a:r>
            <a:r>
              <a:rPr lang="en-US" sz="2800" dirty="0" smtClean="0"/>
              <a:t>внедрение</a:t>
            </a:r>
            <a:r>
              <a:rPr lang="ru-RU" sz="2800" dirty="0" smtClean="0"/>
              <a:t> </a:t>
            </a:r>
            <a:r>
              <a:rPr lang="en-US" sz="2800" dirty="0" smtClean="0"/>
              <a:t>педагогической </a:t>
            </a:r>
            <a:r>
              <a:rPr lang="en-US" sz="2800" dirty="0"/>
              <a:t>технологии «Клубный час» в образовательный процесс дошкольного образовательного учреждения. Создание модели работы по направлению социального развития дошкольников в соответствии с требованиями ФГОС ДО</a:t>
            </a:r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Цель инновационного проекта: </a:t>
            </a:r>
            <a:r>
              <a:rPr lang="ru-RU" dirty="0" smtClean="0">
                <a:solidFill>
                  <a:srgbClr val="002060"/>
                </a:solidFill>
              </a:rPr>
              <a:t>Создание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smtClean="0"/>
              <a:t>условий для эффективной социализации дошкольников в образовательной организации в соответствии с ФГОС ДО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</a:rPr>
              <a:t>Задачи проекта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392488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изучить теоретические подходы к пониманию эффективной социализации дошкольников;</a:t>
            </a:r>
          </a:p>
          <a:p>
            <a:pPr lvl="0"/>
            <a:r>
              <a:rPr lang="ru-RU" dirty="0" smtClean="0"/>
              <a:t>определить и обеспечить условия реализации «Современной технологии эффективной социализации ребенка» (нормативные, материально-технические, организационно-педагогические, финансовые, кадровые, информационные);</a:t>
            </a:r>
          </a:p>
          <a:p>
            <a:pPr lvl="0"/>
            <a:r>
              <a:rPr lang="ru-RU" dirty="0" smtClean="0"/>
              <a:t>внедрить в образовательный процесс педагогические технологии социализации дошкольников;</a:t>
            </a:r>
          </a:p>
          <a:p>
            <a:r>
              <a:rPr lang="ru-RU" dirty="0" smtClean="0"/>
              <a:t>сформировать развивающую предметно-пространственную среду для социализации, развития самостоятельности, творческого потенциала дошкольника в разных видах детской деятельности;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Авторская технология эффективной социализации «Клубный час» Н.П. Гришаевой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Основными целями «Клубного часа» являются: </a:t>
            </a:r>
          </a:p>
          <a:p>
            <a:r>
              <a:rPr lang="ru-RU" sz="1600" dirty="0" smtClean="0"/>
              <a:t>воспитание у детей самостоятельности и ответственности за свои поступки; </a:t>
            </a:r>
          </a:p>
          <a:p>
            <a:r>
              <a:rPr lang="ru-RU" sz="1600" dirty="0" smtClean="0"/>
              <a:t>обучение ориентировки в пространстве;</a:t>
            </a:r>
          </a:p>
          <a:p>
            <a:r>
              <a:rPr lang="ru-RU" sz="1600" dirty="0" smtClean="0"/>
              <a:t>воспитание дружеских отношений между детьми различного возраста, уважительное отношение к окружающим;</a:t>
            </a:r>
          </a:p>
          <a:p>
            <a:r>
              <a:rPr lang="ru-RU" sz="1600" dirty="0" smtClean="0"/>
              <a:t>способствовать проявлению инициативы в заботе об окружающих, с благодарностью относиться к помощи и знакам внимания;</a:t>
            </a:r>
          </a:p>
          <a:p>
            <a:r>
              <a:rPr lang="ru-RU" sz="1600" dirty="0" smtClean="0"/>
              <a:t>развитие умения планировать свои действия и оценивать их результаты;</a:t>
            </a:r>
          </a:p>
          <a:p>
            <a:r>
              <a:rPr lang="ru-RU" sz="1600" dirty="0" smtClean="0"/>
              <a:t>закрепление умений детей вежливо выражать свою просьбу, благодарить за оказанную услугу;</a:t>
            </a:r>
          </a:p>
          <a:p>
            <a:r>
              <a:rPr lang="ru-RU" sz="1600" dirty="0" smtClean="0"/>
              <a:t>развитие стремлений детей выражать свое отношение к окружающему, самостоятельно находить для этого различные речевые средства;</a:t>
            </a:r>
          </a:p>
          <a:p>
            <a:r>
              <a:rPr lang="ru-RU" sz="1600" dirty="0" smtClean="0"/>
              <a:t>обучение детей приёмам решения спорных вопросов и улаживания конфликтов; </a:t>
            </a:r>
          </a:p>
          <a:p>
            <a:r>
              <a:rPr lang="ru-RU" sz="1600" dirty="0" smtClean="0"/>
              <a:t>поощрение попыток ребенка осознано делиться с педагогом и другими детьми разнообразным впечатлениям; </a:t>
            </a:r>
          </a:p>
          <a:p>
            <a:r>
              <a:rPr lang="ru-RU" sz="1600" dirty="0" smtClean="0"/>
              <a:t>приобретение собственного жизненного опыта (смысловые образования) переживания необходимые для самоопределения и </a:t>
            </a:r>
            <a:r>
              <a:rPr lang="ru-RU" sz="1600" dirty="0" err="1" smtClean="0"/>
              <a:t>саморегуляции</a:t>
            </a:r>
            <a:r>
              <a:rPr lang="ru-RU" sz="1600" dirty="0" smtClean="0"/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202</TotalTime>
  <Words>924</Words>
  <Application>Microsoft Office PowerPoint</Application>
  <PresentationFormat>Экран (4:3)</PresentationFormat>
  <Paragraphs>113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«Поддержка детской инициативы через внедрение в практику работы технологии эффективной социализации дошкольников «Клубный час»  в условиях  реализации  ФГОС  дошкольного образования»</vt:lpstr>
      <vt:lpstr>Презентация PowerPoint</vt:lpstr>
      <vt:lpstr>Презентация PowerPoint</vt:lpstr>
      <vt:lpstr>Презентация PowerPoint</vt:lpstr>
      <vt:lpstr>Сводная диаграмма  диагностики социально-коммуникативного развития детей старшего дошкольного возраста</vt:lpstr>
      <vt:lpstr>  Инновационный проект  «Современная технология эффективной социализации ребенка в образовательном процессе «Клубный час» »   </vt:lpstr>
      <vt:lpstr>Презентация PowerPoint</vt:lpstr>
      <vt:lpstr>Задачи проекта</vt:lpstr>
      <vt:lpstr>Авторская технология эффективной социализации «Клубный час» Н.П. Гришаевой</vt:lpstr>
      <vt:lpstr>Презентация PowerPoint</vt:lpstr>
      <vt:lpstr>Презентация PowerPoint</vt:lpstr>
      <vt:lpstr>Виды клубных часов </vt:lpstr>
      <vt:lpstr>ПРАВИЛА ПОВЕДЕНИЯ ВО ВРЕМЯ КЛУБНОГО ЧАСА</vt:lpstr>
      <vt:lpstr>C детьми старшей и подготовительной групп так же проводятся предварительная работа:  </vt:lpstr>
      <vt:lpstr>ВЫВОД </vt:lpstr>
      <vt:lpstr>ВЫВОД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user</cp:lastModifiedBy>
  <cp:revision>23</cp:revision>
  <dcterms:created xsi:type="dcterms:W3CDTF">2017-04-24T13:54:13Z</dcterms:created>
  <dcterms:modified xsi:type="dcterms:W3CDTF">2017-05-22T19:48:05Z</dcterms:modified>
</cp:coreProperties>
</file>