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59" r:id="rId3"/>
    <p:sldId id="265" r:id="rId4"/>
    <p:sldId id="262" r:id="rId5"/>
    <p:sldId id="267" r:id="rId6"/>
    <p:sldId id="268" r:id="rId7"/>
    <p:sldId id="277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76" d="100"/>
          <a:sy n="76" d="100"/>
        </p:scale>
        <p:origin x="-2550" y="-10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8EAC1-D234-494A-95D2-6DB604771D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482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9144C-5BB3-4FFD-9F16-F92BBE18D0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347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CCD7B-D801-4CEC-8CF1-5707995A8C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7555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6B5E5-3FF0-49AB-9A48-A79E19A5B0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313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A34CD-4DF5-4E1A-9D55-D4E4A8D910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21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61A9B-0EF4-4D6A-A7AA-36CF4CEE10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580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55638-CECF-49E5-B74D-08752AA47B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1845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5208B-0E79-4DE1-BFCC-DB82583905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266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6EBA8-32EB-4C26-A3E6-A9CA9F91A4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498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B9D4E-2D0C-4B79-827A-A364197F22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240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CB1C1-D1AB-46A2-A81F-A6295E18DD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2985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9F0A3-D200-4087-8917-9EA552D4B2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270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E6CBF9E-F2A4-4F48-9E9A-85702DEC22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4" r:id="rId2"/>
    <p:sldLayoutId id="214748373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5" r:id="rId9"/>
    <p:sldLayoutId id="2147483730" r:id="rId10"/>
    <p:sldLayoutId id="2147483731" r:id="rId11"/>
    <p:sldLayoutId id="2147483732" r:id="rId12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360455"/>
            <a:ext cx="4038600" cy="431800"/>
          </a:xfrm>
        </p:spPr>
        <p:txBody>
          <a:bodyPr/>
          <a:lstStyle/>
          <a:p>
            <a:pPr algn="ctr" eaLnBrk="1" hangingPunct="1"/>
            <a:r>
              <a:rPr lang="ru-RU" altLang="ru-RU" dirty="0" smtClean="0"/>
              <a:t>Урок физики в 9 классе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7581" y="838201"/>
            <a:ext cx="7175351" cy="2209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4800" dirty="0" smtClean="0"/>
              <a:t>Замкнутая система.</a:t>
            </a:r>
            <a:br>
              <a:rPr lang="ru-RU" altLang="ru-RU" sz="4800" dirty="0" smtClean="0"/>
            </a:br>
            <a:r>
              <a:rPr lang="ru-RU" altLang="ru-RU" sz="4800" dirty="0" smtClean="0"/>
              <a:t>Реактивное движение</a:t>
            </a:r>
          </a:p>
        </p:txBody>
      </p:sp>
      <p:pic>
        <p:nvPicPr>
          <p:cNvPr id="5124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"/>
            <a:ext cx="611663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Прямоугольник 1"/>
          <p:cNvSpPr>
            <a:spLocks noChangeArrowheads="1"/>
          </p:cNvSpPr>
          <p:nvPr/>
        </p:nvSpPr>
        <p:spPr bwMode="auto">
          <a:xfrm>
            <a:off x="581025" y="5867400"/>
            <a:ext cx="7848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>
                <a:solidFill>
                  <a:srgbClr val="0070C0"/>
                </a:solidFill>
              </a:rPr>
              <a:t>V Всероссийский фестиваль передового педагогического опыта</a:t>
            </a:r>
          </a:p>
          <a:p>
            <a:pPr algn="ctr" eaLnBrk="1" hangingPunct="1"/>
            <a:r>
              <a:rPr lang="ru-RU" altLang="ru-RU" sz="1600">
                <a:solidFill>
                  <a:srgbClr val="0070C0"/>
                </a:solidFill>
              </a:rPr>
              <a:t>"Современные методы и приемы обучения"</a:t>
            </a:r>
          </a:p>
          <a:p>
            <a:pPr algn="ctr" eaLnBrk="1" hangingPunct="1"/>
            <a:r>
              <a:rPr lang="ru-RU" altLang="ru-RU" sz="1600">
                <a:solidFill>
                  <a:srgbClr val="0070C0"/>
                </a:solidFill>
              </a:rPr>
              <a:t>апрель - май 2017 года</a:t>
            </a:r>
          </a:p>
        </p:txBody>
      </p:sp>
      <p:sp>
        <p:nvSpPr>
          <p:cNvPr id="5126" name="Прямоугольник 2"/>
          <p:cNvSpPr>
            <a:spLocks noChangeArrowheads="1"/>
          </p:cNvSpPr>
          <p:nvPr/>
        </p:nvSpPr>
        <p:spPr bwMode="auto">
          <a:xfrm>
            <a:off x="162719" y="3796430"/>
            <a:ext cx="8686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dirty="0" err="1"/>
              <a:t>Драпоенко</a:t>
            </a:r>
            <a:r>
              <a:rPr lang="ru-RU" altLang="ru-RU" dirty="0"/>
              <a:t> Таисия Михайловна</a:t>
            </a:r>
          </a:p>
          <a:p>
            <a:pPr algn="ctr" eaLnBrk="1" hangingPunct="1"/>
            <a:r>
              <a:rPr lang="ru-RU" altLang="ru-RU" dirty="0"/>
              <a:t>учитель истории и обществознания</a:t>
            </a:r>
          </a:p>
          <a:p>
            <a:pPr algn="ctr" eaLnBrk="1" hangingPunct="1"/>
            <a:r>
              <a:rPr lang="ru-RU" altLang="ru-RU" dirty="0" err="1"/>
              <a:t>Растемешина</a:t>
            </a:r>
            <a:r>
              <a:rPr lang="ru-RU" altLang="ru-RU" dirty="0"/>
              <a:t> Светлана Михайловна</a:t>
            </a:r>
          </a:p>
          <a:p>
            <a:pPr algn="ctr" eaLnBrk="1" hangingPunct="1"/>
            <a:r>
              <a:rPr lang="ru-RU" altLang="ru-RU" dirty="0"/>
              <a:t>учитель физики</a:t>
            </a:r>
            <a:endParaRPr lang="en-US" altLang="ru-RU" dirty="0"/>
          </a:p>
          <a:p>
            <a:pPr algn="ctr" eaLnBrk="1" hangingPunct="1"/>
            <a:r>
              <a:rPr lang="ru-RU" altLang="ru-RU" dirty="0"/>
              <a:t>Муниципальное общеобразовательное бюджетное учреждение</a:t>
            </a:r>
          </a:p>
          <a:p>
            <a:pPr algn="ctr" eaLnBrk="1" hangingPunct="1"/>
            <a:r>
              <a:rPr lang="ru-RU" altLang="ru-RU" dirty="0"/>
              <a:t>«Лицей № 5»</a:t>
            </a:r>
          </a:p>
          <a:p>
            <a:pPr algn="ctr" eaLnBrk="1" hangingPunct="1"/>
            <a:r>
              <a:rPr lang="ru-RU" altLang="ru-RU" dirty="0"/>
              <a:t>г. Оренбург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400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Закон сохранения импульса: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48600" cy="4525963"/>
          </a:xfrm>
        </p:spPr>
        <p:txBody>
          <a:bodyPr rtlCol="0">
            <a:normAutofit/>
          </a:bodyPr>
          <a:lstStyle/>
          <a:p>
            <a:pPr indent="-18288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altLang="ru-RU" sz="2800" b="1" i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векторная сумма импульсов тел, составляющих замкнутую систему, остаётся постоянной при любых движениях и взаимодействиях этих тел.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altLang="ru-RU" sz="28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7414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2058988" y="3741738"/>
          <a:ext cx="5102225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Формула" r:id="rId3" imgW="990170" imgH="241195" progId="Equation.3">
                  <p:embed/>
                </p:oleObj>
              </mc:Choice>
              <mc:Fallback>
                <p:oleObj name="Формула" r:id="rId3" imgW="990170" imgH="241195" progId="Equation.3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988" y="3741738"/>
                        <a:ext cx="5102225" cy="124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57200" y="5105400"/>
            <a:ext cx="8185150" cy="1006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ru-RU" sz="5400" b="1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en-US" altLang="ru-RU" sz="5400" b="1" baseline="-2500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l-GR" altLang="ru-RU" sz="6000" b="1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altLang="ru-RU" sz="6000" b="1" baseline="-2500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5400" b="1" baseline="-2500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5400" b="1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+ m</a:t>
            </a:r>
            <a:r>
              <a:rPr lang="en-US" altLang="ru-RU" sz="5400" b="1" baseline="-2500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altLang="ru-RU" sz="6000" b="1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altLang="ru-RU" sz="6000" b="1" baseline="-2500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5400" b="1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= m</a:t>
            </a:r>
            <a:r>
              <a:rPr lang="en-US" altLang="ru-RU" sz="5400" b="1" baseline="-2500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altLang="ru-RU" sz="6000" b="1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he-IL" altLang="ru-RU" sz="6000" b="1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׳</a:t>
            </a:r>
            <a:r>
              <a:rPr lang="en-US" altLang="ru-RU" sz="6000" b="1" baseline="-2500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5400" b="1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+ m</a:t>
            </a:r>
            <a:r>
              <a:rPr lang="en-US" altLang="ru-RU" sz="5400" b="1" baseline="-2500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altLang="ru-RU" sz="6000" b="1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he-IL" altLang="ru-RU" sz="6000" b="1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׳</a:t>
            </a:r>
            <a:r>
              <a:rPr lang="en-US" altLang="ru-RU" sz="6000" b="1" baseline="-2500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l-GR" altLang="ru-RU" sz="6000" b="1" smtClean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838200" y="533400"/>
            <a:ext cx="78486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5000" b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Реактивное движение –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5000" b="1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5000" b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движение, возникающее при отделении от тела с некоторой скоростью какой-либо его части.</a:t>
            </a:r>
            <a:r>
              <a:rPr lang="ru-RU" altLang="ru-RU" sz="50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3868738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5888038"/>
            <a:ext cx="7632700" cy="969962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altLang="ru-RU" i="1" smtClean="0">
                <a:solidFill>
                  <a:srgbClr val="F2F2F2"/>
                </a:solidFill>
                <a:latin typeface="Georgia" pitchFamily="18" charset="0"/>
              </a:rPr>
              <a:t>Реактивное движение в живой природе… 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304800"/>
            <a:ext cx="3494088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3732213"/>
            <a:ext cx="3067050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4" t="29901"/>
          <a:stretch>
            <a:fillRect/>
          </a:stretch>
        </p:blipFill>
        <p:spPr bwMode="auto">
          <a:xfrm>
            <a:off x="398463" y="381000"/>
            <a:ext cx="333533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3200" dirty="0" smtClean="0"/>
              <a:t>Практическое применение реактивного движения</a:t>
            </a: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524000"/>
            <a:ext cx="3138488" cy="4572000"/>
          </a:xfr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14400"/>
            <a:ext cx="261143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678238"/>
            <a:ext cx="4248150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038600" cy="4678362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mtClean="0"/>
              <a:t>Устройство ракеты-носителя</a:t>
            </a:r>
          </a:p>
        </p:txBody>
      </p:sp>
      <p:pic>
        <p:nvPicPr>
          <p:cNvPr id="10243" name="Picture 4" descr="img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0"/>
            <a:ext cx="429895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mtClean="0"/>
              <a:t>Двухступенчатые ракеты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161</TotalTime>
  <Words>121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Trebuchet MS</vt:lpstr>
      <vt:lpstr>Georgia</vt:lpstr>
      <vt:lpstr>Calibri</vt:lpstr>
      <vt:lpstr>Times New Roman</vt:lpstr>
      <vt:lpstr>Воздушный поток</vt:lpstr>
      <vt:lpstr>Microsoft Equation 3.0</vt:lpstr>
      <vt:lpstr>Замкнутая система. Реактивное движение</vt:lpstr>
      <vt:lpstr>Закон сохранения импульса:</vt:lpstr>
      <vt:lpstr>Презентация PowerPoint</vt:lpstr>
      <vt:lpstr>Презентация PowerPoint</vt:lpstr>
      <vt:lpstr>Практическое применение реактивного движения</vt:lpstr>
      <vt:lpstr>Устройство ракеты-носителя</vt:lpstr>
      <vt:lpstr>Двухступенчатые ракеты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</cp:revision>
  <cp:lastPrinted>1601-01-01T00:00:00Z</cp:lastPrinted>
  <dcterms:created xsi:type="dcterms:W3CDTF">1601-01-01T00:00:00Z</dcterms:created>
  <dcterms:modified xsi:type="dcterms:W3CDTF">2017-05-25T11:15:23Z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