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80" r:id="rId8"/>
    <p:sldId id="262" r:id="rId9"/>
    <p:sldId id="263" r:id="rId10"/>
    <p:sldId id="264" r:id="rId11"/>
    <p:sldId id="265" r:id="rId12"/>
    <p:sldId id="266" r:id="rId13"/>
    <p:sldId id="267" r:id="rId14"/>
    <p:sldId id="268" r:id="rId15"/>
    <p:sldId id="269" r:id="rId16"/>
    <p:sldId id="270" r:id="rId17"/>
    <p:sldId id="281" r:id="rId18"/>
    <p:sldId id="271" r:id="rId19"/>
    <p:sldId id="272" r:id="rId20"/>
    <p:sldId id="273" r:id="rId21"/>
    <p:sldId id="274" r:id="rId22"/>
    <p:sldId id="275" r:id="rId23"/>
    <p:sldId id="282" r:id="rId24"/>
    <p:sldId id="279" r:id="rId2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3" d="100"/>
          <a:sy n="123" d="100"/>
        </p:scale>
        <p:origin x="-1200"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5B106E36-FD25-4E2D-B0AA-010F637433A0}" type="datetimeFigureOut">
              <a:rPr lang="ru-RU" smtClean="0"/>
              <a:pPr/>
              <a:t>22.05.2017</a:t>
            </a:fld>
            <a:endParaRPr lang="ru-RU"/>
          </a:p>
        </p:txBody>
      </p:sp>
      <p:sp>
        <p:nvSpPr>
          <p:cNvPr id="17" name="Нижний колонтитул 16"/>
          <p:cNvSpPr>
            <a:spLocks noGrp="1"/>
          </p:cNvSpPr>
          <p:nvPr>
            <p:ph type="ftr" sz="quarter" idx="11"/>
          </p:nvPr>
        </p:nvSpPr>
        <p:spPr>
          <a:xfrm>
            <a:off x="5410200" y="4205288"/>
            <a:ext cx="1295400" cy="457200"/>
          </a:xfrm>
        </p:spPr>
        <p:txBody>
          <a:bodyPr/>
          <a:lstStyle/>
          <a:p>
            <a:endParaRPr lang="ru-RU"/>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22.05.2017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22.05.2017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22.05.2017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22.05.2017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22.05.2017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fld id="{5B106E36-FD25-4E2D-B0AA-010F637433A0}" type="datetimeFigureOut">
              <a:rPr lang="ru-RU" smtClean="0"/>
              <a:pPr/>
              <a:t>22.05.2017</a:t>
            </a:fld>
            <a:endParaRPr lang="ru-RU"/>
          </a:p>
        </p:txBody>
      </p:sp>
      <p:sp>
        <p:nvSpPr>
          <p:cNvPr id="27" name="Номер слайда 26"/>
          <p:cNvSpPr>
            <a:spLocks noGrp="1"/>
          </p:cNvSpPr>
          <p:nvPr>
            <p:ph type="sldNum" sz="quarter" idx="11"/>
          </p:nvPr>
        </p:nvSpPr>
        <p:spPr/>
        <p:txBody>
          <a:bodyPr rtlCol="0"/>
          <a:lstStyle/>
          <a:p>
            <a:fld id="{725C68B6-61C2-468F-89AB-4B9F7531AA68}" type="slidenum">
              <a:rPr lang="ru-RU" smtClean="0"/>
              <a:pPr/>
              <a:t>‹#›</a:t>
            </a:fld>
            <a:endParaRPr lang="ru-RU"/>
          </a:p>
        </p:txBody>
      </p:sp>
      <p:sp>
        <p:nvSpPr>
          <p:cNvPr id="28" name="Нижний колонтитул 27"/>
          <p:cNvSpPr>
            <a:spLocks noGrp="1"/>
          </p:cNvSpPr>
          <p:nvPr>
            <p:ph type="ftr" sz="quarter" idx="12"/>
          </p:nvPr>
        </p:nvSpPr>
        <p:spPr/>
        <p:txBody>
          <a:bodyPr rtlCol="0"/>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5B106E36-FD25-4E2D-B0AA-010F637433A0}" type="datetimeFigureOut">
              <a:rPr lang="ru-RU" smtClean="0"/>
              <a:pPr/>
              <a:t>22.05.2017</a:t>
            </a:fld>
            <a:endParaRPr lang="ru-RU"/>
          </a:p>
        </p:txBody>
      </p:sp>
      <p:sp>
        <p:nvSpPr>
          <p:cNvPr id="4" name="Нижний колонтитул 3"/>
          <p:cNvSpPr>
            <a:spLocks noGrp="1"/>
          </p:cNvSpPr>
          <p:nvPr>
            <p:ph type="ftr" sz="quarter" idx="11"/>
          </p:nvPr>
        </p:nvSpPr>
        <p:spPr>
          <a:xfrm>
            <a:off x="5257800" y="612648"/>
            <a:ext cx="1325880" cy="457200"/>
          </a:xfrm>
        </p:spPr>
        <p:txBody>
          <a:bodyPr/>
          <a:lstStyle/>
          <a:p>
            <a:endParaRPr lang="ru-RU"/>
          </a:p>
        </p:txBody>
      </p:sp>
      <p:sp>
        <p:nvSpPr>
          <p:cNvPr id="5" name="Номер слайда 4"/>
          <p:cNvSpPr>
            <a:spLocks noGrp="1"/>
          </p:cNvSpPr>
          <p:nvPr>
            <p:ph type="sldNum" sz="quarter" idx="12"/>
          </p:nvPr>
        </p:nvSpPr>
        <p:spPr>
          <a:xfrm>
            <a:off x="8174736" y="2272"/>
            <a:ext cx="762000" cy="365760"/>
          </a:xfrm>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22.05.2017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22.05.2017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22.05.2017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B106E36-FD25-4E2D-B0AA-010F637433A0}" type="datetimeFigureOut">
              <a:rPr lang="ru-RU" smtClean="0"/>
              <a:pPr/>
              <a:t>22.05.2017</a:t>
            </a:fld>
            <a:endParaRPr lang="ru-RU"/>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ru-RU"/>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7504" y="734839"/>
            <a:ext cx="8458200" cy="1470025"/>
          </a:xfrm>
        </p:spPr>
        <p:txBody>
          <a:bodyPr>
            <a:noAutofit/>
          </a:bodyPr>
          <a:lstStyle/>
          <a:p>
            <a:pPr lvl="0" algn="ctr"/>
            <a:r>
              <a:rPr lang="ru-RU" sz="2800" dirty="0" smtClean="0"/>
              <a:t/>
            </a:r>
            <a:br>
              <a:rPr lang="ru-RU" sz="2800" dirty="0" smtClean="0"/>
            </a:br>
            <a:r>
              <a:rPr lang="ru-RU" sz="2800" dirty="0"/>
              <a:t>Создание в Златоустовском округе образовательного технопарка, направленного на формирование кадрового потенциала рабочих специальностей </a:t>
            </a:r>
            <a:endParaRPr lang="ru-RU" sz="2800" dirty="0"/>
          </a:p>
        </p:txBody>
      </p:sp>
      <p:pic>
        <p:nvPicPr>
          <p:cNvPr id="2050" name="Picture 2" descr="C:\Documents and Settings\User\Мои документы\Загрузки\обл эксперимент.jpg"/>
          <p:cNvPicPr>
            <a:picLocks noChangeAspect="1" noChangeArrowheads="1"/>
          </p:cNvPicPr>
          <p:nvPr/>
        </p:nvPicPr>
        <p:blipFill>
          <a:blip r:embed="rId2"/>
          <a:srcRect/>
          <a:stretch>
            <a:fillRect/>
          </a:stretch>
        </p:blipFill>
        <p:spPr bwMode="auto">
          <a:xfrm>
            <a:off x="5783750" y="1844824"/>
            <a:ext cx="3333916" cy="2574018"/>
          </a:xfrm>
          <a:prstGeom prst="rect">
            <a:avLst/>
          </a:prstGeom>
          <a:noFill/>
        </p:spPr>
      </p:pic>
      <p:sp>
        <p:nvSpPr>
          <p:cNvPr id="3" name="Подзаголовок 2"/>
          <p:cNvSpPr>
            <a:spLocks noGrp="1"/>
          </p:cNvSpPr>
          <p:nvPr>
            <p:ph type="subTitle" idx="1"/>
          </p:nvPr>
        </p:nvSpPr>
        <p:spPr>
          <a:xfrm>
            <a:off x="251750" y="4077072"/>
            <a:ext cx="8003232" cy="1978388"/>
          </a:xfrm>
        </p:spPr>
        <p:txBody>
          <a:bodyPr>
            <a:normAutofit fontScale="85000" lnSpcReduction="20000"/>
          </a:bodyPr>
          <a:lstStyle/>
          <a:p>
            <a:pPr lvl="0" algn="ctr"/>
            <a:r>
              <a:rPr lang="ru-RU" sz="2900" b="1" dirty="0" smtClean="0"/>
              <a:t>Алтухова Наталья Геннадьевна</a:t>
            </a:r>
          </a:p>
          <a:p>
            <a:pPr lvl="0" algn="ctr"/>
            <a:r>
              <a:rPr lang="ru-RU" dirty="0" smtClean="0"/>
              <a:t>заместитель директора по научно-методической работе</a:t>
            </a:r>
          </a:p>
          <a:p>
            <a:pPr lvl="0" algn="ctr"/>
            <a:endParaRPr lang="ru-RU" sz="1200" dirty="0" smtClean="0"/>
          </a:p>
          <a:p>
            <a:pPr lvl="0" algn="ctr"/>
            <a:r>
              <a:rPr lang="ru-RU" dirty="0" smtClean="0"/>
              <a:t>Муниципальное бюджетное учреждение дополнительного образования «Центр юных техников»  </a:t>
            </a:r>
          </a:p>
          <a:p>
            <a:pPr algn="ctr"/>
            <a:r>
              <a:rPr lang="ru-RU" dirty="0" smtClean="0"/>
              <a:t>Челябинская область, </a:t>
            </a:r>
          </a:p>
          <a:p>
            <a:pPr lvl="0" algn="ctr"/>
            <a:r>
              <a:rPr lang="ru-RU" dirty="0" smtClean="0"/>
              <a:t>Златоустовский городской округ</a:t>
            </a:r>
            <a:endParaRPr lang="ru-RU" dirty="0"/>
          </a:p>
        </p:txBody>
      </p:sp>
      <p:pic>
        <p:nvPicPr>
          <p:cNvPr id="1026" name="Рисунок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62276" y="105097"/>
            <a:ext cx="6115050"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Прямоугольник 3"/>
          <p:cNvSpPr/>
          <p:nvPr/>
        </p:nvSpPr>
        <p:spPr>
          <a:xfrm>
            <a:off x="215631" y="6021288"/>
            <a:ext cx="8424936" cy="738664"/>
          </a:xfrm>
          <a:prstGeom prst="rect">
            <a:avLst/>
          </a:prstGeom>
        </p:spPr>
        <p:txBody>
          <a:bodyPr wrap="square">
            <a:spAutoFit/>
          </a:bodyPr>
          <a:lstStyle/>
          <a:p>
            <a:pPr algn="ctr"/>
            <a:r>
              <a:rPr lang="ru-RU" sz="1400" dirty="0">
                <a:solidFill>
                  <a:srgbClr val="0070C0"/>
                </a:solidFill>
              </a:rPr>
              <a:t>V Всероссийский фестиваль передового педагогического опыта</a:t>
            </a:r>
          </a:p>
          <a:p>
            <a:pPr algn="ctr"/>
            <a:r>
              <a:rPr lang="ru-RU" sz="1400" dirty="0">
                <a:solidFill>
                  <a:srgbClr val="0070C0"/>
                </a:solidFill>
              </a:rPr>
              <a:t>"Современные методы и приемы обучения"</a:t>
            </a:r>
          </a:p>
          <a:p>
            <a:pPr algn="ctr"/>
            <a:r>
              <a:rPr lang="ru-RU" sz="1400" dirty="0">
                <a:solidFill>
                  <a:srgbClr val="0070C0"/>
                </a:solidFill>
              </a:rPr>
              <a:t>апрель - май 2017 года</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910" y="785794"/>
            <a:ext cx="8229600" cy="1066800"/>
          </a:xfrm>
        </p:spPr>
        <p:txBody>
          <a:bodyPr>
            <a:normAutofit/>
          </a:bodyPr>
          <a:lstStyle/>
          <a:p>
            <a:r>
              <a:rPr lang="ru-RU" sz="2400" dirty="0" smtClean="0"/>
              <a:t>Методы и конкретные методики исследования</a:t>
            </a:r>
            <a:endParaRPr lang="ru-RU" sz="2400" dirty="0"/>
          </a:p>
        </p:txBody>
      </p:sp>
      <p:sp>
        <p:nvSpPr>
          <p:cNvPr id="3" name="Содержимое 2"/>
          <p:cNvSpPr>
            <a:spLocks noGrp="1"/>
          </p:cNvSpPr>
          <p:nvPr>
            <p:ph idx="1"/>
          </p:nvPr>
        </p:nvSpPr>
        <p:spPr>
          <a:xfrm>
            <a:off x="457200" y="1714488"/>
            <a:ext cx="8229600" cy="4860048"/>
          </a:xfrm>
        </p:spPr>
        <p:txBody>
          <a:bodyPr>
            <a:normAutofit fontScale="47500" lnSpcReduction="20000"/>
          </a:bodyPr>
          <a:lstStyle/>
          <a:p>
            <a:r>
              <a:rPr lang="ru-RU" dirty="0" smtClean="0"/>
              <a:t>    Эмпирические методы (изучение литературы по теме эксперимента, педагогическое наблюдение, социологические опросы, анкетирование, тестирование, рейтинговая оценка, а также изучение и обобщение опыта  по теме эксперимента)</a:t>
            </a:r>
          </a:p>
          <a:p>
            <a:r>
              <a:rPr lang="ru-RU" dirty="0" smtClean="0"/>
              <a:t>Исследование уровня социально-психологического климата в Технопарке</a:t>
            </a:r>
          </a:p>
          <a:p>
            <a:r>
              <a:rPr lang="ru-RU" dirty="0" smtClean="0"/>
              <a:t>Уровень воспитанности обучающихся (Г.Я. </a:t>
            </a:r>
            <a:r>
              <a:rPr lang="ru-RU" dirty="0" err="1" smtClean="0"/>
              <a:t>Гривцова</a:t>
            </a:r>
            <a:r>
              <a:rPr lang="ru-RU" dirty="0" smtClean="0"/>
              <a:t>)</a:t>
            </a:r>
          </a:p>
          <a:p>
            <a:r>
              <a:rPr lang="ru-RU" dirty="0" smtClean="0"/>
              <a:t>Удовлетворенность обучающихся жизнью в коллективе Технопарка (Методика А.А.Андреева)</a:t>
            </a:r>
          </a:p>
          <a:p>
            <a:r>
              <a:rPr lang="ru-RU" dirty="0" smtClean="0"/>
              <a:t>Определение уровня самоуправления (М.И. Рожков)</a:t>
            </a:r>
          </a:p>
          <a:p>
            <a:r>
              <a:rPr lang="ru-RU" dirty="0" smtClean="0"/>
              <a:t>Уровень технической понятливости (тест </a:t>
            </a:r>
            <a:r>
              <a:rPr lang="ru-RU" dirty="0" err="1" smtClean="0"/>
              <a:t>Беннетта</a:t>
            </a:r>
            <a:r>
              <a:rPr lang="ru-RU" dirty="0" smtClean="0"/>
              <a:t>)</a:t>
            </a:r>
          </a:p>
          <a:p>
            <a:r>
              <a:rPr lang="ru-RU" dirty="0" err="1" smtClean="0"/>
              <a:t>Опросник</a:t>
            </a:r>
            <a:r>
              <a:rPr lang="ru-RU" dirty="0" smtClean="0"/>
              <a:t> профессиональной готовности (Л.Н. </a:t>
            </a:r>
            <a:r>
              <a:rPr lang="ru-RU" dirty="0" err="1" smtClean="0"/>
              <a:t>Кабардова</a:t>
            </a:r>
            <a:r>
              <a:rPr lang="ru-RU" dirty="0" smtClean="0"/>
              <a:t>)</a:t>
            </a:r>
          </a:p>
          <a:p>
            <a:r>
              <a:rPr lang="ru-RU" dirty="0" smtClean="0"/>
              <a:t>Уровень сформированности качеств инженерной культуры (Н.Г. Алтухова)</a:t>
            </a:r>
          </a:p>
          <a:p>
            <a:r>
              <a:rPr lang="ru-RU" dirty="0" smtClean="0"/>
              <a:t>Определение склонности педагога к работе с одаренными детьми (Д.Б. Богоявленский, А.В. </a:t>
            </a:r>
            <a:r>
              <a:rPr lang="ru-RU" dirty="0" err="1" smtClean="0"/>
              <a:t>Брушмилинский</a:t>
            </a:r>
            <a:r>
              <a:rPr lang="ru-RU" dirty="0" smtClean="0"/>
              <a:t>)</a:t>
            </a:r>
          </a:p>
          <a:p>
            <a:r>
              <a:rPr lang="ru-RU" dirty="0" smtClean="0"/>
              <a:t>Потребность в достижении цели (Ю. М. Орлов)</a:t>
            </a:r>
          </a:p>
          <a:p>
            <a:r>
              <a:rPr lang="ru-RU" dirty="0" smtClean="0"/>
              <a:t>Диагностика сформированности коллектива (А.А. Карелин)</a:t>
            </a:r>
          </a:p>
          <a:p>
            <a:r>
              <a:rPr lang="ru-RU" dirty="0" smtClean="0"/>
              <a:t> Беседа педагога-психолога с родителями (законными представителями) «Ваша роль в профориентации ребенка»</a:t>
            </a:r>
          </a:p>
          <a:p>
            <a:r>
              <a:rPr lang="ru-RU" dirty="0" smtClean="0"/>
              <a:t> Профессиональные пробы</a:t>
            </a:r>
          </a:p>
          <a:p>
            <a:r>
              <a:rPr lang="ru-RU" dirty="0" smtClean="0"/>
              <a:t> Тестирование с целью определения особенностей личности, познавательных интересов, профессиональной мотивации, профессиональных способностей</a:t>
            </a:r>
          </a:p>
          <a:p>
            <a:r>
              <a:rPr lang="ru-RU" dirty="0" smtClean="0"/>
              <a:t>Анкетирование родителей (законных представителей) по выявлению предпочтений в выборе дальнейшей траектории обучения обучающихся</a:t>
            </a:r>
          </a:p>
          <a:p>
            <a:r>
              <a:rPr lang="ru-RU" dirty="0" smtClean="0"/>
              <a:t>Собрание для родителей (законных представителей) выпускников 9 классов, желающих продолжить посещение занятий в объединениях технической направленности МБУДО«ЦЮТ»</a:t>
            </a:r>
          </a:p>
          <a:p>
            <a:r>
              <a:rPr lang="ru-RU" dirty="0" smtClean="0"/>
              <a:t>Классификация</a:t>
            </a:r>
          </a:p>
          <a:p>
            <a:r>
              <a:rPr lang="ru-RU" dirty="0" smtClean="0"/>
              <a:t>Абстрагирование</a:t>
            </a:r>
          </a:p>
          <a:p>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0"/>
            <a:ext cx="8229600" cy="714356"/>
          </a:xfrm>
        </p:spPr>
        <p:txBody>
          <a:bodyPr>
            <a:normAutofit fontScale="90000"/>
          </a:bodyPr>
          <a:lstStyle/>
          <a:p>
            <a:r>
              <a:rPr lang="ru-RU" sz="2400" dirty="0" smtClean="0"/>
              <a:t/>
            </a:r>
            <a:br>
              <a:rPr lang="ru-RU" sz="2400" dirty="0" smtClean="0"/>
            </a:br>
            <a:r>
              <a:rPr lang="ru-RU" sz="2400" dirty="0" smtClean="0"/>
              <a:t>Сроки  и этапы эксперимента</a:t>
            </a:r>
            <a:endParaRPr lang="ru-RU" sz="2400" dirty="0"/>
          </a:p>
        </p:txBody>
      </p:sp>
      <p:sp>
        <p:nvSpPr>
          <p:cNvPr id="3" name="Содержимое 2"/>
          <p:cNvSpPr>
            <a:spLocks noGrp="1"/>
          </p:cNvSpPr>
          <p:nvPr>
            <p:ph idx="1"/>
          </p:nvPr>
        </p:nvSpPr>
        <p:spPr>
          <a:xfrm>
            <a:off x="428596" y="785794"/>
            <a:ext cx="8229600" cy="4525963"/>
          </a:xfrm>
        </p:spPr>
        <p:txBody>
          <a:bodyPr>
            <a:noAutofit/>
          </a:bodyPr>
          <a:lstStyle/>
          <a:p>
            <a:pPr lvl="0" algn="just"/>
            <a:r>
              <a:rPr lang="ru-RU" sz="1800" b="1" dirty="0" smtClean="0"/>
              <a:t>Диагностический</a:t>
            </a:r>
            <a:r>
              <a:rPr lang="ru-RU" sz="1800" dirty="0" smtClean="0"/>
              <a:t> (январь-март 2017 г. ) Выявление проблемы и обоснование ее актуальности</a:t>
            </a:r>
          </a:p>
          <a:p>
            <a:pPr lvl="0" algn="just"/>
            <a:r>
              <a:rPr lang="ru-RU" sz="1800" b="1" dirty="0" smtClean="0"/>
              <a:t>Прогностический</a:t>
            </a:r>
            <a:r>
              <a:rPr lang="ru-RU" sz="1800" dirty="0" smtClean="0"/>
              <a:t> (апрель-август 2017 г.) Разработка программы эксперимента</a:t>
            </a:r>
          </a:p>
          <a:p>
            <a:pPr lvl="0" algn="just"/>
            <a:r>
              <a:rPr lang="ru-RU" sz="1800" b="1" dirty="0" smtClean="0"/>
              <a:t>Организационный</a:t>
            </a:r>
            <a:r>
              <a:rPr lang="ru-RU" sz="1800" dirty="0" smtClean="0"/>
              <a:t> (сентябрь – декабрь  2017 г.) Подготовка материальной базы эксперимента, распределение управленческих функций, организация специальной подготовки педагогических кадров, участвующих в эксперименте, методическое обеспечение, решение вопросов морального и материального стимулирования педагогов, ведущих эксперимент, подбор экспериментальных и контрольных объектов.</a:t>
            </a:r>
          </a:p>
          <a:p>
            <a:pPr algn="just"/>
            <a:r>
              <a:rPr lang="ru-RU" sz="1800" b="1" dirty="0" smtClean="0"/>
              <a:t>Практический этап  </a:t>
            </a:r>
            <a:r>
              <a:rPr lang="ru-RU" sz="1800" dirty="0" smtClean="0"/>
              <a:t>(январь –декабрь 2018 г.) Проведение исходных констатирующих срезов, реализация новых технологий, отслеживание промежуточных результатов, корректировка испытываемой технологии, контрольные срезы для экспериментальных и контрольных объектов</a:t>
            </a:r>
          </a:p>
          <a:p>
            <a:pPr algn="just"/>
            <a:r>
              <a:rPr lang="ru-RU" sz="1800" dirty="0" smtClean="0"/>
              <a:t> </a:t>
            </a:r>
            <a:r>
              <a:rPr lang="ru-RU" sz="1800" b="1" dirty="0" smtClean="0"/>
              <a:t>Обобщающий этап  </a:t>
            </a:r>
            <a:r>
              <a:rPr lang="ru-RU" sz="1800" dirty="0" smtClean="0"/>
              <a:t>(январь- май 2019 г.) Обработка данных, сравнение результатов эксперимента с целями, анализ полученных данных, корректировка гипотезы, оформление и описание хода и результатов эксперимента</a:t>
            </a:r>
          </a:p>
          <a:p>
            <a:pPr algn="just"/>
            <a:r>
              <a:rPr lang="ru-RU" sz="1800" b="1" dirty="0" smtClean="0"/>
              <a:t>Внедренческий</a:t>
            </a:r>
            <a:r>
              <a:rPr lang="ru-RU" sz="1800" dirty="0" smtClean="0"/>
              <a:t> (май-декабрь 2019 г.) Презентация новой методики</a:t>
            </a:r>
            <a:endParaRPr lang="ru-RU" sz="1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Состав участников эксперимента, определение контрольной группы</a:t>
            </a:r>
            <a:endParaRPr lang="ru-RU" dirty="0"/>
          </a:p>
        </p:txBody>
      </p:sp>
      <p:sp>
        <p:nvSpPr>
          <p:cNvPr id="3" name="Содержимое 2"/>
          <p:cNvSpPr>
            <a:spLocks noGrp="1"/>
          </p:cNvSpPr>
          <p:nvPr>
            <p:ph idx="1"/>
          </p:nvPr>
        </p:nvSpPr>
        <p:spPr/>
        <p:txBody>
          <a:bodyPr/>
          <a:lstStyle/>
          <a:p>
            <a:r>
              <a:rPr lang="ru-RU" dirty="0" smtClean="0"/>
              <a:t>Участники образовательного процесса</a:t>
            </a:r>
          </a:p>
          <a:p>
            <a:r>
              <a:rPr lang="ru-RU" dirty="0" smtClean="0"/>
              <a:t>Социальные партнеры</a:t>
            </a:r>
          </a:p>
          <a:p>
            <a:r>
              <a:rPr lang="ru-RU" dirty="0" smtClean="0"/>
              <a:t>Общественные органы управления</a:t>
            </a:r>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714356"/>
            <a:ext cx="8229600" cy="1066800"/>
          </a:xfrm>
        </p:spPr>
        <p:txBody>
          <a:bodyPr>
            <a:noAutofit/>
          </a:bodyPr>
          <a:lstStyle/>
          <a:p>
            <a:r>
              <a:rPr lang="ru-RU" sz="2000" dirty="0" smtClean="0">
                <a:latin typeface="Times New Roman" pitchFamily="18" charset="0"/>
                <a:cs typeface="Times New Roman" pitchFamily="18" charset="0"/>
              </a:rPr>
              <a:t>Распределение функциональных обязанностей всех лиц, участвующих в экспериментальной работе и привлекаемых к ней</a:t>
            </a:r>
            <a:endParaRPr lang="ru-RU" sz="2000" dirty="0">
              <a:latin typeface="Times New Roman" pitchFamily="18" charset="0"/>
              <a:cs typeface="Times New Roman" pitchFamily="18" charset="0"/>
            </a:endParaRPr>
          </a:p>
        </p:txBody>
      </p:sp>
      <p:sp>
        <p:nvSpPr>
          <p:cNvPr id="3" name="Содержимое 2"/>
          <p:cNvSpPr>
            <a:spLocks noGrp="1"/>
          </p:cNvSpPr>
          <p:nvPr>
            <p:ph idx="1"/>
          </p:nvPr>
        </p:nvSpPr>
        <p:spPr>
          <a:xfrm>
            <a:off x="357158" y="1714464"/>
            <a:ext cx="8229600" cy="5143536"/>
          </a:xfrm>
        </p:spPr>
        <p:txBody>
          <a:bodyPr>
            <a:normAutofit fontScale="25000" lnSpcReduction="20000"/>
          </a:bodyPr>
          <a:lstStyle/>
          <a:p>
            <a:r>
              <a:rPr lang="ru-RU" sz="4800" b="1" i="1" dirty="0" smtClean="0"/>
              <a:t>Руководитель  эксперимента: </a:t>
            </a:r>
          </a:p>
          <a:p>
            <a:r>
              <a:rPr lang="ru-RU" sz="4800" dirty="0" smtClean="0"/>
              <a:t>      Планирует работу коллектива учреждения в условиях научно-педагогических исследований и эксперимента. </a:t>
            </a:r>
          </a:p>
          <a:p>
            <a:r>
              <a:rPr lang="ru-RU" sz="4800" dirty="0" smtClean="0"/>
              <a:t>      Создает условия участникам эксперимента для выполнения заданий по планам, программам исследований. </a:t>
            </a:r>
          </a:p>
          <a:p>
            <a:r>
              <a:rPr lang="ru-RU" sz="4800" dirty="0" smtClean="0"/>
              <a:t> Отчитывается перед МКУ Управление образования молодежной политики и институтами о ходе научно-педагогических исследований и эксперимента в учреждении. </a:t>
            </a:r>
          </a:p>
          <a:p>
            <a:r>
              <a:rPr lang="ru-RU" sz="4800" b="1" i="1" dirty="0" smtClean="0"/>
              <a:t>Автор-исполнитель эксперимента:</a:t>
            </a:r>
          </a:p>
          <a:p>
            <a:r>
              <a:rPr lang="ru-RU" sz="4800" dirty="0" smtClean="0"/>
              <a:t> изучает описание и объяснение сущности, противоречий и закономерностей по теме эксперимента, анализирует, обобщает и оценивает имеющийся педагогический опыт</a:t>
            </a:r>
          </a:p>
          <a:p>
            <a:r>
              <a:rPr lang="ru-RU" sz="4800" dirty="0" smtClean="0"/>
              <a:t>  Разрабатывает функциональные обязанности всех работников по проведению исследований и эксперимента.</a:t>
            </a:r>
          </a:p>
          <a:p>
            <a:r>
              <a:rPr lang="ru-RU" sz="4800" dirty="0" smtClean="0"/>
              <a:t>Осуществляет контроль за ходом научно-педагогических исследований и экспериментов, своевременно выявлять затруднения в организации работы и принимать меры по их устранению. </a:t>
            </a:r>
          </a:p>
          <a:p>
            <a:r>
              <a:rPr lang="ru-RU" sz="4800" dirty="0" smtClean="0"/>
              <a:t>По согласованию с институтами вносит на основании промежуточных результатов исследований и экспериментов коррективы в структуру учебно-программных документов, содержание учебных программ, доработки методик эксперимента, корректировку методов      </a:t>
            </a:r>
            <a:br>
              <a:rPr lang="ru-RU" sz="4800" dirty="0" smtClean="0"/>
            </a:br>
            <a:r>
              <a:rPr lang="ru-RU" sz="4800" dirty="0" smtClean="0"/>
              <a:t>  </a:t>
            </a:r>
            <a:r>
              <a:rPr lang="ru-RU" sz="4800" b="1" i="1" dirty="0" smtClean="0"/>
              <a:t>Педагогические работники:</a:t>
            </a:r>
          </a:p>
          <a:p>
            <a:r>
              <a:rPr lang="ru-RU" sz="4800" dirty="0" smtClean="0"/>
              <a:t>Осуществляют образовательную м научно-исследовательскую деятельность в рамках эксперимента.</a:t>
            </a:r>
          </a:p>
          <a:p>
            <a:r>
              <a:rPr lang="ru-RU" sz="4800" dirty="0" smtClean="0"/>
              <a:t> В ходе работы вносят предложения для программы и методик исследований и экспериментов. </a:t>
            </a:r>
          </a:p>
          <a:p>
            <a:r>
              <a:rPr lang="ru-RU" sz="4800" dirty="0" smtClean="0"/>
              <a:t>   Участвуют в научно-практических конференциях, семинарах, заседаниях лабораторий, кафедр институтов и заседаниях Советов, Ученых Советов институтов по вопросам научно-педагогических исследований и экспериментов. </a:t>
            </a:r>
          </a:p>
          <a:p>
            <a:r>
              <a:rPr lang="ru-RU" sz="4800" dirty="0" smtClean="0"/>
              <a:t>Обобщают и тиражируют накопленных в ходе эксперимента педагогический опыт</a:t>
            </a:r>
          </a:p>
          <a:p>
            <a:r>
              <a:rPr lang="ru-RU" sz="4800" b="1" i="1" dirty="0" smtClean="0"/>
              <a:t>Педагог-психолог:</a:t>
            </a:r>
          </a:p>
          <a:p>
            <a:r>
              <a:rPr lang="ru-RU" sz="4800" dirty="0" smtClean="0"/>
              <a:t>Осуществляет мониторинг развития коллектива и обучающихся</a:t>
            </a:r>
            <a:br>
              <a:rPr lang="ru-RU" sz="4800" dirty="0" smtClean="0"/>
            </a:br>
            <a:r>
              <a:rPr lang="ru-RU" sz="4800" dirty="0" smtClean="0"/>
              <a:t>  </a:t>
            </a:r>
            <a:br>
              <a:rPr lang="ru-RU" sz="4800" dirty="0" smtClean="0"/>
            </a:br>
            <a:r>
              <a:rPr lang="ru-RU" sz="4800" dirty="0" smtClean="0"/>
              <a:t/>
            </a:r>
            <a:br>
              <a:rPr lang="ru-RU" sz="4800" dirty="0" smtClean="0"/>
            </a:br>
            <a:endParaRPr lang="ru-RU" sz="4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bg1"/>
          </a:solidFill>
        </p:spPr>
        <p:txBody>
          <a:bodyPr/>
          <a:lstStyle/>
          <a:p>
            <a:r>
              <a:rPr lang="ru-RU" dirty="0" smtClean="0"/>
              <a:t>База эксперимента</a:t>
            </a:r>
            <a:endParaRPr lang="ru-RU" dirty="0"/>
          </a:p>
        </p:txBody>
      </p:sp>
      <p:sp>
        <p:nvSpPr>
          <p:cNvPr id="3" name="Содержимое 2"/>
          <p:cNvSpPr>
            <a:spLocks noGrp="1"/>
          </p:cNvSpPr>
          <p:nvPr>
            <p:ph idx="1"/>
          </p:nvPr>
        </p:nvSpPr>
        <p:spPr/>
        <p:txBody>
          <a:bodyPr/>
          <a:lstStyle/>
          <a:p>
            <a:r>
              <a:rPr lang="ru-RU" dirty="0" smtClean="0"/>
              <a:t>Экспериментальный объект – обучающиеся образовательного технопарка «Вектор»</a:t>
            </a:r>
          </a:p>
          <a:p>
            <a:r>
              <a:rPr lang="ru-RU" dirty="0" smtClean="0"/>
              <a:t>Контрольный объект – обучающиеся объединений технической направленности</a:t>
            </a:r>
          </a:p>
          <a:p>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dirty="0" smtClean="0"/>
              <a:t>Ожидаемые результаты</a:t>
            </a:r>
            <a:endParaRPr lang="ru-RU" sz="2400" dirty="0"/>
          </a:p>
        </p:txBody>
      </p:sp>
      <p:sp>
        <p:nvSpPr>
          <p:cNvPr id="3" name="Содержимое 2"/>
          <p:cNvSpPr>
            <a:spLocks noGrp="1"/>
          </p:cNvSpPr>
          <p:nvPr>
            <p:ph idx="1"/>
          </p:nvPr>
        </p:nvSpPr>
        <p:spPr/>
        <p:txBody>
          <a:bodyPr>
            <a:normAutofit fontScale="62500" lnSpcReduction="20000"/>
          </a:bodyPr>
          <a:lstStyle/>
          <a:p>
            <a:r>
              <a:rPr lang="ru-RU" b="1" i="1" dirty="0" smtClean="0"/>
              <a:t>Научно-методические, программно-методические: </a:t>
            </a:r>
            <a:endParaRPr lang="ru-RU" dirty="0" smtClean="0"/>
          </a:p>
          <a:p>
            <a:r>
              <a:rPr lang="ru-RU" dirty="0" smtClean="0"/>
              <a:t>Доля педагогических работников, владеющих проектными и исследовательскими технологиями:</a:t>
            </a:r>
          </a:p>
          <a:p>
            <a:r>
              <a:rPr lang="ru-RU" dirty="0" smtClean="0"/>
              <a:t>2016г. – 90 %</a:t>
            </a:r>
          </a:p>
          <a:p>
            <a:r>
              <a:rPr lang="ru-RU" dirty="0" smtClean="0"/>
              <a:t>2017 г. – 95 %</a:t>
            </a:r>
          </a:p>
          <a:p>
            <a:r>
              <a:rPr lang="ru-RU" dirty="0" smtClean="0"/>
              <a:t>2018 г. – 100  %</a:t>
            </a:r>
          </a:p>
          <a:p>
            <a:r>
              <a:rPr lang="ru-RU" dirty="0" smtClean="0"/>
              <a:t>Доля педагогов, прошедших курсовую переподготовку на различных площадках по организации образовательных технопарков</a:t>
            </a:r>
          </a:p>
          <a:p>
            <a:r>
              <a:rPr lang="ru-RU" dirty="0" smtClean="0"/>
              <a:t> 2016 г. – 50%</a:t>
            </a:r>
          </a:p>
          <a:p>
            <a:r>
              <a:rPr lang="ru-RU" dirty="0" smtClean="0"/>
              <a:t>2017 г. – 70%</a:t>
            </a:r>
          </a:p>
          <a:p>
            <a:r>
              <a:rPr lang="ru-RU" dirty="0" smtClean="0"/>
              <a:t>2018 г. – 100%</a:t>
            </a:r>
          </a:p>
          <a:p>
            <a:r>
              <a:rPr lang="ru-RU" dirty="0" smtClean="0"/>
              <a:t> </a:t>
            </a:r>
          </a:p>
          <a:p>
            <a:r>
              <a:rPr lang="ru-RU" dirty="0" smtClean="0"/>
              <a:t> Доля удовлетворенности участников образовательного процесса предоставляемыми услугами </a:t>
            </a:r>
          </a:p>
          <a:p>
            <a:r>
              <a:rPr lang="ru-RU" dirty="0" smtClean="0"/>
              <a:t>2016 г. – 75%</a:t>
            </a:r>
          </a:p>
          <a:p>
            <a:r>
              <a:rPr lang="ru-RU" dirty="0" smtClean="0"/>
              <a:t>2017 г. – 85%</a:t>
            </a:r>
          </a:p>
          <a:p>
            <a:r>
              <a:rPr lang="ru-RU" dirty="0" smtClean="0"/>
              <a:t>2018 г. – 100%</a:t>
            </a:r>
          </a:p>
          <a:p>
            <a:endParaRPr lang="ru-R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714356"/>
            <a:ext cx="8229600" cy="571504"/>
          </a:xfrm>
        </p:spPr>
        <p:txBody>
          <a:bodyPr>
            <a:normAutofit/>
          </a:bodyPr>
          <a:lstStyle/>
          <a:p>
            <a:r>
              <a:rPr lang="ru-RU" sz="1600" dirty="0" smtClean="0">
                <a:latin typeface="Times New Roman" pitchFamily="18" charset="0"/>
                <a:cs typeface="Times New Roman" pitchFamily="18" charset="0"/>
              </a:rPr>
              <a:t>Ожидаемые результаты</a:t>
            </a:r>
            <a:endParaRPr lang="ru-RU" sz="1600" dirty="0">
              <a:latin typeface="Times New Roman" pitchFamily="18" charset="0"/>
              <a:cs typeface="Times New Roman" pitchFamily="18" charset="0"/>
            </a:endParaRPr>
          </a:p>
        </p:txBody>
      </p:sp>
      <p:sp>
        <p:nvSpPr>
          <p:cNvPr id="3" name="Содержимое 2"/>
          <p:cNvSpPr>
            <a:spLocks noGrp="1"/>
          </p:cNvSpPr>
          <p:nvPr>
            <p:ph idx="1"/>
          </p:nvPr>
        </p:nvSpPr>
        <p:spPr>
          <a:xfrm>
            <a:off x="357158" y="1214422"/>
            <a:ext cx="8229600" cy="5074362"/>
          </a:xfrm>
        </p:spPr>
        <p:txBody>
          <a:bodyPr>
            <a:noAutofit/>
          </a:bodyPr>
          <a:lstStyle/>
          <a:p>
            <a:r>
              <a:rPr lang="ru-RU" sz="1100" b="1" i="1" dirty="0" smtClean="0">
                <a:latin typeface="Times New Roman" pitchFamily="18" charset="0"/>
                <a:cs typeface="Times New Roman" pitchFamily="18" charset="0"/>
              </a:rPr>
              <a:t>Субъективно-ориентированные:</a:t>
            </a:r>
            <a:r>
              <a:rPr lang="ru-RU" sz="1100" dirty="0" smtClean="0">
                <a:latin typeface="Times New Roman" pitchFamily="18" charset="0"/>
                <a:cs typeface="Times New Roman" pitchFamily="18" charset="0"/>
              </a:rPr>
              <a:t> </a:t>
            </a:r>
          </a:p>
          <a:p>
            <a:r>
              <a:rPr lang="ru-RU" sz="1100" dirty="0" smtClean="0">
                <a:latin typeface="Times New Roman" pitchFamily="18" charset="0"/>
                <a:cs typeface="Times New Roman" pitchFamily="18" charset="0"/>
              </a:rPr>
              <a:t>- положительная динамика  формирования интереса  обучающихся образовательного технопарка  «Вектор» к рабочим и инженерным специальностям, востребованным на обслуживании Многофункционального туристического Центра «</a:t>
            </a:r>
            <a:r>
              <a:rPr lang="ru-RU" sz="1100" dirty="0" err="1" smtClean="0">
                <a:latin typeface="Times New Roman" pitchFamily="18" charset="0"/>
                <a:cs typeface="Times New Roman" pitchFamily="18" charset="0"/>
              </a:rPr>
              <a:t>Уреньга</a:t>
            </a:r>
            <a:r>
              <a:rPr lang="ru-RU" sz="1100" dirty="0" smtClean="0">
                <a:latin typeface="Times New Roman" pitchFamily="18" charset="0"/>
                <a:cs typeface="Times New Roman" pitchFamily="18" charset="0"/>
              </a:rPr>
              <a:t>» </a:t>
            </a:r>
          </a:p>
          <a:p>
            <a:r>
              <a:rPr lang="ru-RU" sz="1100" dirty="0" smtClean="0">
                <a:latin typeface="Times New Roman" pitchFamily="18" charset="0"/>
                <a:cs typeface="Times New Roman" pitchFamily="18" charset="0"/>
              </a:rPr>
              <a:t>2016 г. - </a:t>
            </a:r>
            <a:r>
              <a:rPr lang="ru-RU" sz="1100" dirty="0" err="1" smtClean="0">
                <a:latin typeface="Times New Roman" pitchFamily="18" charset="0"/>
                <a:cs typeface="Times New Roman" pitchFamily="18" charset="0"/>
              </a:rPr>
              <a:t>сформированность</a:t>
            </a:r>
            <a:r>
              <a:rPr lang="ru-RU" sz="1100" dirty="0" smtClean="0">
                <a:latin typeface="Times New Roman" pitchFamily="18" charset="0"/>
                <a:cs typeface="Times New Roman" pitchFamily="18" charset="0"/>
              </a:rPr>
              <a:t> интереса не менее 30%</a:t>
            </a:r>
          </a:p>
          <a:p>
            <a:r>
              <a:rPr lang="ru-RU" sz="1100" dirty="0" smtClean="0">
                <a:latin typeface="Times New Roman" pitchFamily="18" charset="0"/>
                <a:cs typeface="Times New Roman" pitchFamily="18" charset="0"/>
              </a:rPr>
              <a:t>2017 г. - </a:t>
            </a:r>
            <a:r>
              <a:rPr lang="ru-RU" sz="1100" dirty="0" err="1" smtClean="0">
                <a:latin typeface="Times New Roman" pitchFamily="18" charset="0"/>
                <a:cs typeface="Times New Roman" pitchFamily="18" charset="0"/>
              </a:rPr>
              <a:t>сформированность</a:t>
            </a:r>
            <a:r>
              <a:rPr lang="ru-RU" sz="1100" dirty="0" smtClean="0">
                <a:latin typeface="Times New Roman" pitchFamily="18" charset="0"/>
                <a:cs typeface="Times New Roman" pitchFamily="18" charset="0"/>
              </a:rPr>
              <a:t> интереса не менее 60%</a:t>
            </a:r>
          </a:p>
          <a:p>
            <a:r>
              <a:rPr lang="ru-RU" sz="1100" dirty="0" smtClean="0">
                <a:latin typeface="Times New Roman" pitchFamily="18" charset="0"/>
                <a:cs typeface="Times New Roman" pitchFamily="18" charset="0"/>
              </a:rPr>
              <a:t>2018 г. - </a:t>
            </a:r>
            <a:r>
              <a:rPr lang="ru-RU" sz="1100" dirty="0" err="1" smtClean="0">
                <a:latin typeface="Times New Roman" pitchFamily="18" charset="0"/>
                <a:cs typeface="Times New Roman" pitchFamily="18" charset="0"/>
              </a:rPr>
              <a:t>сформированность</a:t>
            </a:r>
            <a:r>
              <a:rPr lang="ru-RU" sz="1100" dirty="0" smtClean="0">
                <a:latin typeface="Times New Roman" pitchFamily="18" charset="0"/>
                <a:cs typeface="Times New Roman" pitchFamily="18" charset="0"/>
              </a:rPr>
              <a:t> интереса не менее 90%</a:t>
            </a:r>
          </a:p>
          <a:p>
            <a:r>
              <a:rPr lang="ru-RU" sz="1100" dirty="0" smtClean="0">
                <a:latin typeface="Times New Roman" pitchFamily="18" charset="0"/>
                <a:cs typeface="Times New Roman" pitchFamily="18" charset="0"/>
              </a:rPr>
              <a:t> </a:t>
            </a:r>
          </a:p>
          <a:p>
            <a:r>
              <a:rPr lang="ru-RU" sz="1100" dirty="0" smtClean="0">
                <a:latin typeface="Times New Roman" pitchFamily="18" charset="0"/>
                <a:cs typeface="Times New Roman" pitchFamily="18" charset="0"/>
              </a:rPr>
              <a:t>доля обучающихся, участвующих    в различных видах трудовой деятельности от общего количества обучающихся образовательного технопарка «Вектор»:</a:t>
            </a:r>
          </a:p>
          <a:p>
            <a:r>
              <a:rPr lang="ru-RU" sz="1100" dirty="0" smtClean="0">
                <a:latin typeface="Times New Roman" pitchFamily="18" charset="0"/>
                <a:cs typeface="Times New Roman" pitchFamily="18" charset="0"/>
              </a:rPr>
              <a:t>2016 г. – не менее 60%</a:t>
            </a:r>
          </a:p>
          <a:p>
            <a:r>
              <a:rPr lang="ru-RU" sz="1100" dirty="0" smtClean="0">
                <a:latin typeface="Times New Roman" pitchFamily="18" charset="0"/>
                <a:cs typeface="Times New Roman" pitchFamily="18" charset="0"/>
              </a:rPr>
              <a:t>2017 г. – не менее 80%</a:t>
            </a:r>
          </a:p>
          <a:p>
            <a:r>
              <a:rPr lang="ru-RU" sz="1100" dirty="0" smtClean="0">
                <a:latin typeface="Times New Roman" pitchFamily="18" charset="0"/>
                <a:cs typeface="Times New Roman" pitchFamily="18" charset="0"/>
              </a:rPr>
              <a:t>2018 г. – не менее 100%</a:t>
            </a:r>
          </a:p>
          <a:p>
            <a:r>
              <a:rPr lang="ru-RU" sz="1100" dirty="0" smtClean="0">
                <a:latin typeface="Times New Roman" pitchFamily="18" charset="0"/>
                <a:cs typeface="Times New Roman" pitchFamily="18" charset="0"/>
              </a:rPr>
              <a:t> </a:t>
            </a:r>
          </a:p>
          <a:p>
            <a:r>
              <a:rPr lang="ru-RU" sz="1100" dirty="0" smtClean="0">
                <a:latin typeface="Times New Roman" pitchFamily="18" charset="0"/>
                <a:cs typeface="Times New Roman" pitchFamily="18" charset="0"/>
              </a:rPr>
              <a:t>доля обучающихся, участвующих в проектной и исследовательской деятельности от общего количества обучающихся образовательного технопарка «Вектор»:</a:t>
            </a:r>
          </a:p>
          <a:p>
            <a:r>
              <a:rPr lang="ru-RU" sz="1100" dirty="0" smtClean="0">
                <a:latin typeface="Times New Roman" pitchFamily="18" charset="0"/>
                <a:cs typeface="Times New Roman" pitchFamily="18" charset="0"/>
              </a:rPr>
              <a:t>2016 г. – не менее 50%</a:t>
            </a:r>
          </a:p>
          <a:p>
            <a:r>
              <a:rPr lang="ru-RU" sz="1100" dirty="0" smtClean="0">
                <a:latin typeface="Times New Roman" pitchFamily="18" charset="0"/>
                <a:cs typeface="Times New Roman" pitchFamily="18" charset="0"/>
              </a:rPr>
              <a:t>2017 г. – не менее 70%</a:t>
            </a:r>
          </a:p>
          <a:p>
            <a:r>
              <a:rPr lang="ru-RU" sz="1100" dirty="0" smtClean="0">
                <a:latin typeface="Times New Roman" pitchFamily="18" charset="0"/>
                <a:cs typeface="Times New Roman" pitchFamily="18" charset="0"/>
              </a:rPr>
              <a:t>2018 г. – не менее 80%</a:t>
            </a:r>
          </a:p>
          <a:p>
            <a:r>
              <a:rPr lang="ru-RU" sz="1100" dirty="0" smtClean="0">
                <a:latin typeface="Times New Roman" pitchFamily="18" charset="0"/>
                <a:cs typeface="Times New Roman" pitchFamily="18" charset="0"/>
              </a:rPr>
              <a:t> </a:t>
            </a:r>
          </a:p>
          <a:p>
            <a:r>
              <a:rPr lang="ru-RU" sz="1100" dirty="0" smtClean="0">
                <a:latin typeface="Times New Roman" pitchFamily="18" charset="0"/>
                <a:cs typeface="Times New Roman" pitchFamily="18" charset="0"/>
              </a:rPr>
              <a:t>доля обучающихся, освоивших навык  построения успешной карьеры от общего количества обучающихся образовательного технопарка «Вектор»:</a:t>
            </a:r>
          </a:p>
          <a:p>
            <a:r>
              <a:rPr lang="ru-RU" sz="1100" dirty="0" smtClean="0">
                <a:latin typeface="Times New Roman" pitchFamily="18" charset="0"/>
                <a:cs typeface="Times New Roman" pitchFamily="18" charset="0"/>
              </a:rPr>
              <a:t>2016 г. – не менее 45%</a:t>
            </a:r>
          </a:p>
          <a:p>
            <a:r>
              <a:rPr lang="ru-RU" sz="1100" dirty="0" smtClean="0">
                <a:latin typeface="Times New Roman" pitchFamily="18" charset="0"/>
                <a:cs typeface="Times New Roman" pitchFamily="18" charset="0"/>
              </a:rPr>
              <a:t>2017 г. – не менее 60%</a:t>
            </a:r>
          </a:p>
          <a:p>
            <a:r>
              <a:rPr lang="ru-RU" sz="1100" dirty="0" smtClean="0">
                <a:latin typeface="Times New Roman" pitchFamily="18" charset="0"/>
                <a:cs typeface="Times New Roman" pitchFamily="18" charset="0"/>
              </a:rPr>
              <a:t>2018 г. – не менее 75%</a:t>
            </a:r>
          </a:p>
          <a:p>
            <a:r>
              <a:rPr lang="ru-RU" sz="1100" dirty="0" smtClean="0">
                <a:latin typeface="Times New Roman" pitchFamily="18" charset="0"/>
                <a:cs typeface="Times New Roman" pitchFamily="18" charset="0"/>
              </a:rPr>
              <a:t> </a:t>
            </a:r>
          </a:p>
          <a:p>
            <a:endParaRPr lang="ru-RU" sz="11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Ожидаемые результаты</a:t>
            </a:r>
            <a:endParaRPr lang="ru-RU" dirty="0"/>
          </a:p>
        </p:txBody>
      </p:sp>
      <p:sp>
        <p:nvSpPr>
          <p:cNvPr id="3" name="Содержимое 2"/>
          <p:cNvSpPr>
            <a:spLocks noGrp="1"/>
          </p:cNvSpPr>
          <p:nvPr>
            <p:ph idx="1"/>
          </p:nvPr>
        </p:nvSpPr>
        <p:spPr/>
        <p:txBody>
          <a:bodyPr>
            <a:normAutofit fontScale="55000" lnSpcReduction="20000"/>
          </a:bodyPr>
          <a:lstStyle/>
          <a:p>
            <a:r>
              <a:rPr lang="ru-RU" b="1" i="1" dirty="0" smtClean="0"/>
              <a:t>Субъективно-ориентированные</a:t>
            </a:r>
          </a:p>
          <a:p>
            <a:r>
              <a:rPr lang="ru-RU" dirty="0" smtClean="0">
                <a:latin typeface="Times New Roman" pitchFamily="18" charset="0"/>
                <a:cs typeface="Times New Roman" pitchFamily="18" charset="0"/>
              </a:rPr>
              <a:t>доля обучающихся, занимающихся техническим творчеством от общего количества обучающихся образовательных организаций ЗГО</a:t>
            </a:r>
          </a:p>
          <a:p>
            <a:r>
              <a:rPr lang="ru-RU" dirty="0" smtClean="0">
                <a:latin typeface="Times New Roman" pitchFamily="18" charset="0"/>
                <a:cs typeface="Times New Roman" pitchFamily="18" charset="0"/>
              </a:rPr>
              <a:t>2016 г. – не менее 5%</a:t>
            </a:r>
          </a:p>
          <a:p>
            <a:r>
              <a:rPr lang="ru-RU" dirty="0" smtClean="0">
                <a:latin typeface="Times New Roman" pitchFamily="18" charset="0"/>
                <a:cs typeface="Times New Roman" pitchFamily="18" charset="0"/>
              </a:rPr>
              <a:t>2017 г. – не менее 6 %</a:t>
            </a:r>
          </a:p>
          <a:p>
            <a:r>
              <a:rPr lang="ru-RU" dirty="0" smtClean="0">
                <a:latin typeface="Times New Roman" pitchFamily="18" charset="0"/>
                <a:cs typeface="Times New Roman" pitchFamily="18" charset="0"/>
              </a:rPr>
              <a:t>2018 г. – не менее 12%</a:t>
            </a:r>
          </a:p>
          <a:p>
            <a:r>
              <a:rPr lang="ru-RU" dirty="0" smtClean="0">
                <a:latin typeface="Times New Roman" pitchFamily="18" charset="0"/>
                <a:cs typeface="Times New Roman" pitchFamily="18" charset="0"/>
              </a:rPr>
              <a:t> </a:t>
            </a:r>
          </a:p>
          <a:p>
            <a:r>
              <a:rPr lang="ru-RU" dirty="0" smtClean="0">
                <a:latin typeface="Times New Roman" pitchFamily="18" charset="0"/>
                <a:cs typeface="Times New Roman" pitchFamily="18" charset="0"/>
              </a:rPr>
              <a:t>Доля обучающихся, участвующих в олимпиадах и конкурсах технической направленности от общего количества обучающихся образовательных организаций ЗГО</a:t>
            </a:r>
          </a:p>
          <a:p>
            <a:r>
              <a:rPr lang="ru-RU" dirty="0" smtClean="0">
                <a:latin typeface="Times New Roman" pitchFamily="18" charset="0"/>
                <a:cs typeface="Times New Roman" pitchFamily="18" charset="0"/>
              </a:rPr>
              <a:t>2016 г. – не менее 3%</a:t>
            </a:r>
          </a:p>
          <a:p>
            <a:r>
              <a:rPr lang="ru-RU" dirty="0" smtClean="0">
                <a:latin typeface="Times New Roman" pitchFamily="18" charset="0"/>
                <a:cs typeface="Times New Roman" pitchFamily="18" charset="0"/>
              </a:rPr>
              <a:t>2017 г. – 65 менее 5%</a:t>
            </a:r>
          </a:p>
          <a:p>
            <a:r>
              <a:rPr lang="ru-RU" dirty="0" smtClean="0">
                <a:latin typeface="Times New Roman" pitchFamily="18" charset="0"/>
                <a:cs typeface="Times New Roman" pitchFamily="18" charset="0"/>
              </a:rPr>
              <a:t>2018 г. – не менее 6%</a:t>
            </a:r>
          </a:p>
          <a:p>
            <a:r>
              <a:rPr lang="ru-RU" dirty="0" smtClean="0">
                <a:latin typeface="Times New Roman" pitchFamily="18" charset="0"/>
                <a:cs typeface="Times New Roman" pitchFamily="18" charset="0"/>
              </a:rPr>
              <a:t> </a:t>
            </a:r>
          </a:p>
          <a:p>
            <a:r>
              <a:rPr lang="ru-RU" dirty="0" smtClean="0">
                <a:latin typeface="Times New Roman" pitchFamily="18" charset="0"/>
                <a:cs typeface="Times New Roman" pitchFamily="18" charset="0"/>
              </a:rPr>
              <a:t>Количество обучающихся, участвующих в движении </a:t>
            </a:r>
            <a:r>
              <a:rPr lang="en-US" dirty="0" err="1" smtClean="0">
                <a:latin typeface="Times New Roman" pitchFamily="18" charset="0"/>
                <a:cs typeface="Times New Roman" pitchFamily="18" charset="0"/>
              </a:rPr>
              <a:t>Juniorskills</a:t>
            </a:r>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от общего количества обучающихся образовательных организаций ЗГО</a:t>
            </a:r>
          </a:p>
          <a:p>
            <a:r>
              <a:rPr lang="ru-RU" dirty="0" smtClean="0">
                <a:latin typeface="Times New Roman" pitchFamily="18" charset="0"/>
                <a:cs typeface="Times New Roman" pitchFamily="18" charset="0"/>
              </a:rPr>
              <a:t>2016 г. – 10 человек</a:t>
            </a:r>
          </a:p>
          <a:p>
            <a:r>
              <a:rPr lang="ru-RU" dirty="0" smtClean="0">
                <a:latin typeface="Times New Roman" pitchFamily="18" charset="0"/>
                <a:cs typeface="Times New Roman" pitchFamily="18" charset="0"/>
              </a:rPr>
              <a:t>2017 г. – 12 человек</a:t>
            </a:r>
          </a:p>
          <a:p>
            <a:r>
              <a:rPr lang="ru-RU" dirty="0" smtClean="0">
                <a:latin typeface="Times New Roman" pitchFamily="18" charset="0"/>
                <a:cs typeface="Times New Roman" pitchFamily="18" charset="0"/>
              </a:rPr>
              <a:t>2018 г. – 15 человек.</a:t>
            </a:r>
          </a:p>
          <a:p>
            <a:endParaRPr lang="ru-RU"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785802"/>
          </a:xfrm>
        </p:spPr>
        <p:txBody>
          <a:bodyPr>
            <a:normAutofit/>
          </a:bodyPr>
          <a:lstStyle/>
          <a:p>
            <a:r>
              <a:rPr lang="ru-RU" sz="2400" dirty="0" smtClean="0"/>
              <a:t>Ожидаемые результаты</a:t>
            </a:r>
            <a:endParaRPr lang="ru-RU" sz="2400" dirty="0"/>
          </a:p>
        </p:txBody>
      </p:sp>
      <p:sp>
        <p:nvSpPr>
          <p:cNvPr id="3" name="Содержимое 2"/>
          <p:cNvSpPr>
            <a:spLocks noGrp="1"/>
          </p:cNvSpPr>
          <p:nvPr>
            <p:ph idx="1"/>
          </p:nvPr>
        </p:nvSpPr>
        <p:spPr>
          <a:xfrm>
            <a:off x="457200" y="1785926"/>
            <a:ext cx="8229600" cy="4788610"/>
          </a:xfrm>
        </p:spPr>
        <p:txBody>
          <a:bodyPr>
            <a:normAutofit fontScale="55000" lnSpcReduction="20000"/>
          </a:bodyPr>
          <a:lstStyle/>
          <a:p>
            <a:r>
              <a:rPr lang="ru-RU" b="1" i="1" dirty="0" smtClean="0"/>
              <a:t>Прикладные:</a:t>
            </a:r>
            <a:endParaRPr lang="ru-RU" dirty="0" smtClean="0"/>
          </a:p>
          <a:p>
            <a:r>
              <a:rPr lang="ru-RU" dirty="0" smtClean="0"/>
              <a:t>Доля локальных актов, обеспечивающих качественно новый уровень развития от общего количества ЛНА образовательного технопарка «Вектор»</a:t>
            </a:r>
          </a:p>
          <a:p>
            <a:r>
              <a:rPr lang="ru-RU" dirty="0" smtClean="0"/>
              <a:t>2016 г. – 90%</a:t>
            </a:r>
          </a:p>
          <a:p>
            <a:r>
              <a:rPr lang="ru-RU" dirty="0" smtClean="0"/>
              <a:t>2017 г. – 100%</a:t>
            </a:r>
          </a:p>
          <a:p>
            <a:r>
              <a:rPr lang="ru-RU" b="1" i="1" dirty="0" smtClean="0"/>
              <a:t> </a:t>
            </a:r>
            <a:endParaRPr lang="ru-RU" dirty="0" smtClean="0"/>
          </a:p>
          <a:p>
            <a:r>
              <a:rPr lang="ru-RU" dirty="0" smtClean="0"/>
              <a:t>доля разработанных дополнительных общеобразовательных программ от общего количества ДОП образовательного технопарка «Вектор»</a:t>
            </a:r>
          </a:p>
          <a:p>
            <a:r>
              <a:rPr lang="ru-RU" dirty="0" smtClean="0"/>
              <a:t>2016 г. – 17%</a:t>
            </a:r>
          </a:p>
          <a:p>
            <a:r>
              <a:rPr lang="ru-RU" dirty="0" smtClean="0"/>
              <a:t>2017 г. – 43%</a:t>
            </a:r>
          </a:p>
          <a:p>
            <a:r>
              <a:rPr lang="ru-RU" dirty="0" smtClean="0"/>
              <a:t>2018 г. – 60%</a:t>
            </a:r>
          </a:p>
          <a:p>
            <a:r>
              <a:rPr lang="ru-RU" dirty="0" smtClean="0"/>
              <a:t> </a:t>
            </a:r>
          </a:p>
          <a:p>
            <a:r>
              <a:rPr lang="ru-RU" dirty="0" smtClean="0"/>
              <a:t>Доля скорректированных дополнительных общеобразовательных программ от общего количества ДОП образовательного технопарка «Вектор»</a:t>
            </a:r>
          </a:p>
          <a:p>
            <a:r>
              <a:rPr lang="ru-RU" dirty="0" smtClean="0"/>
              <a:t>2016 г. – 40%</a:t>
            </a:r>
          </a:p>
          <a:p>
            <a:r>
              <a:rPr lang="ru-RU" dirty="0" smtClean="0"/>
              <a:t> </a:t>
            </a:r>
          </a:p>
          <a:p>
            <a:r>
              <a:rPr lang="ru-RU" dirty="0" smtClean="0"/>
              <a:t>- продвижение продуктов деятельности технопарка. (не менее 10 модифицированных багги, сконструированных специально для эксплуатации в условиях высокогорья) </a:t>
            </a:r>
          </a:p>
          <a:p>
            <a:r>
              <a:rPr lang="ru-RU" dirty="0" smtClean="0"/>
              <a:t>2017 г. – не менее 3 багги </a:t>
            </a:r>
          </a:p>
          <a:p>
            <a:r>
              <a:rPr lang="ru-RU" dirty="0" smtClean="0"/>
              <a:t>2018 г. – не менее 7 багги</a:t>
            </a:r>
            <a:endParaRPr lang="ru-RU"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714356"/>
            <a:ext cx="8229600" cy="642926"/>
          </a:xfrm>
        </p:spPr>
        <p:txBody>
          <a:bodyPr>
            <a:normAutofit fontScale="90000"/>
          </a:bodyPr>
          <a:lstStyle/>
          <a:p>
            <a:r>
              <a:rPr lang="ru-RU" dirty="0" smtClean="0"/>
              <a:t>Прогноз положительных результатов</a:t>
            </a:r>
            <a:endParaRPr lang="ru-RU" dirty="0"/>
          </a:p>
        </p:txBody>
      </p:sp>
      <p:sp>
        <p:nvSpPr>
          <p:cNvPr id="3" name="Содержимое 2"/>
          <p:cNvSpPr>
            <a:spLocks noGrp="1"/>
          </p:cNvSpPr>
          <p:nvPr>
            <p:ph idx="1"/>
          </p:nvPr>
        </p:nvSpPr>
        <p:spPr>
          <a:xfrm>
            <a:off x="500034" y="1357298"/>
            <a:ext cx="8229600" cy="4454525"/>
          </a:xfrm>
        </p:spPr>
        <p:txBody>
          <a:bodyPr>
            <a:normAutofit fontScale="25000" lnSpcReduction="20000"/>
          </a:bodyPr>
          <a:lstStyle/>
          <a:p>
            <a:r>
              <a:rPr lang="ru-RU" sz="5600" b="1" dirty="0" smtClean="0"/>
              <a:t>Результатами и эффектами деятельности образовательного технопарка станут:</a:t>
            </a:r>
            <a:endParaRPr lang="ru-RU" sz="5600" dirty="0" smtClean="0"/>
          </a:p>
          <a:p>
            <a:r>
              <a:rPr lang="x-none" sz="5600" b="1" i="1" smtClean="0"/>
              <a:t>Для детей и родителей</a:t>
            </a:r>
            <a:endParaRPr lang="ru-RU" sz="5600" dirty="0" smtClean="0"/>
          </a:p>
          <a:p>
            <a:r>
              <a:rPr lang="x-none" sz="5600" smtClean="0"/>
              <a:t>- повышение качества предоставляемых образовательных услуг;</a:t>
            </a:r>
            <a:endParaRPr lang="ru-RU" sz="5600" dirty="0" smtClean="0"/>
          </a:p>
          <a:p>
            <a:r>
              <a:rPr lang="x-none" sz="5600" smtClean="0"/>
              <a:t>- возможность раннего профессионального самоопределения через формирование интереса к рабочим и инженерным специальностям;</a:t>
            </a:r>
            <a:endParaRPr lang="ru-RU" sz="5600" dirty="0" smtClean="0"/>
          </a:p>
          <a:p>
            <a:r>
              <a:rPr lang="x-none" sz="5600" smtClean="0"/>
              <a:t>- участие обучающихся в движении Juniordskills;</a:t>
            </a:r>
            <a:endParaRPr lang="ru-RU" sz="5600" dirty="0" smtClean="0"/>
          </a:p>
          <a:p>
            <a:r>
              <a:rPr lang="x-none" sz="5600" smtClean="0"/>
              <a:t>- расширение поля образовательных услуг; </a:t>
            </a:r>
            <a:endParaRPr lang="ru-RU" sz="5600" dirty="0" smtClean="0"/>
          </a:p>
          <a:p>
            <a:r>
              <a:rPr lang="x-none" sz="5600" smtClean="0"/>
              <a:t>- расширение возможностей получения образовательных услуг детьми различных категорий: из малообеспеченных семей, с ограниченными возможностями здоровья, детьми-сиротами и детьми, оставшимися без попечения родителей,  одаренными детьми;</a:t>
            </a:r>
            <a:endParaRPr lang="ru-RU" sz="5600" dirty="0" smtClean="0"/>
          </a:p>
          <a:p>
            <a:r>
              <a:rPr lang="x-none" sz="5600" smtClean="0"/>
              <a:t>- формирование практических навыков проектной и исследовательской деятельности;</a:t>
            </a:r>
            <a:endParaRPr lang="ru-RU" sz="5600" dirty="0" smtClean="0"/>
          </a:p>
          <a:p>
            <a:r>
              <a:rPr lang="x-none" sz="5600" smtClean="0"/>
              <a:t>- приобретение  обучающимися опыта участия  в различных видах трудовой деятельности;</a:t>
            </a:r>
            <a:endParaRPr lang="ru-RU" sz="5600" dirty="0" smtClean="0"/>
          </a:p>
          <a:p>
            <a:r>
              <a:rPr lang="x-none" sz="5600" smtClean="0"/>
              <a:t>- формирование практических навыков выдвижения идей и гипотез, публичных выступлений и защиты результатов исследований;</a:t>
            </a:r>
            <a:endParaRPr lang="ru-RU" sz="5600" dirty="0" smtClean="0"/>
          </a:p>
          <a:p>
            <a:r>
              <a:rPr lang="x-none" sz="5600" smtClean="0"/>
              <a:t>- формирование активной жизненной позиции;</a:t>
            </a:r>
            <a:endParaRPr lang="ru-RU" sz="5600" dirty="0" smtClean="0"/>
          </a:p>
          <a:p>
            <a:r>
              <a:rPr lang="x-none" sz="5600" smtClean="0"/>
              <a:t>- повышение самостоятельности и инициативности обучающихся в получении новых знаний и компетенций,</a:t>
            </a:r>
            <a:endParaRPr lang="ru-RU" sz="5600" dirty="0" smtClean="0"/>
          </a:p>
          <a:p>
            <a:r>
              <a:rPr lang="x-none" sz="5600" smtClean="0"/>
              <a:t>- минимизация  рисков  и  последствий  виртуализации  сознания  обучающихся за счет их привлечения к развивающей профессиональной деятельности.</a:t>
            </a:r>
            <a:endParaRPr lang="ru-RU" sz="5600" dirty="0" smtClean="0"/>
          </a:p>
          <a:p>
            <a:r>
              <a:rPr lang="x-none" sz="5600" smtClean="0"/>
              <a:t>- положительная динамика  формирования интереса  обучающихся  к рабочим специальностям, востребованным на обслуживании Многофункционального туристического центра «Уреньга» </a:t>
            </a:r>
            <a:endParaRPr lang="ru-RU" sz="5600" dirty="0" smtClean="0"/>
          </a:p>
          <a:p>
            <a:r>
              <a:rPr lang="x-none" sz="5600" smtClean="0"/>
              <a:t>- участие  обучающихся   в различных видах трудовой деятельности </a:t>
            </a:r>
            <a:endParaRPr lang="ru-RU" sz="5600" dirty="0" smtClean="0"/>
          </a:p>
          <a:p>
            <a:r>
              <a:rPr lang="x-none" sz="5600" smtClean="0"/>
              <a:t>- сформированность навыка обучающихся в  по построению успешной карьеры;</a:t>
            </a:r>
            <a:endParaRPr lang="ru-RU" sz="5600" dirty="0" smtClean="0"/>
          </a:p>
          <a:p>
            <a:r>
              <a:rPr lang="x-none" sz="5600" smtClean="0"/>
              <a:t>- развитие технологических компетенций.</a:t>
            </a:r>
            <a:endParaRPr lang="ru-RU" sz="5600" dirty="0" smtClean="0"/>
          </a:p>
          <a:p>
            <a:r>
              <a:rPr lang="x-none" sz="5600" smtClean="0"/>
              <a:t>- продвижение продуктов деятельности технопарка.</a:t>
            </a:r>
            <a:endParaRPr lang="ru-RU" sz="5600" dirty="0" smtClean="0"/>
          </a:p>
          <a:p>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latin typeface="Times New Roman" pitchFamily="18" charset="0"/>
                <a:cs typeface="Times New Roman" pitchFamily="18" charset="0"/>
              </a:rPr>
              <a:t>Тема эксперимента</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a:bodyPr>
          <a:lstStyle/>
          <a:p>
            <a:pPr algn="ctr">
              <a:buNone/>
            </a:pPr>
            <a:r>
              <a:rPr lang="ru-RU" sz="4400" dirty="0" smtClean="0"/>
              <a:t>Создание в Златоустовском округе образовательного технопарка, направленного на формирование кадрового потенциала рабочих специальностей</a:t>
            </a:r>
            <a:endParaRPr lang="ru-RU" sz="4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714356"/>
            <a:ext cx="8229600" cy="571488"/>
          </a:xfrm>
        </p:spPr>
        <p:txBody>
          <a:bodyPr>
            <a:normAutofit fontScale="90000"/>
          </a:bodyPr>
          <a:lstStyle/>
          <a:p>
            <a:r>
              <a:rPr lang="ru-RU" dirty="0" smtClean="0"/>
              <a:t>Прогноз положительных результатов</a:t>
            </a:r>
            <a:endParaRPr lang="ru-RU" dirty="0"/>
          </a:p>
        </p:txBody>
      </p:sp>
      <p:sp>
        <p:nvSpPr>
          <p:cNvPr id="3" name="Содержимое 2"/>
          <p:cNvSpPr>
            <a:spLocks noGrp="1"/>
          </p:cNvSpPr>
          <p:nvPr>
            <p:ph idx="1"/>
          </p:nvPr>
        </p:nvSpPr>
        <p:spPr>
          <a:xfrm>
            <a:off x="500034" y="1357298"/>
            <a:ext cx="8229600" cy="4311649"/>
          </a:xfrm>
        </p:spPr>
        <p:txBody>
          <a:bodyPr>
            <a:normAutofit fontScale="25000" lnSpcReduction="20000"/>
          </a:bodyPr>
          <a:lstStyle/>
          <a:p>
            <a:r>
              <a:rPr lang="x-none" sz="5600" b="1" i="1" smtClean="0"/>
              <a:t>Для образовательного технопарка «Вектор»</a:t>
            </a:r>
            <a:endParaRPr lang="ru-RU" sz="5600" dirty="0" smtClean="0"/>
          </a:p>
          <a:p>
            <a:r>
              <a:rPr lang="x-none" sz="5600" smtClean="0"/>
              <a:t>- Разработка документов, регламентирующих деятельность образовательного технопарка «Вектор»;</a:t>
            </a:r>
            <a:endParaRPr lang="ru-RU" sz="5600" dirty="0" smtClean="0"/>
          </a:p>
          <a:p>
            <a:r>
              <a:rPr lang="x-none" sz="5600" smtClean="0"/>
              <a:t>- повышение педагогического мастерства  педагогических работников; </a:t>
            </a:r>
            <a:endParaRPr lang="ru-RU" sz="5600" dirty="0" smtClean="0"/>
          </a:p>
          <a:p>
            <a:r>
              <a:rPr lang="x-none" sz="5600" smtClean="0"/>
              <a:t>- обновление учебно-методического комплекса:</a:t>
            </a:r>
            <a:endParaRPr lang="ru-RU" sz="5600" dirty="0" smtClean="0"/>
          </a:p>
          <a:p>
            <a:r>
              <a:rPr lang="x-none" sz="5600" smtClean="0"/>
              <a:t>- увеличение количества дополнительных общеобразовательных программ («Психолого-педагогическое сопровождение обучающихся образовательного технопарка «Вектор», «Спортивное техническое моделирование. Багги» индивидуальный образовательный маршрут для высокомотивированного обучающегося» продвинутый уровень, «Спортивное техническое моделирование. Багги для детей с ОВЗ (обучающихся коррекционной школы VIII вида» </a:t>
            </a:r>
            <a:endParaRPr lang="ru-RU" sz="5600" dirty="0" smtClean="0"/>
          </a:p>
          <a:p>
            <a:r>
              <a:rPr lang="x-none" sz="5600" smtClean="0"/>
              <a:t>стартовый уровень,«Авиамоделирование для детей с ОВЗ», «Авиамоделирование» индивидуальный образовательный маршрут для высокомотивированного обучающегося</a:t>
            </a:r>
            <a:endParaRPr lang="ru-RU" sz="5600" dirty="0" smtClean="0"/>
          </a:p>
          <a:p>
            <a:r>
              <a:rPr lang="x-none" sz="5600" smtClean="0"/>
              <a:t>«Социальное проектирование», «Учебно-исследовательская деятельность», «Матрица карьеры»).</a:t>
            </a:r>
            <a:endParaRPr lang="ru-RU" sz="5600" dirty="0" smtClean="0"/>
          </a:p>
          <a:p>
            <a:r>
              <a:rPr lang="x-none" sz="5600" smtClean="0"/>
              <a:t>- возможность привлечения дополнительного контингента обучающихся к занятиям техническим творчеством;</a:t>
            </a:r>
            <a:endParaRPr lang="ru-RU" sz="5600" dirty="0" smtClean="0"/>
          </a:p>
          <a:p>
            <a:r>
              <a:rPr lang="x-none" sz="5600" smtClean="0"/>
              <a:t>-расширение сети социального партнерства;</a:t>
            </a:r>
            <a:endParaRPr lang="ru-RU" sz="5600" dirty="0" smtClean="0"/>
          </a:p>
          <a:p>
            <a:r>
              <a:rPr lang="x-none" sz="5600" smtClean="0"/>
              <a:t>- возможность сотрудничества с бизнес-партнерами по выполнению их заказов на исследования и разработки;</a:t>
            </a:r>
            <a:endParaRPr lang="ru-RU" sz="5600" dirty="0" smtClean="0"/>
          </a:p>
          <a:p>
            <a:r>
              <a:rPr lang="x-none" sz="5600" smtClean="0"/>
              <a:t>- продвижение продуктов деятельности технопарка;</a:t>
            </a:r>
            <a:endParaRPr lang="ru-RU" sz="5600" dirty="0" smtClean="0"/>
          </a:p>
          <a:p>
            <a:r>
              <a:rPr lang="x-none" sz="5600" smtClean="0"/>
              <a:t>- удовлетворение социального заказа;</a:t>
            </a:r>
            <a:endParaRPr lang="ru-RU" sz="5600" dirty="0" smtClean="0"/>
          </a:p>
          <a:p>
            <a:r>
              <a:rPr lang="x-none" sz="5600" smtClean="0"/>
              <a:t>- мотивация к инновационной, исследовательской деятельности педагогических работников;</a:t>
            </a:r>
            <a:endParaRPr lang="ru-RU" sz="5600" dirty="0" smtClean="0"/>
          </a:p>
          <a:p>
            <a:r>
              <a:rPr lang="x-none" sz="5600" smtClean="0"/>
              <a:t>- совершенствование материально-технической базы.</a:t>
            </a:r>
            <a:endParaRPr lang="ru-RU" sz="5600" dirty="0" smtClean="0"/>
          </a:p>
          <a:p>
            <a:endParaRPr lang="ru-RU"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Прогноз положительных результатов</a:t>
            </a:r>
            <a:endParaRPr lang="ru-RU" dirty="0"/>
          </a:p>
        </p:txBody>
      </p:sp>
      <p:sp>
        <p:nvSpPr>
          <p:cNvPr id="3" name="Содержимое 2"/>
          <p:cNvSpPr>
            <a:spLocks noGrp="1"/>
          </p:cNvSpPr>
          <p:nvPr>
            <p:ph idx="1"/>
          </p:nvPr>
        </p:nvSpPr>
        <p:spPr/>
        <p:txBody>
          <a:bodyPr>
            <a:normAutofit fontScale="55000" lnSpcReduction="20000"/>
          </a:bodyPr>
          <a:lstStyle/>
          <a:p>
            <a:r>
              <a:rPr lang="x-none" b="1" i="1" smtClean="0"/>
              <a:t>Для системы образования Златоустовского городского округа</a:t>
            </a:r>
            <a:endParaRPr lang="ru-RU" dirty="0" smtClean="0"/>
          </a:p>
          <a:p>
            <a:r>
              <a:rPr lang="x-none" smtClean="0"/>
              <a:t>- установление баланса между запросами рынка труда и рынка предоставляемых услуг;</a:t>
            </a:r>
            <a:endParaRPr lang="ru-RU" dirty="0" smtClean="0"/>
          </a:p>
          <a:p>
            <a:r>
              <a:rPr lang="x-none" smtClean="0"/>
              <a:t>- накопление новых образовательных практик и возможность их внедрения в другие образовательные организации;</a:t>
            </a:r>
            <a:endParaRPr lang="ru-RU" dirty="0" smtClean="0"/>
          </a:p>
          <a:p>
            <a:r>
              <a:rPr lang="x-none" smtClean="0"/>
              <a:t>- повышение эффективности бюджетных расходов на оснащение конкретных образовательных организаций (деньги в обмен на обязательства);</a:t>
            </a:r>
            <a:endParaRPr lang="ru-RU" dirty="0" smtClean="0"/>
          </a:p>
          <a:p>
            <a:r>
              <a:rPr lang="x-none" smtClean="0"/>
              <a:t>- создание конкурентной образовательной среды;</a:t>
            </a:r>
            <a:endParaRPr lang="ru-RU" dirty="0" smtClean="0"/>
          </a:p>
          <a:p>
            <a:r>
              <a:rPr lang="x-none" smtClean="0"/>
              <a:t>- заинтересованность средних профессиональных учебных заведений и промышленных предприятий в сотрудничестве для подготовки высококвалифицированных кадров</a:t>
            </a:r>
            <a:endParaRPr lang="ru-RU" dirty="0" smtClean="0"/>
          </a:p>
          <a:p>
            <a:r>
              <a:rPr lang="x-none" b="1" i="1" smtClean="0"/>
              <a:t> </a:t>
            </a:r>
            <a:endParaRPr lang="ru-RU" dirty="0" smtClean="0"/>
          </a:p>
          <a:p>
            <a:r>
              <a:rPr lang="x-none" b="1" i="1" smtClean="0"/>
              <a:t>Для экономики Златоустовского городского округа</a:t>
            </a:r>
            <a:endParaRPr lang="ru-RU" dirty="0" smtClean="0"/>
          </a:p>
          <a:p>
            <a:r>
              <a:rPr lang="x-none" smtClean="0"/>
              <a:t>- расширение пространства трудовой активности обучающихся</a:t>
            </a:r>
            <a:endParaRPr lang="ru-RU" dirty="0" smtClean="0"/>
          </a:p>
          <a:p>
            <a:r>
              <a:rPr lang="x-none" smtClean="0"/>
              <a:t>- раннее профессиональное самоопределение обучающихся</a:t>
            </a:r>
            <a:endParaRPr lang="ru-RU" dirty="0" smtClean="0"/>
          </a:p>
          <a:p>
            <a:r>
              <a:rPr lang="x-none" smtClean="0"/>
              <a:t>- закрепление на малой Родине перспективных специалистов</a:t>
            </a:r>
            <a:endParaRPr lang="ru-RU" dirty="0" smtClean="0"/>
          </a:p>
          <a:p>
            <a:endParaRPr lang="ru-RU"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dirty="0" smtClean="0">
                <a:latin typeface="Times New Roman" pitchFamily="18" charset="0"/>
                <a:cs typeface="Times New Roman" pitchFamily="18" charset="0"/>
              </a:rPr>
              <a:t>Прогнозируемые риски, возможные способы предупреждения и компенсации их негативных последствий</a:t>
            </a:r>
            <a:endParaRPr lang="ru-RU" sz="2400" dirty="0">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nvPr>
        </p:nvGraphicFramePr>
        <p:xfrm>
          <a:off x="457200" y="2249488"/>
          <a:ext cx="8229600" cy="4023360"/>
        </p:xfrm>
        <a:graphic>
          <a:graphicData uri="http://schemas.openxmlformats.org/drawingml/2006/table">
            <a:tbl>
              <a:tblPr firstRow="1" bandRow="1">
                <a:tableStyleId>{5C22544A-7EE6-4342-B048-85BDC9FD1C3A}</a:tableStyleId>
              </a:tblPr>
              <a:tblGrid>
                <a:gridCol w="3186106"/>
                <a:gridCol w="5043494"/>
              </a:tblGrid>
              <a:tr h="370840">
                <a:tc>
                  <a:txBody>
                    <a:bodyPr/>
                    <a:lstStyle/>
                    <a:p>
                      <a:r>
                        <a:rPr lang="ru-RU" dirty="0" smtClean="0"/>
                        <a:t>Возникновение трудностей у педагогов, внедряющих новые образовательные технологии в практику своей работы</a:t>
                      </a:r>
                      <a:endParaRPr lang="ru-RU" dirty="0"/>
                    </a:p>
                  </a:txBody>
                  <a:tcPr/>
                </a:tc>
                <a:tc>
                  <a:txBody>
                    <a:bodyPr/>
                    <a:lstStyle/>
                    <a:p>
                      <a:r>
                        <a:rPr lang="ru-RU" dirty="0" smtClean="0"/>
                        <a:t>Проведение персонифицированных</a:t>
                      </a:r>
                      <a:r>
                        <a:rPr lang="ru-RU" baseline="0" dirty="0" smtClean="0"/>
                        <a:t> курсов повышения квалификации, </a:t>
                      </a:r>
                      <a:r>
                        <a:rPr lang="ru-RU" dirty="0" smtClean="0"/>
                        <a:t>учебных семинаров, индивидуальных консультаций, тренингов по проблемам модернизации образовательного процесса</a:t>
                      </a:r>
                      <a:endParaRPr lang="ru-RU" dirty="0"/>
                    </a:p>
                  </a:txBody>
                  <a:tcPr/>
                </a:tc>
              </a:tr>
              <a:tr h="370840">
                <a:tc>
                  <a:txBody>
                    <a:bodyPr/>
                    <a:lstStyle/>
                    <a:p>
                      <a:r>
                        <a:rPr lang="ru-RU" dirty="0" smtClean="0"/>
                        <a:t>Значительные затраты времени у педагогов, разрабатывающих и внедряющих новые дополнительные общеобразовательные программы, введенные в образовательный процесс</a:t>
                      </a:r>
                      <a:endParaRPr lang="ru-RU" dirty="0"/>
                    </a:p>
                  </a:txBody>
                  <a:tcPr/>
                </a:tc>
                <a:tc>
                  <a:txBody>
                    <a:bodyPr/>
                    <a:lstStyle/>
                    <a:p>
                      <a:r>
                        <a:rPr lang="ru-RU" dirty="0" smtClean="0"/>
                        <a:t>Апробирование  алгоритма разработки и внедрения инновационной дополнительной общеобразовательной</a:t>
                      </a:r>
                      <a:r>
                        <a:rPr lang="ru-RU" baseline="0" dirty="0" smtClean="0"/>
                        <a:t> программы. Обобщение опыта по рациональному использованию наработанных практических решений. </a:t>
                      </a:r>
                      <a:endParaRPr lang="ru-RU" dirty="0"/>
                    </a:p>
                  </a:txBody>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dirty="0" smtClean="0">
                <a:latin typeface="Times New Roman" pitchFamily="18" charset="0"/>
                <a:cs typeface="Times New Roman" pitchFamily="18" charset="0"/>
              </a:rPr>
              <a:t>Прогнозируемые риски, возможные способы предупреждения и компенсации их негативных последствий</a:t>
            </a:r>
            <a:endParaRPr lang="ru-RU" sz="2400" dirty="0"/>
          </a:p>
        </p:txBody>
      </p:sp>
      <p:graphicFrame>
        <p:nvGraphicFramePr>
          <p:cNvPr id="4" name="Содержимое 3"/>
          <p:cNvGraphicFramePr>
            <a:graphicFrameLocks noGrp="1"/>
          </p:cNvGraphicFramePr>
          <p:nvPr>
            <p:ph idx="1"/>
          </p:nvPr>
        </p:nvGraphicFramePr>
        <p:xfrm>
          <a:off x="457200" y="2249488"/>
          <a:ext cx="8229600" cy="4023360"/>
        </p:xfrm>
        <a:graphic>
          <a:graphicData uri="http://schemas.openxmlformats.org/drawingml/2006/table">
            <a:tbl>
              <a:tblPr firstRow="1" bandRow="1">
                <a:tableStyleId>{5C22544A-7EE6-4342-B048-85BDC9FD1C3A}</a:tableStyleId>
              </a:tblPr>
              <a:tblGrid>
                <a:gridCol w="2971792"/>
                <a:gridCol w="5257808"/>
              </a:tblGrid>
              <a:tr h="370840">
                <a:tc>
                  <a:txBody>
                    <a:bodyPr/>
                    <a:lstStyle/>
                    <a:p>
                      <a:r>
                        <a:rPr lang="ru-RU" dirty="0" smtClean="0"/>
                        <a:t>Недостаточное использование творческого потенциала педагогов</a:t>
                      </a:r>
                      <a:endParaRPr lang="ru-RU" dirty="0"/>
                    </a:p>
                  </a:txBody>
                  <a:tcPr/>
                </a:tc>
                <a:tc>
                  <a:txBody>
                    <a:bodyPr/>
                    <a:lstStyle/>
                    <a:p>
                      <a:r>
                        <a:rPr lang="ru-RU" dirty="0" smtClean="0"/>
                        <a:t>Использование различных видов стимулирования участия педагогов в</a:t>
                      </a:r>
                      <a:r>
                        <a:rPr lang="ru-RU" baseline="0" dirty="0" smtClean="0"/>
                        <a:t> экспериментальной деятельности. Обобщение передового педагогического опыта, трансляция его в педагогическом коллективе</a:t>
                      </a:r>
                      <a:endParaRPr lang="ru-RU" dirty="0"/>
                    </a:p>
                  </a:txBody>
                  <a:tcPr/>
                </a:tc>
              </a:tr>
              <a:tr h="370840">
                <a:tc>
                  <a:txBody>
                    <a:bodyPr/>
                    <a:lstStyle/>
                    <a:p>
                      <a:r>
                        <a:rPr lang="ru-RU" dirty="0" smtClean="0"/>
                        <a:t>Отсутствие у участников образовательного процесса четких представлений о ходе реализации эксперимента</a:t>
                      </a:r>
                      <a:endParaRPr lang="ru-RU" dirty="0"/>
                    </a:p>
                  </a:txBody>
                  <a:tcPr/>
                </a:tc>
                <a:tc>
                  <a:txBody>
                    <a:bodyPr/>
                    <a:lstStyle/>
                    <a:p>
                      <a:r>
                        <a:rPr lang="ru-RU" dirty="0" smtClean="0"/>
                        <a:t>Своевременная систематизация полученных результатов, анализ, обобщение, коррекция экспериментальной работы. </a:t>
                      </a:r>
                    </a:p>
                    <a:p>
                      <a:r>
                        <a:rPr lang="ru-RU" dirty="0" smtClean="0"/>
                        <a:t>Открытый характер хода эксперимента: публикации, общественная экспертиза, творческие семинары, публичный отчет, доклады на научно-практических </a:t>
                      </a:r>
                      <a:r>
                        <a:rPr lang="ru-RU" dirty="0" err="1" smtClean="0"/>
                        <a:t>коференциях</a:t>
                      </a:r>
                      <a:r>
                        <a:rPr lang="ru-RU" dirty="0" smtClean="0"/>
                        <a:t>.</a:t>
                      </a:r>
                      <a:endParaRPr lang="ru-RU" dirty="0"/>
                    </a:p>
                  </a:txBody>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dirty="0" smtClean="0"/>
              <a:t>Форма предоставления результатов эксперимента</a:t>
            </a:r>
            <a:endParaRPr lang="ru-RU" sz="2400" dirty="0"/>
          </a:p>
        </p:txBody>
      </p:sp>
      <p:sp>
        <p:nvSpPr>
          <p:cNvPr id="3" name="Содержимое 2"/>
          <p:cNvSpPr>
            <a:spLocks noGrp="1"/>
          </p:cNvSpPr>
          <p:nvPr>
            <p:ph idx="1"/>
          </p:nvPr>
        </p:nvSpPr>
        <p:spPr/>
        <p:txBody>
          <a:bodyPr/>
          <a:lstStyle/>
          <a:p>
            <a:r>
              <a:rPr lang="ru-RU" dirty="0" smtClean="0"/>
              <a:t>Доклады на научно-практических конференциях</a:t>
            </a:r>
          </a:p>
          <a:p>
            <a:r>
              <a:rPr lang="ru-RU" dirty="0" smtClean="0"/>
              <a:t>Публикации</a:t>
            </a:r>
          </a:p>
          <a:p>
            <a:r>
              <a:rPr lang="ru-RU" dirty="0" smtClean="0"/>
              <a:t>Методические рекомендации</a:t>
            </a:r>
          </a:p>
          <a:p>
            <a:r>
              <a:rPr lang="ru-RU" dirty="0" smtClean="0"/>
              <a:t>Общественная экспертиза</a:t>
            </a:r>
          </a:p>
          <a:p>
            <a:r>
              <a:rPr lang="ru-RU" dirty="0" smtClean="0"/>
              <a:t>Творческий семинар</a:t>
            </a:r>
          </a:p>
          <a:p>
            <a:r>
              <a:rPr lang="ru-RU" dirty="0" smtClean="0"/>
              <a:t>Публичный отчет</a:t>
            </a: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dirty="0" smtClean="0"/>
              <a:t>Автор-исполнитель: Алтухова Наталья Геннадьевна, заместитель директора по НМР МБУДО «ЦЮТ», г. Златоуст, ул. 50-летия Октября, д.3 Тел.: 89026036412</a:t>
            </a:r>
          </a:p>
          <a:p>
            <a:r>
              <a:rPr lang="ru-RU" dirty="0" smtClean="0"/>
              <a:t>Руководитель эксперимента: Володченко Дмитрий Петрович, директор МБУДО «ЦЮТ», г. Златоуст, ул. 50-летия Октября, д.3 Тел.: 99128972608</a:t>
            </a:r>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idx="1"/>
          </p:nvPr>
        </p:nvSpPr>
        <p:spPr/>
        <p:txBody>
          <a:bodyPr/>
          <a:lstStyle/>
          <a:p>
            <a:r>
              <a:rPr lang="ru-RU" dirty="0" smtClean="0"/>
              <a:t>Координатор эксперимента: </a:t>
            </a:r>
            <a:r>
              <a:rPr lang="ru-RU" dirty="0" err="1" smtClean="0"/>
              <a:t>Ионова</a:t>
            </a:r>
            <a:r>
              <a:rPr lang="ru-RU" dirty="0" smtClean="0"/>
              <a:t> Наталья Васильевна, заместитель начальника МКУ Управление образования и молодежной политики Златоустовского городского округа</a:t>
            </a:r>
          </a:p>
          <a:p>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dirty="0" smtClean="0"/>
              <a:t> </a:t>
            </a:r>
            <a:br>
              <a:rPr lang="ru-RU" b="1" i="1" dirty="0" smtClean="0"/>
            </a:br>
            <a:r>
              <a:rPr lang="ru-RU" b="1" i="1" dirty="0" smtClean="0"/>
              <a:t/>
            </a:r>
            <a:br>
              <a:rPr lang="ru-RU" b="1" i="1" dirty="0" smtClean="0"/>
            </a:br>
            <a:r>
              <a:rPr lang="ru-RU" sz="2700" b="1" i="1" dirty="0" smtClean="0">
                <a:solidFill>
                  <a:schemeClr val="accent1">
                    <a:lumMod val="75000"/>
                  </a:schemeClr>
                </a:solidFill>
                <a:latin typeface="Times New Roman" pitchFamily="18" charset="0"/>
                <a:cs typeface="Times New Roman" pitchFamily="18" charset="0"/>
              </a:rPr>
              <a:t>Краткое обоснование актуальности темы</a:t>
            </a:r>
            <a:r>
              <a:rPr lang="ru-RU" b="1" i="1" dirty="0" smtClean="0">
                <a:latin typeface="Times New Roman" pitchFamily="18" charset="0"/>
                <a:cs typeface="Times New Roman" pitchFamily="18" charset="0"/>
              </a:rPr>
              <a:t/>
            </a:r>
            <a:br>
              <a:rPr lang="ru-RU" b="1" i="1" dirty="0" smtClean="0">
                <a:latin typeface="Times New Roman" pitchFamily="18" charset="0"/>
                <a:cs typeface="Times New Roman" pitchFamily="18" charset="0"/>
              </a:rPr>
            </a:br>
            <a:r>
              <a:rPr lang="ru-RU" sz="2700" b="1" i="1" dirty="0" smtClean="0">
                <a:solidFill>
                  <a:srgbClr val="FF0000"/>
                </a:solidFill>
                <a:latin typeface="Times New Roman" pitchFamily="18" charset="0"/>
                <a:cs typeface="Times New Roman" pitchFamily="18" charset="0"/>
              </a:rPr>
              <a:t>Проблема</a:t>
            </a:r>
            <a:r>
              <a:rPr lang="ru-RU" sz="2700" dirty="0" smtClean="0">
                <a:solidFill>
                  <a:srgbClr val="FF0000"/>
                </a:solidFill>
                <a:latin typeface="Times New Roman" pitchFamily="18" charset="0"/>
                <a:cs typeface="Times New Roman" pitchFamily="18" charset="0"/>
              </a:rPr>
              <a:t> </a:t>
            </a:r>
            <a:r>
              <a:rPr lang="ru-RU" sz="2700" dirty="0" smtClean="0">
                <a:latin typeface="Times New Roman" pitchFamily="18" charset="0"/>
                <a:cs typeface="Times New Roman" pitchFamily="18" charset="0"/>
              </a:rPr>
              <a:t>трудоустройства молодежи является важной социально-экономической проблемой Златоустовского городского округа.</a:t>
            </a:r>
            <a:br>
              <a:rPr lang="ru-RU" sz="2700"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25000" lnSpcReduction="20000"/>
          </a:bodyPr>
          <a:lstStyle/>
          <a:p>
            <a:pPr algn="just">
              <a:buNone/>
            </a:pPr>
            <a:endParaRPr lang="ru-RU" b="1" i="1" dirty="0" smtClean="0">
              <a:solidFill>
                <a:srgbClr val="FF0000"/>
              </a:solidFill>
            </a:endParaRPr>
          </a:p>
          <a:p>
            <a:pPr algn="just">
              <a:buNone/>
            </a:pPr>
            <a:r>
              <a:rPr lang="ru-RU" sz="7400" b="1" i="1" dirty="0" smtClean="0">
                <a:solidFill>
                  <a:srgbClr val="FF0000"/>
                </a:solidFill>
              </a:rPr>
              <a:t> </a:t>
            </a:r>
          </a:p>
          <a:p>
            <a:pPr marL="0" indent="109538" algn="just">
              <a:buNone/>
            </a:pPr>
            <a:r>
              <a:rPr lang="ru-RU" sz="7400" b="1" i="1" dirty="0" smtClean="0">
                <a:solidFill>
                  <a:srgbClr val="FF0000"/>
                </a:solidFill>
              </a:rPr>
              <a:t>Решение</a:t>
            </a:r>
            <a:r>
              <a:rPr lang="ru-RU" sz="7400" dirty="0" smtClean="0">
                <a:solidFill>
                  <a:srgbClr val="FF0000"/>
                </a:solidFill>
              </a:rPr>
              <a:t> </a:t>
            </a:r>
            <a:r>
              <a:rPr lang="ru-RU" sz="7400" b="1" i="1" dirty="0" smtClean="0">
                <a:solidFill>
                  <a:srgbClr val="FF0000"/>
                </a:solidFill>
              </a:rPr>
              <a:t>проблемы</a:t>
            </a:r>
            <a:r>
              <a:rPr lang="ru-RU" sz="7400" dirty="0" smtClean="0">
                <a:solidFill>
                  <a:srgbClr val="FF0000"/>
                </a:solidFill>
              </a:rPr>
              <a:t> </a:t>
            </a:r>
            <a:r>
              <a:rPr lang="ru-RU" sz="7400" dirty="0" smtClean="0">
                <a:latin typeface="Times New Roman" pitchFamily="18" charset="0"/>
                <a:cs typeface="Times New Roman" pitchFamily="18" charset="0"/>
              </a:rPr>
              <a:t>состоит в создании механизмов, обеспечивающих </a:t>
            </a:r>
            <a:r>
              <a:rPr lang="ru-RU" sz="9600" dirty="0" smtClean="0">
                <a:latin typeface="Times New Roman" pitchFamily="18" charset="0"/>
                <a:cs typeface="Times New Roman" pitchFamily="18" charset="0"/>
              </a:rPr>
              <a:t>эффективную взаимосвязь между рынком труда и рынком образовательных услуг. Готовя будущих специалистов, необходимо учитывать перспективы их дальнейшего трудоустройства на основе реальных потребностей экономики Златоустовского городского округа. Кроме того, будущий выпускник образовательной организации должен знать возможность трудоустройства после получения той или иной специальности. Поэтому на современном этапе развития рынка образовательных услуг все более актуальной становится задача управления процессом образования в совокупности с учетом потребности предприятий и организаций в специалистах. </a:t>
            </a:r>
            <a:endParaRPr lang="ru-RU" sz="9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Объект исследования</a:t>
            </a:r>
            <a:endParaRPr lang="ru-RU" dirty="0"/>
          </a:p>
        </p:txBody>
      </p:sp>
      <p:sp>
        <p:nvSpPr>
          <p:cNvPr id="3" name="Содержимое 2"/>
          <p:cNvSpPr>
            <a:spLocks noGrp="1"/>
          </p:cNvSpPr>
          <p:nvPr>
            <p:ph idx="1"/>
          </p:nvPr>
        </p:nvSpPr>
        <p:spPr/>
        <p:txBody>
          <a:bodyPr/>
          <a:lstStyle/>
          <a:p>
            <a:pPr>
              <a:buNone/>
            </a:pPr>
            <a:r>
              <a:rPr lang="ru-RU" dirty="0" smtClean="0"/>
              <a:t>Обновление системы </a:t>
            </a:r>
            <a:r>
              <a:rPr lang="ru-RU" dirty="0" err="1" smtClean="0"/>
              <a:t>профориентационной</a:t>
            </a:r>
            <a:r>
              <a:rPr lang="ru-RU" dirty="0" smtClean="0"/>
              <a:t> работы в образовательных организациях Златоустовского городского округа посредством образовательного технопарка «Вектор»</a:t>
            </a:r>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b="1" i="1" dirty="0" smtClean="0">
                <a:solidFill>
                  <a:srgbClr val="FF0000"/>
                </a:solidFill>
              </a:rPr>
              <a:t>Предмет </a:t>
            </a:r>
            <a:r>
              <a:rPr lang="ru-RU" b="1" i="1" dirty="0" err="1" smtClean="0">
                <a:solidFill>
                  <a:srgbClr val="FF0000"/>
                </a:solidFill>
              </a:rPr>
              <a:t>исследовния</a:t>
            </a:r>
            <a:r>
              <a:rPr lang="ru-RU" b="1" i="1" dirty="0" smtClean="0">
                <a:solidFill>
                  <a:srgbClr val="FF0000"/>
                </a:solidFill>
              </a:rPr>
              <a:t>:</a:t>
            </a:r>
          </a:p>
          <a:p>
            <a:r>
              <a:rPr lang="ru-RU" dirty="0" smtClean="0"/>
              <a:t>Организация работы образовательного технопарка «Вектор»</a:t>
            </a:r>
          </a:p>
          <a:p>
            <a:r>
              <a:rPr lang="ru-RU" b="1" i="1" dirty="0" smtClean="0">
                <a:solidFill>
                  <a:srgbClr val="FF0000"/>
                </a:solidFill>
              </a:rPr>
              <a:t>Цель эксперимента:</a:t>
            </a:r>
          </a:p>
          <a:p>
            <a:r>
              <a:rPr lang="ru-RU" dirty="0" smtClean="0"/>
              <a:t>Расширение пространства трудовой активности детей и подростков Златоустовского городского округа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457200" y="214290"/>
            <a:ext cx="8229600" cy="60348"/>
          </a:xfrm>
        </p:spPr>
        <p:txBody>
          <a:bodyPr>
            <a:normAutofit fontScale="90000"/>
          </a:bodyPr>
          <a:lstStyle/>
          <a:p>
            <a:endParaRPr lang="ru-RU" dirty="0"/>
          </a:p>
        </p:txBody>
      </p:sp>
      <p:sp>
        <p:nvSpPr>
          <p:cNvPr id="3" name="Содержимое 2"/>
          <p:cNvSpPr>
            <a:spLocks noGrp="1"/>
          </p:cNvSpPr>
          <p:nvPr>
            <p:ph idx="1"/>
          </p:nvPr>
        </p:nvSpPr>
        <p:spPr>
          <a:xfrm>
            <a:off x="428596" y="142852"/>
            <a:ext cx="8229600" cy="5768997"/>
          </a:xfrm>
        </p:spPr>
        <p:txBody>
          <a:bodyPr>
            <a:normAutofit fontScale="25000" lnSpcReduction="20000"/>
          </a:bodyPr>
          <a:lstStyle/>
          <a:p>
            <a:endParaRPr lang="ru-RU" sz="6400" b="1" i="1" dirty="0" smtClean="0">
              <a:solidFill>
                <a:srgbClr val="FF0000"/>
              </a:solidFill>
            </a:endParaRPr>
          </a:p>
          <a:p>
            <a:r>
              <a:rPr lang="ru-RU" sz="6400" b="1" i="1" dirty="0" smtClean="0">
                <a:solidFill>
                  <a:srgbClr val="FF0000"/>
                </a:solidFill>
              </a:rPr>
              <a:t>Задачи:</a:t>
            </a:r>
          </a:p>
          <a:p>
            <a:r>
              <a:rPr lang="ru-RU" sz="6400" dirty="0" smtClean="0"/>
              <a:t>1.Разработка нормативного обеспечения деятельности  образовательного технопарка «Вектор»</a:t>
            </a:r>
          </a:p>
          <a:p>
            <a:r>
              <a:rPr lang="ru-RU" sz="6400" dirty="0" smtClean="0"/>
              <a:t>2.Формирование проектно-продуктивной среды образовательного технопарка «Вектор»:</a:t>
            </a:r>
          </a:p>
          <a:p>
            <a:r>
              <a:rPr lang="ru-RU" sz="6400" dirty="0" smtClean="0"/>
              <a:t>2.1. Расширение спектра образовательных услуг, удовлетворяющих потребностям и интересам   обучающихся и отвечающих запросам рынка труда</a:t>
            </a:r>
            <a:br>
              <a:rPr lang="ru-RU" sz="6400" dirty="0" smtClean="0"/>
            </a:br>
            <a:r>
              <a:rPr lang="ru-RU" sz="6400" dirty="0" smtClean="0"/>
              <a:t>Златоустовского городского округа</a:t>
            </a:r>
          </a:p>
          <a:p>
            <a:r>
              <a:rPr lang="ru-RU" sz="6400" dirty="0" smtClean="0"/>
              <a:t>2.2. Активизация </a:t>
            </a:r>
            <a:r>
              <a:rPr lang="ru-RU" sz="6400" dirty="0" err="1" smtClean="0"/>
              <a:t>профориентационной</a:t>
            </a:r>
            <a:r>
              <a:rPr lang="ru-RU" sz="6400" dirty="0" smtClean="0"/>
              <a:t> работы в МБУДО «ЦЮТ» и ЗГО, направленной на подготовку современных рабочих и инженерных специальностей</a:t>
            </a:r>
          </a:p>
          <a:p>
            <a:r>
              <a:rPr lang="ru-RU" sz="6400" dirty="0" smtClean="0"/>
              <a:t>2.3. Популяризация рабочих и инженерных специальностей с вовлечением обучающихся в движение </a:t>
            </a:r>
            <a:r>
              <a:rPr lang="ru-RU" sz="6400" dirty="0" err="1" smtClean="0"/>
              <a:t>Juniordskills</a:t>
            </a:r>
            <a:r>
              <a:rPr lang="ru-RU" sz="6400" dirty="0" smtClean="0"/>
              <a:t>, развитие технических компетенций обучающихся</a:t>
            </a:r>
          </a:p>
          <a:p>
            <a:r>
              <a:rPr lang="ru-RU" sz="6400" dirty="0" smtClean="0"/>
              <a:t>2.4. Привлечение квалифицированных кадров для работы в образовательном технопарке «Вектор»</a:t>
            </a:r>
          </a:p>
          <a:p>
            <a:r>
              <a:rPr lang="ru-RU" sz="6400" dirty="0" smtClean="0"/>
              <a:t>2.5. Повышение у педагогических работников образовательного технопарка «Вектор» мотивации к эффективной педагогической деятельности, внедрению современных образовательных технологий(проектной и учебно-исследовательской деятельности, успешного построения карьеры)</a:t>
            </a:r>
          </a:p>
          <a:p>
            <a:r>
              <a:rPr lang="ru-RU" sz="6400" dirty="0" smtClean="0"/>
              <a:t>2.6. Совершенствование материально-технической базы образовательного технопарка «Вектор» для обеспечения эффективности образовательного процесса</a:t>
            </a:r>
          </a:p>
          <a:p>
            <a:r>
              <a:rPr lang="ru-RU" sz="6400" dirty="0" smtClean="0"/>
              <a:t>2.7.Разработка программно-методического обеспечения деятельности образовательного технопарка «Вектор»</a:t>
            </a:r>
          </a:p>
          <a:p>
            <a:r>
              <a:rPr lang="ru-RU" sz="6400" dirty="0" smtClean="0"/>
              <a:t>2.8. Обеспечение условий для успешного продвижения продуктов образовательного технопарка «Вектор»</a:t>
            </a:r>
          </a:p>
          <a:p>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Гипотеза</a:t>
            </a:r>
            <a:endParaRPr lang="ru-RU" dirty="0"/>
          </a:p>
        </p:txBody>
      </p:sp>
      <p:sp>
        <p:nvSpPr>
          <p:cNvPr id="3" name="Содержимое 2"/>
          <p:cNvSpPr>
            <a:spLocks noGrp="1"/>
          </p:cNvSpPr>
          <p:nvPr>
            <p:ph idx="1"/>
          </p:nvPr>
        </p:nvSpPr>
        <p:spPr/>
        <p:txBody>
          <a:bodyPr>
            <a:normAutofit fontScale="70000" lnSpcReduction="20000"/>
          </a:bodyPr>
          <a:lstStyle/>
          <a:p>
            <a:pPr algn="just"/>
            <a:r>
              <a:rPr lang="ru-RU" dirty="0" smtClean="0"/>
              <a:t>Согласование предоставляемых образовательных услуг с интересами работодателей позволит реализовать социально значимую цель – профессиональную адаптацию молодежи к постоянно изменяющимся тенденциям рынка труда. </a:t>
            </a:r>
          </a:p>
          <a:p>
            <a:pPr algn="just"/>
            <a:r>
              <a:rPr lang="ru-RU" dirty="0" smtClean="0"/>
              <a:t>Помочь решению назревших проблем также могут следующие меры: </a:t>
            </a:r>
          </a:p>
          <a:p>
            <a:pPr algn="just"/>
            <a:r>
              <a:rPr lang="ru-RU" dirty="0" smtClean="0"/>
              <a:t>- во-первых, необходимо перестроить систему </a:t>
            </a:r>
            <a:r>
              <a:rPr lang="ru-RU" dirty="0" err="1" smtClean="0"/>
              <a:t>профориентационной</a:t>
            </a:r>
            <a:r>
              <a:rPr lang="ru-RU" dirty="0" smtClean="0"/>
              <a:t> работы в образовательных организациях, воспитывать уважительное отношение к профессиям рабочего и инженера; </a:t>
            </a:r>
          </a:p>
          <a:p>
            <a:pPr algn="just"/>
            <a:r>
              <a:rPr lang="ru-RU" dirty="0" smtClean="0"/>
              <a:t>- во-вторых, необходимо привлечение работодателей к участию в подготовке кадров; </a:t>
            </a:r>
          </a:p>
          <a:p>
            <a:pPr algn="just"/>
            <a:r>
              <a:rPr lang="ru-RU" dirty="0" smtClean="0"/>
              <a:t>- в-третьих, необходимо сделать гласными показатели </a:t>
            </a:r>
            <a:r>
              <a:rPr lang="ru-RU" dirty="0" err="1" smtClean="0"/>
              <a:t>востребованности</a:t>
            </a:r>
            <a:r>
              <a:rPr lang="ru-RU" dirty="0" smtClean="0"/>
              <a:t> выпускников на рынке труда, публиковать рейтинги учебных заведений по уровню </a:t>
            </a:r>
            <a:r>
              <a:rPr lang="ru-RU" dirty="0" err="1" smtClean="0"/>
              <a:t>востребованности</a:t>
            </a:r>
            <a:r>
              <a:rPr lang="ru-RU" dirty="0" smtClean="0"/>
              <a:t> их выпускников на региональном рынке труда. </a:t>
            </a:r>
          </a:p>
          <a:p>
            <a:endParaRPr lang="ru-R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330</TotalTime>
  <Words>1397</Words>
  <Application>Microsoft Office PowerPoint</Application>
  <PresentationFormat>Экран (4:3)</PresentationFormat>
  <Paragraphs>226</Paragraphs>
  <Slides>24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24</vt:i4>
      </vt:variant>
    </vt:vector>
  </HeadingPairs>
  <TitlesOfParts>
    <vt:vector size="25" baseType="lpstr">
      <vt:lpstr>Городская</vt:lpstr>
      <vt:lpstr> Создание в Златоустовском округе образовательного технопарка, направленного на формирование кадрового потенциала рабочих специальностей </vt:lpstr>
      <vt:lpstr>Тема эксперимента</vt:lpstr>
      <vt:lpstr>Презентация PowerPoint</vt:lpstr>
      <vt:lpstr>Презентация PowerPoint</vt:lpstr>
      <vt:lpstr>   Краткое обоснование актуальности темы Проблема трудоустройства молодежи является важной социально-экономической проблемой Златоустовского городского округа.  </vt:lpstr>
      <vt:lpstr>Объект исследования</vt:lpstr>
      <vt:lpstr>Презентация PowerPoint</vt:lpstr>
      <vt:lpstr>Презентация PowerPoint</vt:lpstr>
      <vt:lpstr>Гипотеза</vt:lpstr>
      <vt:lpstr>Методы и конкретные методики исследования</vt:lpstr>
      <vt:lpstr> Сроки  и этапы эксперимента</vt:lpstr>
      <vt:lpstr>Состав участников эксперимента, определение контрольной группы</vt:lpstr>
      <vt:lpstr>Распределение функциональных обязанностей всех лиц, участвующих в экспериментальной работе и привлекаемых к ней</vt:lpstr>
      <vt:lpstr>База эксперимента</vt:lpstr>
      <vt:lpstr>Ожидаемые результаты</vt:lpstr>
      <vt:lpstr>Ожидаемые результаты</vt:lpstr>
      <vt:lpstr>Ожидаемые результаты</vt:lpstr>
      <vt:lpstr>Ожидаемые результаты</vt:lpstr>
      <vt:lpstr>Прогноз положительных результатов</vt:lpstr>
      <vt:lpstr>Прогноз положительных результатов</vt:lpstr>
      <vt:lpstr>Прогноз положительных результатов</vt:lpstr>
      <vt:lpstr>Прогнозируемые риски, возможные способы предупреждения и компенсации их негативных последствий</vt:lpstr>
      <vt:lpstr>Прогнозируемые риски, возможные способы предупреждения и компенсации их негативных последствий</vt:lpstr>
      <vt:lpstr>Форма предоставления результатов эксперимента</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МБУДО «Центр юных техников» Златоустовского городского округа Челябинской области</dc:title>
  <cp:lastModifiedBy>user</cp:lastModifiedBy>
  <cp:revision>9</cp:revision>
  <dcterms:modified xsi:type="dcterms:W3CDTF">2017-05-22T19:13:02Z</dcterms:modified>
</cp:coreProperties>
</file>