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  <p:sldMasterId id="2147483924" r:id="rId2"/>
  </p:sldMasterIdLst>
  <p:sldIdLst>
    <p:sldId id="256" r:id="rId3"/>
    <p:sldId id="257" r:id="rId4"/>
    <p:sldId id="258" r:id="rId5"/>
    <p:sldId id="259" r:id="rId6"/>
    <p:sldId id="260" r:id="rId7"/>
    <p:sldId id="262" r:id="rId8"/>
    <p:sldId id="261" r:id="rId9"/>
    <p:sldId id="265" r:id="rId10"/>
    <p:sldId id="266" r:id="rId11"/>
    <p:sldId id="267" r:id="rId12"/>
    <p:sldId id="269" r:id="rId13"/>
    <p:sldId id="270" r:id="rId14"/>
    <p:sldId id="268" r:id="rId15"/>
    <p:sldId id="272" r:id="rId16"/>
    <p:sldId id="275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5" autoAdjust="0"/>
    <p:restoredTop sz="94660"/>
  </p:normalViewPr>
  <p:slideViewPr>
    <p:cSldViewPr>
      <p:cViewPr varScale="1">
        <p:scale>
          <a:sx n="123" d="100"/>
          <a:sy n="123" d="100"/>
        </p:scale>
        <p:origin x="-12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13A75-20A5-4925-9805-326391C0AC64}" type="datetimeFigureOut">
              <a:rPr lang="ru-RU"/>
              <a:pPr>
                <a:defRPr/>
              </a:pPr>
              <a:t>18.10.2016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891CC-7319-40A1-9182-B7DF8C1CE6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159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4EAC7-5FEE-4FC2-95F8-3B0C9EF24744}" type="datetimeFigureOut">
              <a:rPr lang="ru-RU"/>
              <a:pPr>
                <a:defRPr/>
              </a:pPr>
              <a:t>18.10.2016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360FC-70C8-4BCD-BAD1-8C0DD0F4D8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9127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73F49-704D-4921-BA88-E7BDDC6458F3}" type="datetimeFigureOut">
              <a:rPr lang="ru-RU"/>
              <a:pPr>
                <a:defRPr/>
              </a:pPr>
              <a:t>18.10.2016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8A957B-1E70-47B4-80B8-15C05479F8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21430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E538081-AD43-4204-8FA6-05FC99479E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5518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>
          <a:xfrm>
            <a:off x="4246563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557963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251575" y="6556375"/>
            <a:ext cx="588963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1351B4D-A521-42F2-9DE3-D6305B4177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89665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5404D9BB-D698-4392-9B37-0B4DCFD3C8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4045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4DA048-5384-47B1-A895-F1202414B730}" type="datetimeFigureOut">
              <a:rPr lang="ru-RU"/>
              <a:pPr>
                <a:defRPr/>
              </a:pPr>
              <a:t>18.10.2016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2AC58-93BB-4248-A663-E0C859A3C0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561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535F08-2401-4A19-8EBA-2CD77B031109}" type="datetimeFigureOut">
              <a:rPr lang="ru-RU"/>
              <a:pPr>
                <a:defRPr/>
              </a:pPr>
              <a:t>18.10.2016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4366E-4665-4F9D-AA80-0E9BC9E008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7453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A09701-F090-4E20-B1BC-BD783542A7BD}" type="datetimeFigureOut">
              <a:rPr lang="ru-RU"/>
              <a:pPr>
                <a:defRPr/>
              </a:pPr>
              <a:t>18.10.2016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9D953-3F51-49CA-8E5C-F3E05AC0E9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1137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0FB33D-BC93-470F-BAC5-774B1894FD32}" type="datetimeFigureOut">
              <a:rPr lang="ru-RU"/>
              <a:pPr>
                <a:defRPr/>
              </a:pPr>
              <a:t>18.10.2016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1E58C-A679-43CE-A80F-EE3BEA5E80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2512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FF8D3-4EE5-48D0-9F0F-874CFBAD8C76}" type="datetimeFigureOut">
              <a:rPr lang="ru-RU"/>
              <a:pPr>
                <a:defRPr/>
              </a:pPr>
              <a:t>18.10.2016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E6A5B-48A1-46AE-9D33-E1638CEA59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0409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C3809-B15F-4317-BEDB-690D405D1ED7}" type="datetimeFigureOut">
              <a:rPr lang="ru-RU"/>
              <a:pPr>
                <a:defRPr/>
              </a:pPr>
              <a:t>18.10.2016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9C6C4-3442-49FE-AF97-23DA155BD0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499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2D0640-AE88-4894-84BF-29AC021E5BE7}" type="datetimeFigureOut">
              <a:rPr lang="ru-RU"/>
              <a:pPr>
                <a:defRPr/>
              </a:pPr>
              <a:t>18.10.2016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1E696-BBBB-4950-BA38-144DBB10FD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9201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FCC5C-C964-47A0-BC27-48E98A39097C}" type="datetimeFigureOut">
              <a:rPr lang="ru-RU"/>
              <a:pPr>
                <a:defRPr/>
              </a:pPr>
              <a:t>18.10.2016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4A01F-5376-4064-9D08-ACA362D3B2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3804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fld id="{AD40A804-9190-43E2-AC9B-D70668C813C0}" type="datetimeFigureOut">
              <a:rPr lang="ru-RU"/>
              <a:pPr>
                <a:defRPr/>
              </a:pPr>
              <a:t>18.10.2016</a:t>
            </a:fld>
            <a:endParaRPr lang="ru-RU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7E574186-06E8-418B-9F5E-FE464F4F4B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  <p:sldLayoutId id="2147483952" r:id="rId5"/>
    <p:sldLayoutId id="2147483953" r:id="rId6"/>
    <p:sldLayoutId id="2147483954" r:id="rId7"/>
    <p:sldLayoutId id="2147483955" r:id="rId8"/>
    <p:sldLayoutId id="2147483956" r:id="rId9"/>
    <p:sldLayoutId id="2147483957" r:id="rId10"/>
    <p:sldLayoutId id="214748395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51" name="Текст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8" name="Дата 3"/>
          <p:cNvSpPr>
            <a:spLocks noGrp="1"/>
          </p:cNvSpPr>
          <p:nvPr>
            <p:ph type="dt" sz="half" idx="2"/>
          </p:nvPr>
        </p:nvSpPr>
        <p:spPr>
          <a:xfrm>
            <a:off x="4243388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>
              <a:defRPr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57200" y="6556375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>
              <a:defRPr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254750" y="6553200"/>
            <a:ext cx="587375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>
              <a:defRPr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D450FFE9-C733-46C4-AB64-B827CB6B89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9" r:id="rId1"/>
    <p:sldLayoutId id="2147483960" r:id="rId2"/>
    <p:sldLayoutId id="2147483961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Arial" charset="0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Arial" charset="0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810880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2"/>
          <p:cNvSpPr>
            <a:spLocks noRot="1" noChangeArrowheads="1"/>
          </p:cNvSpPr>
          <p:nvPr/>
        </p:nvSpPr>
        <p:spPr bwMode="auto">
          <a:xfrm>
            <a:off x="1619250" y="4149725"/>
            <a:ext cx="7239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tIns="0" rIns="45720" bIns="0" anchor="b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400" b="1">
                <a:solidFill>
                  <a:srgbClr val="990099"/>
                </a:solidFill>
              </a:rPr>
              <a:t>Проект «Я сам!»</a:t>
            </a:r>
            <a:br>
              <a:rPr lang="ru-RU" altLang="ru-RU" sz="4400" b="1">
                <a:solidFill>
                  <a:srgbClr val="990099"/>
                </a:solidFill>
              </a:rPr>
            </a:br>
            <a:r>
              <a:rPr lang="ru-RU" altLang="ru-RU" sz="2800" b="1">
                <a:solidFill>
                  <a:srgbClr val="990099"/>
                </a:solidFill>
              </a:rPr>
              <a:t/>
            </a:r>
            <a:br>
              <a:rPr lang="ru-RU" altLang="ru-RU" sz="2800" b="1">
                <a:solidFill>
                  <a:srgbClr val="990099"/>
                </a:solidFill>
              </a:rPr>
            </a:br>
            <a:r>
              <a:rPr lang="ru-RU" altLang="ru-RU" sz="2000" b="1">
                <a:solidFill>
                  <a:schemeClr val="accent2"/>
                </a:solidFill>
              </a:rPr>
              <a:t>                                                 Педагог: Шаркова О. Г.</a:t>
            </a:r>
            <a:br>
              <a:rPr lang="ru-RU" altLang="ru-RU" sz="2000" b="1">
                <a:solidFill>
                  <a:schemeClr val="accent2"/>
                </a:solidFill>
              </a:rPr>
            </a:br>
            <a:r>
              <a:rPr lang="ru-RU" altLang="ru-RU" sz="2000" b="1">
                <a:solidFill>
                  <a:schemeClr val="accent2"/>
                </a:solidFill>
              </a:rPr>
              <a:t/>
            </a:r>
            <a:br>
              <a:rPr lang="ru-RU" altLang="ru-RU" sz="2000" b="1">
                <a:solidFill>
                  <a:schemeClr val="accent2"/>
                </a:solidFill>
              </a:rPr>
            </a:br>
            <a:r>
              <a:rPr lang="ru-RU" altLang="ru-RU" sz="1800">
                <a:solidFill>
                  <a:schemeClr val="accent2"/>
                </a:solidFill>
              </a:rPr>
              <a:t>МАДОУ «Детский сад № 305»</a:t>
            </a:r>
            <a:br>
              <a:rPr lang="ru-RU" altLang="ru-RU" sz="1800">
                <a:solidFill>
                  <a:schemeClr val="accent2"/>
                </a:solidFill>
              </a:rPr>
            </a:br>
            <a:r>
              <a:rPr lang="ru-RU" altLang="ru-RU" sz="1800">
                <a:solidFill>
                  <a:schemeClr val="accent2"/>
                </a:solidFill>
              </a:rPr>
              <a:t>Пермь</a:t>
            </a:r>
          </a:p>
        </p:txBody>
      </p:sp>
      <p:pic>
        <p:nvPicPr>
          <p:cNvPr id="6148" name="Рисунок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157163"/>
            <a:ext cx="611505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Прямоугольник 1"/>
          <p:cNvSpPr>
            <a:spLocks noChangeArrowheads="1"/>
          </p:cNvSpPr>
          <p:nvPr/>
        </p:nvSpPr>
        <p:spPr bwMode="auto">
          <a:xfrm>
            <a:off x="822325" y="5373688"/>
            <a:ext cx="712787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1400" b="1"/>
              <a:t>Всероссийский методический фестиваль </a:t>
            </a:r>
            <a:endParaRPr lang="ru-RU" altLang="ru-RU" sz="1400"/>
          </a:p>
          <a:p>
            <a:pPr algn="ctr" eaLnBrk="1" hangingPunct="1"/>
            <a:r>
              <a:rPr lang="ru-RU" altLang="ru-RU" sz="1400" b="1"/>
              <a:t>"ПЕДАГОГИЧЕСКОЕ ТВОРЧЕСТВО"</a:t>
            </a:r>
            <a:endParaRPr lang="ru-RU" altLang="ru-RU" sz="1400"/>
          </a:p>
          <a:p>
            <a:pPr algn="ctr" eaLnBrk="1" hangingPunct="1"/>
            <a:r>
              <a:rPr lang="ru-RU" altLang="ru-RU" sz="1400" b="1"/>
              <a:t>Осень, 2016 г.</a:t>
            </a:r>
            <a:endParaRPr lang="ru-RU" altLang="ru-RU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veselyie-rebyata-shablon-prevyu-2-600x45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3"/>
          <a:stretch>
            <a:fillRect/>
          </a:stretch>
        </p:blipFill>
        <p:spPr bwMode="auto">
          <a:xfrm>
            <a:off x="0" y="0"/>
            <a:ext cx="91440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Содержимое 2"/>
          <p:cNvSpPr>
            <a:spLocks noGrp="1"/>
          </p:cNvSpPr>
          <p:nvPr>
            <p:ph idx="4294967295"/>
          </p:nvPr>
        </p:nvSpPr>
        <p:spPr>
          <a:xfrm>
            <a:off x="1835150" y="0"/>
            <a:ext cx="7058025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altLang="ru-RU" smtClean="0">
                <a:solidFill>
                  <a:srgbClr val="990099"/>
                </a:solidFill>
              </a:rPr>
              <a:t>«Бережное отношение к вещам и игрушкам»</a:t>
            </a:r>
          </a:p>
          <a:p>
            <a:pPr algn="ctr" eaLnBrk="1" hangingPunct="1">
              <a:buFontTx/>
              <a:buNone/>
            </a:pPr>
            <a:endParaRPr lang="ru-RU" altLang="ru-RU" sz="1400" smtClean="0">
              <a:solidFill>
                <a:srgbClr val="990099"/>
              </a:solidFill>
            </a:endParaRPr>
          </a:p>
          <a:p>
            <a:pPr eaLnBrk="1" hangingPunct="1"/>
            <a:r>
              <a:rPr lang="ru-RU" altLang="ru-RU" sz="2200" smtClean="0">
                <a:solidFill>
                  <a:schemeClr val="accent2"/>
                </a:solidFill>
              </a:rPr>
              <a:t>НОД: «Вот что мы умеем», «Где живут игрушки»</a:t>
            </a:r>
          </a:p>
          <a:p>
            <a:pPr eaLnBrk="1" hangingPunct="1"/>
            <a:r>
              <a:rPr lang="ru-RU" altLang="ru-RU" sz="2200" smtClean="0">
                <a:solidFill>
                  <a:schemeClr val="accent2"/>
                </a:solidFill>
              </a:rPr>
              <a:t>Беседы: «Научим Степу аккуратно складывать вещи», « Почему плачут игрушки»</a:t>
            </a:r>
          </a:p>
          <a:p>
            <a:pPr eaLnBrk="1" hangingPunct="1"/>
            <a:r>
              <a:rPr lang="ru-RU" altLang="ru-RU" sz="2200" smtClean="0">
                <a:solidFill>
                  <a:schemeClr val="accent2"/>
                </a:solidFill>
              </a:rPr>
              <a:t>Алгоритм «Сложи вещи в шкафчик», «Оденься на прогулку»</a:t>
            </a:r>
          </a:p>
          <a:p>
            <a:pPr eaLnBrk="1" hangingPunct="1"/>
            <a:r>
              <a:rPr lang="ru-RU" altLang="ru-RU" sz="2200" smtClean="0">
                <a:solidFill>
                  <a:schemeClr val="accent2"/>
                </a:solidFill>
              </a:rPr>
              <a:t>Дид.игры: «Оденем куклу на прогулку», «Машины на ремонте» </a:t>
            </a:r>
          </a:p>
          <a:p>
            <a:pPr eaLnBrk="1" hangingPunct="1"/>
            <a:r>
              <a:rPr lang="ru-RU" altLang="ru-RU" sz="2200" smtClean="0">
                <a:solidFill>
                  <a:schemeClr val="accent2"/>
                </a:solidFill>
              </a:rPr>
              <a:t>Чтение худ. Произведений: М.Александрова «Что взяла – клади на место»; «Танечка – хозяйка»; «Я сама»</a:t>
            </a:r>
          </a:p>
          <a:p>
            <a:pPr eaLnBrk="1" hangingPunct="1"/>
            <a:r>
              <a:rPr lang="ru-RU" altLang="ru-RU" sz="2200" smtClean="0">
                <a:solidFill>
                  <a:schemeClr val="accent2"/>
                </a:solidFill>
              </a:rPr>
              <a:t>С.р.игры: «Мастерская», «Наведем порядок в доме»</a:t>
            </a:r>
          </a:p>
          <a:p>
            <a:pPr eaLnBrk="1" hangingPunct="1"/>
            <a:r>
              <a:rPr lang="ru-RU" altLang="ru-RU" sz="2200" smtClean="0">
                <a:solidFill>
                  <a:schemeClr val="accent2"/>
                </a:solidFill>
              </a:rPr>
              <a:t>Игровые упражнения: «Научим</a:t>
            </a:r>
            <a:r>
              <a:rPr lang="ru-RU" altLang="ru-RU" sz="2400" smtClean="0">
                <a:solidFill>
                  <a:schemeClr val="accent2"/>
                </a:solidFill>
              </a:rPr>
              <a:t> Машу –</a:t>
            </a:r>
            <a:r>
              <a:rPr lang="ru-RU" altLang="ru-RU" sz="2600" smtClean="0"/>
              <a:t> </a:t>
            </a:r>
            <a:r>
              <a:rPr lang="ru-RU" altLang="ru-RU" sz="2200" smtClean="0">
                <a:solidFill>
                  <a:schemeClr val="accent2"/>
                </a:solidFill>
              </a:rPr>
              <a:t>растеряшу убирать свои вещи на место».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7" descr="veselyie-rebyata-shablon-prevyu-2-600x45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3"/>
          <a:stretch>
            <a:fillRect/>
          </a:stretch>
        </p:blipFill>
        <p:spPr bwMode="auto">
          <a:xfrm>
            <a:off x="0" y="-76200"/>
            <a:ext cx="91440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Picture 5" descr="veselyie-rebyata-shablon-prevyu-2-600x45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3"/>
          <a:stretch>
            <a:fillRect/>
          </a:stretch>
        </p:blipFill>
        <p:spPr bwMode="auto">
          <a:xfrm>
            <a:off x="0" y="-76200"/>
            <a:ext cx="91440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Содержимое 3"/>
          <p:cNvSpPr>
            <a:spLocks noGrp="1"/>
          </p:cNvSpPr>
          <p:nvPr>
            <p:ph idx="4294967295"/>
          </p:nvPr>
        </p:nvSpPr>
        <p:spPr>
          <a:xfrm>
            <a:off x="2268538" y="908050"/>
            <a:ext cx="6624637" cy="54038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400" smtClean="0">
                <a:solidFill>
                  <a:srgbClr val="990099"/>
                </a:solidFill>
              </a:rPr>
              <a:t>Консультации: </a:t>
            </a:r>
          </a:p>
          <a:p>
            <a:pPr eaLnBrk="1" hangingPunct="1"/>
            <a:r>
              <a:rPr lang="ru-RU" altLang="ru-RU" sz="1800" smtClean="0">
                <a:solidFill>
                  <a:schemeClr val="accent2"/>
                </a:solidFill>
              </a:rPr>
              <a:t>« Формирование культурно-гигиенических навыков у детей» </a:t>
            </a:r>
          </a:p>
          <a:p>
            <a:pPr eaLnBrk="1" hangingPunct="1"/>
            <a:r>
              <a:rPr lang="ru-RU" altLang="ru-RU" sz="1800" smtClean="0">
                <a:solidFill>
                  <a:schemeClr val="accent2"/>
                </a:solidFill>
              </a:rPr>
              <a:t>«Учимся правильно ухаживать за зубами» </a:t>
            </a:r>
          </a:p>
          <a:p>
            <a:pPr eaLnBrk="1" hangingPunct="1"/>
            <a:r>
              <a:rPr lang="ru-RU" altLang="ru-RU" sz="1800" smtClean="0">
                <a:solidFill>
                  <a:schemeClr val="accent2"/>
                </a:solidFill>
              </a:rPr>
              <a:t>«Личная гигиена»</a:t>
            </a:r>
          </a:p>
          <a:p>
            <a:pPr eaLnBrk="1" hangingPunct="1">
              <a:buFontTx/>
              <a:buNone/>
            </a:pPr>
            <a:r>
              <a:rPr lang="ru-RU" altLang="ru-RU" sz="2400" smtClean="0">
                <a:solidFill>
                  <a:srgbClr val="990099"/>
                </a:solidFill>
              </a:rPr>
              <a:t>Папки –передвижки:</a:t>
            </a:r>
          </a:p>
          <a:p>
            <a:pPr eaLnBrk="1" hangingPunct="1"/>
            <a:r>
              <a:rPr lang="ru-RU" altLang="ru-RU" sz="1800" smtClean="0">
                <a:solidFill>
                  <a:schemeClr val="accent2"/>
                </a:solidFill>
              </a:rPr>
              <a:t>«Как правильно одевать ребёнка на прогулку » </a:t>
            </a:r>
          </a:p>
          <a:p>
            <a:pPr eaLnBrk="1" hangingPunct="1"/>
            <a:r>
              <a:rPr lang="ru-RU" altLang="ru-RU" sz="1800" smtClean="0">
                <a:solidFill>
                  <a:schemeClr val="accent2"/>
                </a:solidFill>
              </a:rPr>
              <a:t> «Как приучить ребёнка к аккуратности и опрятности « </a:t>
            </a:r>
          </a:p>
          <a:p>
            <a:pPr eaLnBrk="1" hangingPunct="1"/>
            <a:r>
              <a:rPr lang="ru-RU" altLang="ru-RU" sz="1800" smtClean="0">
                <a:solidFill>
                  <a:schemeClr val="accent2"/>
                </a:solidFill>
              </a:rPr>
              <a:t>«Как научить ребёнка одеваться самостоятельно» </a:t>
            </a:r>
          </a:p>
          <a:p>
            <a:pPr eaLnBrk="1" hangingPunct="1">
              <a:buFontTx/>
              <a:buNone/>
            </a:pPr>
            <a:r>
              <a:rPr lang="ru-RU" altLang="ru-RU" sz="2400" smtClean="0">
                <a:solidFill>
                  <a:srgbClr val="990099"/>
                </a:solidFill>
              </a:rPr>
              <a:t>Клуб молодых родителей:</a:t>
            </a:r>
          </a:p>
          <a:p>
            <a:pPr eaLnBrk="1" hangingPunct="1">
              <a:buFontTx/>
              <a:buNone/>
            </a:pPr>
            <a:r>
              <a:rPr lang="ru-RU" altLang="ru-RU" sz="1800" smtClean="0">
                <a:solidFill>
                  <a:schemeClr val="accent2"/>
                </a:solidFill>
              </a:rPr>
              <a:t>«Правильное питание – залог здоровья ребенка»</a:t>
            </a:r>
          </a:p>
          <a:p>
            <a:pPr eaLnBrk="1" hangingPunct="1">
              <a:buFontTx/>
              <a:buNone/>
            </a:pPr>
            <a:r>
              <a:rPr lang="ru-RU" altLang="ru-RU" sz="2400" smtClean="0">
                <a:solidFill>
                  <a:srgbClr val="990099"/>
                </a:solidFill>
              </a:rPr>
              <a:t>Практикумы: </a:t>
            </a:r>
          </a:p>
          <a:p>
            <a:pPr eaLnBrk="1" hangingPunct="1"/>
            <a:r>
              <a:rPr lang="ru-RU" altLang="ru-RU" sz="1800" smtClean="0">
                <a:solidFill>
                  <a:schemeClr val="accent2"/>
                </a:solidFill>
              </a:rPr>
              <a:t>«Умываемся вместе с ребенком»</a:t>
            </a:r>
          </a:p>
          <a:p>
            <a:pPr eaLnBrk="1" hangingPunct="1">
              <a:buFontTx/>
              <a:buNone/>
            </a:pPr>
            <a:r>
              <a:rPr lang="ru-RU" altLang="ru-RU" sz="2400" smtClean="0">
                <a:solidFill>
                  <a:srgbClr val="990099"/>
                </a:solidFill>
              </a:rPr>
              <a:t>Устный журнал:</a:t>
            </a:r>
            <a:endParaRPr lang="ru-RU" altLang="ru-RU" sz="1800" smtClean="0">
              <a:solidFill>
                <a:schemeClr val="accent2"/>
              </a:solidFill>
            </a:endParaRPr>
          </a:p>
          <a:p>
            <a:pPr eaLnBrk="1" hangingPunct="1"/>
            <a:r>
              <a:rPr lang="ru-RU" altLang="ru-RU" sz="1800" smtClean="0">
                <a:solidFill>
                  <a:schemeClr val="accent2"/>
                </a:solidFill>
              </a:rPr>
              <a:t>«Воспитание самостоятельности в самообслуживании»</a:t>
            </a:r>
          </a:p>
          <a:p>
            <a:pPr eaLnBrk="1" hangingPunct="1">
              <a:buFontTx/>
              <a:buNone/>
            </a:pPr>
            <a:endParaRPr lang="ru-RU" altLang="ru-RU" sz="1800" smtClean="0">
              <a:solidFill>
                <a:srgbClr val="990099"/>
              </a:solidFill>
            </a:endParaRPr>
          </a:p>
          <a:p>
            <a:pPr eaLnBrk="1" hangingPunct="1">
              <a:buFontTx/>
              <a:buNone/>
            </a:pPr>
            <a:endParaRPr lang="ru-RU" altLang="ru-RU" sz="2400" smtClean="0">
              <a:solidFill>
                <a:srgbClr val="990099"/>
              </a:solidFill>
            </a:endParaRPr>
          </a:p>
          <a:p>
            <a:pPr eaLnBrk="1" hangingPunct="1">
              <a:buFontTx/>
              <a:buNone/>
            </a:pPr>
            <a:endParaRPr lang="ru-RU" altLang="ru-RU" sz="2400" smtClean="0">
              <a:solidFill>
                <a:srgbClr val="990099"/>
              </a:solidFill>
            </a:endParaRPr>
          </a:p>
        </p:txBody>
      </p:sp>
      <p:sp>
        <p:nvSpPr>
          <p:cNvPr id="16389" name="WordArt 6"/>
          <p:cNvSpPr>
            <a:spLocks noChangeArrowheads="1" noChangeShapeType="1" noTextEdit="1"/>
          </p:cNvSpPr>
          <p:nvPr/>
        </p:nvSpPr>
        <p:spPr bwMode="auto">
          <a:xfrm>
            <a:off x="2700338" y="333375"/>
            <a:ext cx="46196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800080"/>
                </a:solidFill>
                <a:latin typeface="Arial"/>
                <a:cs typeface="Arial"/>
              </a:rPr>
              <a:t>Работа с родителями</a:t>
            </a:r>
          </a:p>
        </p:txBody>
      </p:sp>
      <p:sp>
        <p:nvSpPr>
          <p:cNvPr id="16390" name="WordArt 8"/>
          <p:cNvSpPr>
            <a:spLocks noChangeArrowheads="1" noChangeShapeType="1" noTextEdit="1"/>
          </p:cNvSpPr>
          <p:nvPr/>
        </p:nvSpPr>
        <p:spPr bwMode="auto">
          <a:xfrm>
            <a:off x="2700338" y="333375"/>
            <a:ext cx="46196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800080"/>
                </a:solidFill>
                <a:latin typeface="Arial"/>
                <a:cs typeface="Arial"/>
              </a:rPr>
              <a:t>Работа с родителями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7" descr="veselyie-rebyata-shablon-prevyu-2-600x45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3"/>
          <a:stretch>
            <a:fillRect/>
          </a:stretch>
        </p:blipFill>
        <p:spPr bwMode="auto">
          <a:xfrm>
            <a:off x="0" y="-76200"/>
            <a:ext cx="91440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Содержимое 2"/>
          <p:cNvSpPr>
            <a:spLocks noGrp="1"/>
          </p:cNvSpPr>
          <p:nvPr>
            <p:ph idx="4294967295"/>
          </p:nvPr>
        </p:nvSpPr>
        <p:spPr>
          <a:xfrm>
            <a:off x="2700338" y="2060575"/>
            <a:ext cx="6059487" cy="40655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400" smtClean="0">
                <a:solidFill>
                  <a:schemeClr val="accent2"/>
                </a:solidFill>
              </a:rPr>
              <a:t>   </a:t>
            </a:r>
            <a:r>
              <a:rPr lang="ru-RU" altLang="ru-RU" sz="2800" b="1" smtClean="0">
                <a:solidFill>
                  <a:schemeClr val="accent2"/>
                </a:solidFill>
              </a:rPr>
              <a:t>Создание видеофильма</a:t>
            </a:r>
          </a:p>
          <a:p>
            <a:pPr eaLnBrk="1" hangingPunct="1">
              <a:buFontTx/>
              <a:buNone/>
            </a:pPr>
            <a:r>
              <a:rPr lang="ru-RU" altLang="ru-RU" sz="2800" b="1" smtClean="0">
                <a:solidFill>
                  <a:srgbClr val="990099"/>
                </a:solidFill>
              </a:rPr>
              <a:t>«Я умею, я научился»</a:t>
            </a:r>
          </a:p>
        </p:txBody>
      </p:sp>
      <p:sp>
        <p:nvSpPr>
          <p:cNvPr id="17412" name="WordArt 9"/>
          <p:cNvSpPr>
            <a:spLocks noChangeArrowheads="1" noChangeShapeType="1" noTextEdit="1"/>
          </p:cNvSpPr>
          <p:nvPr/>
        </p:nvSpPr>
        <p:spPr bwMode="auto">
          <a:xfrm>
            <a:off x="2771775" y="908050"/>
            <a:ext cx="46196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800080"/>
                </a:solidFill>
                <a:latin typeface="Arial"/>
                <a:cs typeface="Arial"/>
              </a:rPr>
              <a:t>Итоговое мероприятие</a:t>
            </a:r>
          </a:p>
        </p:txBody>
      </p:sp>
      <p:sp>
        <p:nvSpPr>
          <p:cNvPr id="17413" name="WordArt 10"/>
          <p:cNvSpPr>
            <a:spLocks noChangeArrowheads="1" noChangeShapeType="1" noTextEdit="1"/>
          </p:cNvSpPr>
          <p:nvPr/>
        </p:nvSpPr>
        <p:spPr bwMode="auto">
          <a:xfrm>
            <a:off x="2771775" y="908050"/>
            <a:ext cx="46196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800080"/>
                </a:solidFill>
                <a:latin typeface="Arial"/>
                <a:cs typeface="Arial"/>
              </a:rPr>
              <a:t>Итоговое мероприятие</a:t>
            </a:r>
          </a:p>
        </p:txBody>
      </p:sp>
      <p:sp>
        <p:nvSpPr>
          <p:cNvPr id="17414" name="WordArt 11"/>
          <p:cNvSpPr>
            <a:spLocks noChangeArrowheads="1" noChangeShapeType="1" noTextEdit="1"/>
          </p:cNvSpPr>
          <p:nvPr/>
        </p:nvSpPr>
        <p:spPr bwMode="auto">
          <a:xfrm>
            <a:off x="2771775" y="908050"/>
            <a:ext cx="4608513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800080"/>
                </a:solidFill>
                <a:latin typeface="Arial"/>
                <a:cs typeface="Arial"/>
              </a:rPr>
              <a:t>Итоговое мероприятие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5" descr="veselyie-rebyata-shablon-prevyu-2-600x45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3"/>
          <a:stretch>
            <a:fillRect/>
          </a:stretch>
        </p:blipFill>
        <p:spPr bwMode="auto">
          <a:xfrm>
            <a:off x="0" y="-76200"/>
            <a:ext cx="91440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Содержимое 2"/>
          <p:cNvSpPr>
            <a:spLocks noGrp="1"/>
          </p:cNvSpPr>
          <p:nvPr>
            <p:ph idx="4294967295"/>
          </p:nvPr>
        </p:nvSpPr>
        <p:spPr>
          <a:xfrm>
            <a:off x="2051050" y="1844675"/>
            <a:ext cx="6192838" cy="4165600"/>
          </a:xfrm>
        </p:spPr>
        <p:txBody>
          <a:bodyPr/>
          <a:lstStyle/>
          <a:p>
            <a:pPr eaLnBrk="1" hangingPunct="1"/>
            <a:r>
              <a:rPr lang="ru-RU" altLang="ru-RU" sz="2400" smtClean="0">
                <a:solidFill>
                  <a:schemeClr val="accent2"/>
                </a:solidFill>
              </a:rPr>
              <a:t>Дети самостоятельно моют руки, насухо вытирают и умеют пользоваться алгоритмом</a:t>
            </a:r>
          </a:p>
          <a:p>
            <a:pPr eaLnBrk="1" hangingPunct="1"/>
            <a:r>
              <a:rPr lang="ru-RU" altLang="ru-RU" sz="2400" smtClean="0">
                <a:solidFill>
                  <a:schemeClr val="accent2"/>
                </a:solidFill>
              </a:rPr>
              <a:t>Самостоятельно пользуются индивидуальными предметами личной гигиены (платок, расческа, салфетка)</a:t>
            </a:r>
          </a:p>
          <a:p>
            <a:pPr eaLnBrk="1" hangingPunct="1"/>
            <a:r>
              <a:rPr lang="ru-RU" altLang="ru-RU" sz="2400" smtClean="0">
                <a:solidFill>
                  <a:schemeClr val="accent2"/>
                </a:solidFill>
              </a:rPr>
              <a:t>Называют полезную и вредную пищу</a:t>
            </a:r>
          </a:p>
          <a:p>
            <a:pPr eaLnBrk="1" hangingPunct="1"/>
            <a:r>
              <a:rPr lang="ru-RU" altLang="ru-RU" sz="2400" smtClean="0">
                <a:solidFill>
                  <a:schemeClr val="accent2"/>
                </a:solidFill>
              </a:rPr>
              <a:t>Едят аккуратно, соблюдают правила поведения за столом</a:t>
            </a:r>
          </a:p>
          <a:p>
            <a:pPr eaLnBrk="1" hangingPunct="1"/>
            <a:r>
              <a:rPr lang="ru-RU" altLang="ru-RU" sz="2400" smtClean="0">
                <a:solidFill>
                  <a:schemeClr val="accent2"/>
                </a:solidFill>
              </a:rPr>
              <a:t>Умеют одеваться и раздеваться,  самостоятельно складывают вещи.</a:t>
            </a:r>
          </a:p>
          <a:p>
            <a:pPr eaLnBrk="1" hangingPunct="1">
              <a:buFontTx/>
              <a:buNone/>
            </a:pPr>
            <a:endParaRPr lang="ru-RU" altLang="ru-RU" sz="2400" smtClean="0"/>
          </a:p>
        </p:txBody>
      </p:sp>
      <p:sp>
        <p:nvSpPr>
          <p:cNvPr id="18436" name="WordArt 9"/>
          <p:cNvSpPr>
            <a:spLocks noChangeArrowheads="1" noChangeShapeType="1" noTextEdit="1"/>
          </p:cNvSpPr>
          <p:nvPr/>
        </p:nvSpPr>
        <p:spPr bwMode="auto">
          <a:xfrm>
            <a:off x="2771775" y="908050"/>
            <a:ext cx="4608513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800080"/>
                </a:solidFill>
                <a:latin typeface="Arial"/>
                <a:cs typeface="Arial"/>
              </a:rPr>
              <a:t>Ожидаемый результат</a:t>
            </a:r>
          </a:p>
        </p:txBody>
      </p:sp>
      <p:sp>
        <p:nvSpPr>
          <p:cNvPr id="18437" name="WordArt 11"/>
          <p:cNvSpPr>
            <a:spLocks noChangeArrowheads="1" noChangeShapeType="1" noTextEdit="1"/>
          </p:cNvSpPr>
          <p:nvPr/>
        </p:nvSpPr>
        <p:spPr bwMode="auto">
          <a:xfrm>
            <a:off x="2771775" y="908050"/>
            <a:ext cx="4608513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800080"/>
                </a:solidFill>
                <a:latin typeface="Arial"/>
                <a:cs typeface="Arial"/>
              </a:rPr>
              <a:t>Ожидаемый результат</a:t>
            </a:r>
          </a:p>
        </p:txBody>
      </p:sp>
      <p:sp>
        <p:nvSpPr>
          <p:cNvPr id="18438" name="WordArt 12"/>
          <p:cNvSpPr>
            <a:spLocks noChangeArrowheads="1" noChangeShapeType="1" noTextEdit="1"/>
          </p:cNvSpPr>
          <p:nvPr/>
        </p:nvSpPr>
        <p:spPr bwMode="auto">
          <a:xfrm>
            <a:off x="2771775" y="908050"/>
            <a:ext cx="4608513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800080"/>
                </a:solidFill>
                <a:latin typeface="Arial"/>
                <a:cs typeface="Arial"/>
              </a:rPr>
              <a:t>Ожидаемый результат</a:t>
            </a:r>
          </a:p>
        </p:txBody>
      </p:sp>
      <p:sp>
        <p:nvSpPr>
          <p:cNvPr id="18439" name="WordArt 13"/>
          <p:cNvSpPr>
            <a:spLocks noChangeArrowheads="1" noChangeShapeType="1" noTextEdit="1"/>
          </p:cNvSpPr>
          <p:nvPr/>
        </p:nvSpPr>
        <p:spPr bwMode="auto">
          <a:xfrm>
            <a:off x="2771775" y="908050"/>
            <a:ext cx="4608513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800080"/>
                </a:solidFill>
                <a:latin typeface="Arial"/>
                <a:cs typeface="Arial"/>
              </a:rPr>
              <a:t>Ожидаемый результат</a:t>
            </a:r>
          </a:p>
        </p:txBody>
      </p:sp>
      <p:sp>
        <p:nvSpPr>
          <p:cNvPr id="18440" name="WordArt 14"/>
          <p:cNvSpPr>
            <a:spLocks noChangeArrowheads="1" noChangeShapeType="1" noTextEdit="1"/>
          </p:cNvSpPr>
          <p:nvPr/>
        </p:nvSpPr>
        <p:spPr bwMode="auto">
          <a:xfrm>
            <a:off x="2771775" y="908050"/>
            <a:ext cx="4608513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800080"/>
                </a:solidFill>
                <a:latin typeface="Arial"/>
                <a:cs typeface="Arial"/>
              </a:rPr>
              <a:t>Ожидаемый результат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6" descr="veselyie-rebyata-shablon-prevyu-2-600x45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3"/>
          <a:stretch>
            <a:fillRect/>
          </a:stretch>
        </p:blipFill>
        <p:spPr bwMode="auto">
          <a:xfrm>
            <a:off x="0" y="-76200"/>
            <a:ext cx="91440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WordArt 8"/>
          <p:cNvSpPr>
            <a:spLocks noChangeArrowheads="1" noChangeShapeType="1" noTextEdit="1"/>
          </p:cNvSpPr>
          <p:nvPr/>
        </p:nvSpPr>
        <p:spPr bwMode="auto">
          <a:xfrm>
            <a:off x="2771775" y="908050"/>
            <a:ext cx="48101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"/>
                <a:cs typeface="Arial"/>
              </a:rPr>
              <a:t>Дальнейшее развитие</a:t>
            </a:r>
          </a:p>
        </p:txBody>
      </p:sp>
      <p:sp>
        <p:nvSpPr>
          <p:cNvPr id="19460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19461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3157538" y="1989138"/>
            <a:ext cx="5986462" cy="42100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b="1" smtClean="0">
                <a:solidFill>
                  <a:schemeClr val="accent2"/>
                </a:solidFill>
              </a:rPr>
              <a:t>Продолжить работу по</a:t>
            </a:r>
          </a:p>
          <a:p>
            <a:pPr eaLnBrk="1" hangingPunct="1">
              <a:buFontTx/>
              <a:buNone/>
            </a:pPr>
            <a:r>
              <a:rPr lang="ru-RU" altLang="ru-RU" b="1" smtClean="0">
                <a:solidFill>
                  <a:schemeClr val="accent2"/>
                </a:solidFill>
              </a:rPr>
              <a:t>формированию </a:t>
            </a:r>
          </a:p>
          <a:p>
            <a:pPr eaLnBrk="1" hangingPunct="1">
              <a:buFontTx/>
              <a:buNone/>
            </a:pPr>
            <a:r>
              <a:rPr lang="ru-RU" altLang="ru-RU" b="1" smtClean="0">
                <a:solidFill>
                  <a:schemeClr val="accent2"/>
                </a:solidFill>
              </a:rPr>
              <a:t>культурно-гигиенических </a:t>
            </a:r>
          </a:p>
          <a:p>
            <a:pPr eaLnBrk="1" hangingPunct="1">
              <a:buFontTx/>
              <a:buNone/>
            </a:pPr>
            <a:r>
              <a:rPr lang="ru-RU" altLang="ru-RU" b="1" smtClean="0">
                <a:solidFill>
                  <a:schemeClr val="accent2"/>
                </a:solidFill>
              </a:rPr>
              <a:t>навыков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810880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Rectangle 2"/>
          <p:cNvSpPr>
            <a:spLocks noRot="1" noChangeArrowheads="1"/>
          </p:cNvSpPr>
          <p:nvPr/>
        </p:nvSpPr>
        <p:spPr bwMode="auto">
          <a:xfrm>
            <a:off x="1476375" y="5013325"/>
            <a:ext cx="7239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tIns="0" rIns="45720" bIns="0" anchor="b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400" b="1">
                <a:solidFill>
                  <a:srgbClr val="990099"/>
                </a:solidFill>
              </a:rPr>
              <a:t>Спасибо за внимание</a:t>
            </a:r>
            <a:br>
              <a:rPr lang="ru-RU" altLang="ru-RU" sz="4400" b="1">
                <a:solidFill>
                  <a:srgbClr val="990099"/>
                </a:solidFill>
              </a:rPr>
            </a:br>
            <a:r>
              <a:rPr lang="ru-RU" altLang="ru-RU" sz="2800" b="1">
                <a:solidFill>
                  <a:srgbClr val="990099"/>
                </a:solidFill>
              </a:rPr>
              <a:t/>
            </a:r>
            <a:br>
              <a:rPr lang="ru-RU" altLang="ru-RU" sz="2800" b="1">
                <a:solidFill>
                  <a:srgbClr val="990099"/>
                </a:solidFill>
              </a:rPr>
            </a:br>
            <a:r>
              <a:rPr lang="ru-RU" altLang="ru-RU" sz="2000" b="1">
                <a:solidFill>
                  <a:schemeClr val="accent2"/>
                </a:solidFill>
              </a:rPr>
              <a:t>                                                  </a:t>
            </a:r>
            <a:endParaRPr lang="ru-RU" altLang="ru-RU" sz="18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veselyie-rebyata-shablon-prevyu-2-600x45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3"/>
          <a:stretch>
            <a:fillRect/>
          </a:stretch>
        </p:blipFill>
        <p:spPr bwMode="auto">
          <a:xfrm>
            <a:off x="0" y="0"/>
            <a:ext cx="91440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484438" y="1700213"/>
            <a:ext cx="6659562" cy="4846637"/>
          </a:xfrm>
        </p:spPr>
        <p:txBody>
          <a:bodyPr/>
          <a:lstStyle/>
          <a:p>
            <a:pPr eaLnBrk="1" hangingPunct="1"/>
            <a:r>
              <a:rPr lang="ru-RU" altLang="ru-RU" smtClean="0">
                <a:solidFill>
                  <a:schemeClr val="accent2"/>
                </a:solidFill>
              </a:rPr>
              <a:t>Тип проекта: педагогический</a:t>
            </a:r>
          </a:p>
          <a:p>
            <a:pPr eaLnBrk="1" hangingPunct="1"/>
            <a:r>
              <a:rPr lang="ru-RU" altLang="ru-RU" smtClean="0">
                <a:solidFill>
                  <a:schemeClr val="accent2"/>
                </a:solidFill>
              </a:rPr>
              <a:t>Участники: воспитатели, музыкальный руководитель</a:t>
            </a:r>
          </a:p>
          <a:p>
            <a:pPr eaLnBrk="1" hangingPunct="1"/>
            <a:r>
              <a:rPr lang="ru-RU" altLang="ru-RU" smtClean="0">
                <a:solidFill>
                  <a:schemeClr val="accent2"/>
                </a:solidFill>
              </a:rPr>
              <a:t>Целевая группа: дети, родители 2 младшей группы</a:t>
            </a:r>
          </a:p>
          <a:p>
            <a:pPr eaLnBrk="1" hangingPunct="1"/>
            <a:r>
              <a:rPr lang="ru-RU" altLang="ru-RU" smtClean="0">
                <a:solidFill>
                  <a:schemeClr val="accent2"/>
                </a:solidFill>
              </a:rPr>
              <a:t>Продолжительность- 3-4 месяца</a:t>
            </a:r>
          </a:p>
          <a:p>
            <a:pPr eaLnBrk="1" hangingPunct="1"/>
            <a:endParaRPr lang="ru-RU" altLang="ru-RU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 descr="veselyie-rebyata-shablon-prevyu-2-600x45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3"/>
          <a:stretch>
            <a:fillRect/>
          </a:stretch>
        </p:blipFill>
        <p:spPr bwMode="auto">
          <a:xfrm>
            <a:off x="0" y="0"/>
            <a:ext cx="91440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33650" y="1557338"/>
            <a:ext cx="6610350" cy="4033837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ru-RU" altLang="ru-RU" sz="2400" smtClean="0">
                <a:solidFill>
                  <a:schemeClr val="accent2"/>
                </a:solidFill>
              </a:rPr>
              <a:t>    Работая  с детьми младшей группы детского сада, я заметила, что у детей, вновь пришедших в детский сад из дома, отсутствуют элементарные навыки самообслуживания и личной гигиены: дети не умеют самостоятельно умываться, одеваться и раздеваться, объективно оценивать особенности своего организма.</a:t>
            </a:r>
          </a:p>
          <a:p>
            <a:pPr eaLnBrk="1" hangingPunct="1">
              <a:lnSpc>
                <a:spcPct val="110000"/>
              </a:lnSpc>
            </a:pPr>
            <a:endParaRPr lang="ru-RU" altLang="ru-RU" sz="2400" smtClean="0">
              <a:solidFill>
                <a:schemeClr val="accent2"/>
              </a:solidFill>
            </a:endParaRPr>
          </a:p>
        </p:txBody>
      </p:sp>
      <p:sp>
        <p:nvSpPr>
          <p:cNvPr id="8196" name="WordArt 6"/>
          <p:cNvSpPr>
            <a:spLocks noChangeArrowheads="1" noChangeShapeType="1" noTextEdit="1"/>
          </p:cNvSpPr>
          <p:nvPr/>
        </p:nvSpPr>
        <p:spPr bwMode="auto">
          <a:xfrm>
            <a:off x="3276600" y="620713"/>
            <a:ext cx="46958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800080"/>
                </a:solidFill>
                <a:latin typeface="Arial"/>
                <a:cs typeface="Arial"/>
              </a:rPr>
              <a:t>Актуальность проекта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veselyie-rebyata-shablon-prevyu-2-600x45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3"/>
          <a:stretch>
            <a:fillRect/>
          </a:stretch>
        </p:blipFill>
        <p:spPr bwMode="auto">
          <a:xfrm>
            <a:off x="0" y="0"/>
            <a:ext cx="91440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714625" y="1628775"/>
            <a:ext cx="6429375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mtClean="0"/>
              <a:t>   </a:t>
            </a:r>
            <a:r>
              <a:rPr lang="ru-RU" altLang="ru-RU" smtClean="0">
                <a:solidFill>
                  <a:schemeClr val="accent2"/>
                </a:solidFill>
              </a:rPr>
              <a:t>Формирование культурно-гигиенических навыков и навыков самообслуживания  у детей младшего  дошкольного возраста.</a:t>
            </a:r>
          </a:p>
        </p:txBody>
      </p:sp>
      <p:sp>
        <p:nvSpPr>
          <p:cNvPr id="9220" name="WordArt 6"/>
          <p:cNvSpPr>
            <a:spLocks noChangeArrowheads="1" noChangeShapeType="1" noTextEdit="1"/>
          </p:cNvSpPr>
          <p:nvPr/>
        </p:nvSpPr>
        <p:spPr bwMode="auto">
          <a:xfrm>
            <a:off x="3635375" y="476250"/>
            <a:ext cx="29146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800080"/>
                </a:solidFill>
                <a:latin typeface="Arial"/>
                <a:cs typeface="Arial"/>
              </a:rPr>
              <a:t>Цель проекта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5" descr="veselyie-rebyata-shablon-prevyu-2-600x45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3"/>
          <a:stretch>
            <a:fillRect/>
          </a:stretch>
        </p:blipFill>
        <p:spPr bwMode="auto">
          <a:xfrm>
            <a:off x="0" y="0"/>
            <a:ext cx="91440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214563" y="1600200"/>
            <a:ext cx="6472237" cy="48291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800" smtClean="0"/>
              <a:t> </a:t>
            </a:r>
            <a:r>
              <a:rPr lang="ru-RU" altLang="ru-RU" sz="2000" smtClean="0">
                <a:solidFill>
                  <a:schemeClr val="accent2"/>
                </a:solidFill>
              </a:rPr>
              <a:t>Формировать простейшие навыки  поведения во время еды, умывания.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>
                <a:solidFill>
                  <a:schemeClr val="accent2"/>
                </a:solidFill>
              </a:rPr>
              <a:t>Приучать детей следить за своим внешним видом; учить правильно пользоваться мылом, аккуратно мыть руки, лицо; насухо вытираться после умывания, вешать полотенце на место, пользоваться расческой, носовым платком;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>
                <a:solidFill>
                  <a:schemeClr val="accent2"/>
                </a:solidFill>
              </a:rPr>
              <a:t> Формировать навыки  поведения за столом: пользоваться правильно ложкой, вилкой, салфеткой; не крошить хлеб, пережевывать пищу с закрытым ртом, не разговаривать во время еды;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>
                <a:solidFill>
                  <a:schemeClr val="accent2"/>
                </a:solidFill>
              </a:rPr>
              <a:t>Учить детей самостоятельно одеваться и раздеваться в определенной последовательности, складывать аккуратно одежду;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>
                <a:solidFill>
                  <a:schemeClr val="accent2"/>
                </a:solidFill>
              </a:rPr>
              <a:t> Активно привлекать родителей к соблюдению и развитию навыков личной гигиены дома.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2200" smtClean="0">
              <a:solidFill>
                <a:schemeClr val="accent2"/>
              </a:solidFill>
            </a:endParaRPr>
          </a:p>
        </p:txBody>
      </p:sp>
      <p:sp>
        <p:nvSpPr>
          <p:cNvPr id="10244" name="WordArt 6"/>
          <p:cNvSpPr>
            <a:spLocks noChangeArrowheads="1" noChangeShapeType="1" noTextEdit="1"/>
          </p:cNvSpPr>
          <p:nvPr/>
        </p:nvSpPr>
        <p:spPr bwMode="auto">
          <a:xfrm>
            <a:off x="3924300" y="476250"/>
            <a:ext cx="33623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800080"/>
                </a:solidFill>
                <a:latin typeface="Arial"/>
                <a:cs typeface="Arial"/>
              </a:rPr>
              <a:t>Задачи проекта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6" descr="veselyie-rebyata-shablon-prevyu-2-600x45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3"/>
          <a:stretch>
            <a:fillRect/>
          </a:stretch>
        </p:blipFill>
        <p:spPr bwMode="auto">
          <a:xfrm>
            <a:off x="0" y="0"/>
            <a:ext cx="91440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Содержимое 2"/>
          <p:cNvSpPr>
            <a:spLocks noGrp="1"/>
          </p:cNvSpPr>
          <p:nvPr>
            <p:ph idx="4294967295"/>
          </p:nvPr>
        </p:nvSpPr>
        <p:spPr>
          <a:xfrm>
            <a:off x="2843213" y="1557338"/>
            <a:ext cx="6300787" cy="4525962"/>
          </a:xfrm>
        </p:spPr>
        <p:txBody>
          <a:bodyPr/>
          <a:lstStyle/>
          <a:p>
            <a:pPr eaLnBrk="1" hangingPunct="1"/>
            <a:r>
              <a:rPr lang="ru-RU" altLang="ru-RU" smtClean="0">
                <a:solidFill>
                  <a:schemeClr val="accent2"/>
                </a:solidFill>
              </a:rPr>
              <a:t>Гигиена</a:t>
            </a:r>
          </a:p>
          <a:p>
            <a:pPr eaLnBrk="1" hangingPunct="1"/>
            <a:r>
              <a:rPr lang="ru-RU" altLang="ru-RU" smtClean="0">
                <a:solidFill>
                  <a:schemeClr val="accent2"/>
                </a:solidFill>
              </a:rPr>
              <a:t>Прием пищи</a:t>
            </a:r>
          </a:p>
          <a:p>
            <a:pPr eaLnBrk="1" hangingPunct="1"/>
            <a:r>
              <a:rPr lang="ru-RU" altLang="ru-RU" smtClean="0">
                <a:solidFill>
                  <a:schemeClr val="accent2"/>
                </a:solidFill>
              </a:rPr>
              <a:t>Опрятность</a:t>
            </a:r>
          </a:p>
          <a:p>
            <a:pPr eaLnBrk="1" hangingPunct="1"/>
            <a:r>
              <a:rPr lang="ru-RU" altLang="ru-RU" smtClean="0">
                <a:solidFill>
                  <a:schemeClr val="accent2"/>
                </a:solidFill>
              </a:rPr>
              <a:t>Бережное отношение к вещам </a:t>
            </a:r>
          </a:p>
          <a:p>
            <a:pPr eaLnBrk="1" hangingPunct="1">
              <a:buFontTx/>
              <a:buNone/>
            </a:pPr>
            <a:r>
              <a:rPr lang="ru-RU" altLang="ru-RU" smtClean="0">
                <a:solidFill>
                  <a:schemeClr val="accent2"/>
                </a:solidFill>
              </a:rPr>
              <a:t>   и игрушкам</a:t>
            </a:r>
          </a:p>
        </p:txBody>
      </p:sp>
      <p:sp>
        <p:nvSpPr>
          <p:cNvPr id="11268" name="WordArt 7"/>
          <p:cNvSpPr>
            <a:spLocks noChangeArrowheads="1" noChangeShapeType="1" noTextEdit="1"/>
          </p:cNvSpPr>
          <p:nvPr/>
        </p:nvSpPr>
        <p:spPr bwMode="auto">
          <a:xfrm>
            <a:off x="3492500" y="549275"/>
            <a:ext cx="288607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800080"/>
                </a:solidFill>
                <a:latin typeface="Arial"/>
                <a:cs typeface="Arial"/>
              </a:rPr>
              <a:t>Направления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 descr="veselyie-rebyata-shablon-prevyu-2-600x45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3"/>
          <a:stretch>
            <a:fillRect/>
          </a:stretch>
        </p:blipFill>
        <p:spPr bwMode="auto">
          <a:xfrm>
            <a:off x="0" y="0"/>
            <a:ext cx="91440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143125" y="1600200"/>
            <a:ext cx="6543675" cy="4525963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200" dirty="0" smtClean="0">
                <a:solidFill>
                  <a:schemeClr val="accent2"/>
                </a:solidFill>
              </a:rPr>
              <a:t>НОД: «Доктор Айболит», «Чистота и здоровье»;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200" dirty="0" smtClean="0">
                <a:solidFill>
                  <a:schemeClr val="accent2"/>
                </a:solidFill>
              </a:rPr>
              <a:t>Беседы: «Доброе утро расческа»,» Когда надо мыть руки», «От чего болит зуб»;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200" dirty="0" smtClean="0">
                <a:solidFill>
                  <a:schemeClr val="accent2"/>
                </a:solidFill>
              </a:rPr>
              <a:t>Рассматривание альбомов: «Чистюля»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200" dirty="0" smtClean="0">
                <a:solidFill>
                  <a:schemeClr val="accent2"/>
                </a:solidFill>
              </a:rPr>
              <a:t>Чтение художественных произведений: </a:t>
            </a:r>
            <a:r>
              <a:rPr lang="ru-RU" sz="2200" dirty="0" err="1" smtClean="0">
                <a:solidFill>
                  <a:schemeClr val="accent2"/>
                </a:solidFill>
              </a:rPr>
              <a:t>А.Барто</a:t>
            </a:r>
            <a:r>
              <a:rPr lang="ru-RU" sz="2200" dirty="0" smtClean="0">
                <a:solidFill>
                  <a:schemeClr val="accent2"/>
                </a:solidFill>
              </a:rPr>
              <a:t> «Ах, ты девочка чумазая»; </a:t>
            </a:r>
            <a:r>
              <a:rPr lang="ru-RU" sz="2200" dirty="0" err="1" smtClean="0">
                <a:solidFill>
                  <a:schemeClr val="accent2"/>
                </a:solidFill>
              </a:rPr>
              <a:t>потешки</a:t>
            </a:r>
            <a:r>
              <a:rPr lang="ru-RU" sz="2200" dirty="0" smtClean="0">
                <a:solidFill>
                  <a:schemeClr val="accent2"/>
                </a:solidFill>
              </a:rPr>
              <a:t> «Водичка, водичка»,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200" dirty="0" smtClean="0">
                <a:solidFill>
                  <a:schemeClr val="accent2"/>
                </a:solidFill>
              </a:rPr>
              <a:t>Д/ игры: «Научим мишку умываться», «Расскажи зайке про здоровые зубки», «Научи Машу пользоваться платочком»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200" dirty="0" smtClean="0">
                <a:solidFill>
                  <a:schemeClr val="accent2"/>
                </a:solidFill>
              </a:rPr>
              <a:t>Обыгрывание проблемных ситуаций:»Почему у кукол грязное полотенце», «Почему у </a:t>
            </a:r>
            <a:r>
              <a:rPr lang="ru-RU" sz="2200" dirty="0" err="1" smtClean="0">
                <a:solidFill>
                  <a:schemeClr val="accent2"/>
                </a:solidFill>
              </a:rPr>
              <a:t>Хрюши</a:t>
            </a:r>
            <a:r>
              <a:rPr lang="ru-RU" sz="2200" dirty="0" smtClean="0">
                <a:solidFill>
                  <a:schemeClr val="accent2"/>
                </a:solidFill>
              </a:rPr>
              <a:t> заболел живот»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200" dirty="0" smtClean="0">
                <a:solidFill>
                  <a:schemeClr val="accent2"/>
                </a:solidFill>
              </a:rPr>
              <a:t>С/р. Игра «Семья»- сюжет «Помоем дочку»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200" dirty="0" smtClean="0">
                <a:solidFill>
                  <a:schemeClr val="accent2"/>
                </a:solidFill>
              </a:rPr>
              <a:t> Алгоритм «Пользование носовым платком»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200" dirty="0" smtClean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12292" name="WordArt 6"/>
          <p:cNvSpPr>
            <a:spLocks noChangeArrowheads="1" noChangeShapeType="1" noTextEdit="1"/>
          </p:cNvSpPr>
          <p:nvPr/>
        </p:nvSpPr>
        <p:spPr bwMode="auto">
          <a:xfrm>
            <a:off x="2987675" y="476250"/>
            <a:ext cx="37814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800080"/>
                </a:solidFill>
                <a:latin typeface="Arial"/>
                <a:cs typeface="Arial"/>
              </a:rPr>
              <a:t>План реализации</a:t>
            </a:r>
          </a:p>
        </p:txBody>
      </p:sp>
      <p:sp>
        <p:nvSpPr>
          <p:cNvPr id="12293" name="Rectangle 7"/>
          <p:cNvSpPr>
            <a:spLocks noChangeArrowheads="1"/>
          </p:cNvSpPr>
          <p:nvPr/>
        </p:nvSpPr>
        <p:spPr bwMode="auto">
          <a:xfrm>
            <a:off x="3635375" y="981075"/>
            <a:ext cx="24479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b="1">
                <a:solidFill>
                  <a:srgbClr val="990099"/>
                </a:solidFill>
              </a:rPr>
              <a:t>«Гигиена</a:t>
            </a:r>
            <a:r>
              <a:rPr lang="ru-RU" altLang="ru-RU" sz="2800" b="1">
                <a:solidFill>
                  <a:srgbClr val="990099"/>
                </a:solidFill>
              </a:rPr>
              <a:t>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veselyie-rebyata-shablon-prevyu-2-600x45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3"/>
          <a:stretch>
            <a:fillRect/>
          </a:stretch>
        </p:blipFill>
        <p:spPr bwMode="auto">
          <a:xfrm>
            <a:off x="0" y="0"/>
            <a:ext cx="91440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Содержимое 2"/>
          <p:cNvSpPr>
            <a:spLocks noGrp="1"/>
          </p:cNvSpPr>
          <p:nvPr>
            <p:ph idx="4294967295"/>
          </p:nvPr>
        </p:nvSpPr>
        <p:spPr>
          <a:xfrm>
            <a:off x="2268538" y="620713"/>
            <a:ext cx="6335712" cy="583247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altLang="ru-RU" b="1" smtClean="0">
                <a:solidFill>
                  <a:srgbClr val="990099"/>
                </a:solidFill>
              </a:rPr>
              <a:t>«Опрятность»</a:t>
            </a:r>
          </a:p>
          <a:p>
            <a:pPr algn="ctr" eaLnBrk="1" hangingPunct="1">
              <a:buFontTx/>
              <a:buNone/>
            </a:pPr>
            <a:endParaRPr lang="ru-RU" altLang="ru-RU" smtClean="0"/>
          </a:p>
          <a:p>
            <a:pPr eaLnBrk="1" hangingPunct="1"/>
            <a:r>
              <a:rPr lang="ru-RU" altLang="ru-RU" sz="2400" smtClean="0">
                <a:solidFill>
                  <a:schemeClr val="accent2"/>
                </a:solidFill>
              </a:rPr>
              <a:t>  Нод: «Оденем кукол на праздник», «Как нужно ухаживать за собой»</a:t>
            </a:r>
          </a:p>
          <a:p>
            <a:pPr eaLnBrk="1" hangingPunct="1"/>
            <a:r>
              <a:rPr lang="ru-RU" altLang="ru-RU" sz="2400" smtClean="0">
                <a:solidFill>
                  <a:schemeClr val="accent2"/>
                </a:solidFill>
              </a:rPr>
              <a:t>Беседа: «Как выглядеть опрятно»</a:t>
            </a:r>
          </a:p>
          <a:p>
            <a:pPr eaLnBrk="1" hangingPunct="1"/>
            <a:r>
              <a:rPr lang="ru-RU" altLang="ru-RU" sz="2400" smtClean="0">
                <a:solidFill>
                  <a:schemeClr val="accent2"/>
                </a:solidFill>
              </a:rPr>
              <a:t>Рассматривание альбомов «Красивые прически», «Нарядные платья»</a:t>
            </a:r>
          </a:p>
          <a:p>
            <a:pPr eaLnBrk="1" hangingPunct="1"/>
            <a:r>
              <a:rPr lang="ru-RU" altLang="ru-RU" sz="2400" smtClean="0">
                <a:solidFill>
                  <a:schemeClr val="accent2"/>
                </a:solidFill>
              </a:rPr>
              <a:t>Чтение потешек: «Уж я косу заплету», «Одевали малыша», «Замарашка»</a:t>
            </a:r>
          </a:p>
          <a:p>
            <a:pPr eaLnBrk="1" hangingPunct="1"/>
            <a:r>
              <a:rPr lang="ru-RU" altLang="ru-RU" sz="2400" smtClean="0">
                <a:solidFill>
                  <a:schemeClr val="accent2"/>
                </a:solidFill>
              </a:rPr>
              <a:t>Пальчиковые игры: «Где мой пальчик»</a:t>
            </a:r>
          </a:p>
          <a:p>
            <a:pPr eaLnBrk="1" hangingPunct="1"/>
            <a:r>
              <a:rPr lang="ru-RU" altLang="ru-RU" sz="2400" smtClean="0">
                <a:solidFill>
                  <a:schemeClr val="accent2"/>
                </a:solidFill>
              </a:rPr>
              <a:t>Дид.игры: «Зеркало»</a:t>
            </a:r>
          </a:p>
          <a:p>
            <a:pPr eaLnBrk="1" hangingPunct="1"/>
            <a:r>
              <a:rPr lang="ru-RU" altLang="ru-RU" sz="2400" smtClean="0">
                <a:solidFill>
                  <a:schemeClr val="accent2"/>
                </a:solidFill>
              </a:rPr>
              <a:t>С.р.игры «Семья идет в гости»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veselyie-rebyata-shablon-prevyu-2-600x45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3"/>
          <a:stretch>
            <a:fillRect/>
          </a:stretch>
        </p:blipFill>
        <p:spPr bwMode="auto">
          <a:xfrm>
            <a:off x="0" y="0"/>
            <a:ext cx="91440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Содержимое 2"/>
          <p:cNvSpPr>
            <a:spLocks noGrp="1"/>
          </p:cNvSpPr>
          <p:nvPr>
            <p:ph idx="4294967295"/>
          </p:nvPr>
        </p:nvSpPr>
        <p:spPr>
          <a:xfrm>
            <a:off x="2124075" y="1125538"/>
            <a:ext cx="7019925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altLang="ru-RU" b="1" smtClean="0">
                <a:solidFill>
                  <a:srgbClr val="990099"/>
                </a:solidFill>
              </a:rPr>
              <a:t>«Прием пищи»</a:t>
            </a:r>
          </a:p>
          <a:p>
            <a:pPr algn="ctr" eaLnBrk="1" hangingPunct="1">
              <a:buFontTx/>
              <a:buNone/>
            </a:pPr>
            <a:endParaRPr lang="ru-RU" altLang="ru-RU" b="1" smtClean="0">
              <a:solidFill>
                <a:srgbClr val="990099"/>
              </a:solidFill>
            </a:endParaRPr>
          </a:p>
          <a:p>
            <a:pPr eaLnBrk="1" hangingPunct="1"/>
            <a:r>
              <a:rPr lang="ru-RU" altLang="ru-RU" sz="2400" smtClean="0">
                <a:solidFill>
                  <a:schemeClr val="accent2"/>
                </a:solidFill>
              </a:rPr>
              <a:t>НОД: «Полезная и вредная еда»,</a:t>
            </a:r>
          </a:p>
          <a:p>
            <a:pPr eaLnBrk="1" hangingPunct="1"/>
            <a:r>
              <a:rPr lang="ru-RU" altLang="ru-RU" sz="2400" smtClean="0">
                <a:solidFill>
                  <a:schemeClr val="accent2"/>
                </a:solidFill>
              </a:rPr>
              <a:t>Беседы: «Почему надо мыть овощи и фрукты», «Питьевая вода»</a:t>
            </a:r>
          </a:p>
          <a:p>
            <a:pPr eaLnBrk="1" hangingPunct="1"/>
            <a:r>
              <a:rPr lang="ru-RU" altLang="ru-RU" sz="2400" smtClean="0">
                <a:solidFill>
                  <a:schemeClr val="accent2"/>
                </a:solidFill>
              </a:rPr>
              <a:t>Рассматривание картины «Семья обедает»</a:t>
            </a:r>
          </a:p>
          <a:p>
            <a:pPr eaLnBrk="1" hangingPunct="1"/>
            <a:r>
              <a:rPr lang="ru-RU" altLang="ru-RU" sz="2400" smtClean="0">
                <a:solidFill>
                  <a:schemeClr val="accent2"/>
                </a:solidFill>
              </a:rPr>
              <a:t>Дид. Игры «Здоровье из корзинки»</a:t>
            </a:r>
          </a:p>
          <a:p>
            <a:pPr eaLnBrk="1" hangingPunct="1"/>
            <a:r>
              <a:rPr lang="ru-RU" altLang="ru-RU" sz="2400" smtClean="0">
                <a:solidFill>
                  <a:schemeClr val="accent2"/>
                </a:solidFill>
              </a:rPr>
              <a:t>Чтение худ.литературы: Мошковская «Маша и каша», Токмакова «Ай да суп»</a:t>
            </a:r>
          </a:p>
          <a:p>
            <a:pPr eaLnBrk="1" hangingPunct="1"/>
            <a:r>
              <a:rPr lang="ru-RU" altLang="ru-RU" sz="2400" smtClean="0">
                <a:solidFill>
                  <a:schemeClr val="accent2"/>
                </a:solidFill>
              </a:rPr>
              <a:t>Игровые ситуации «Покормим куклу»</a:t>
            </a:r>
          </a:p>
          <a:p>
            <a:pPr eaLnBrk="1" hangingPunct="1"/>
            <a:endParaRPr lang="ru-RU" altLang="ru-RU" sz="2400" smtClean="0">
              <a:solidFill>
                <a:schemeClr val="accent2"/>
              </a:solidFill>
            </a:endParaRPr>
          </a:p>
          <a:p>
            <a:pPr eaLnBrk="1" hangingPunct="1"/>
            <a:endParaRPr lang="ru-RU" altLang="ru-RU" sz="2400" smtClean="0">
              <a:solidFill>
                <a:schemeClr val="accent2"/>
              </a:solidFill>
            </a:endParaRPr>
          </a:p>
          <a:p>
            <a:pPr eaLnBrk="1" hangingPunct="1"/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5_Изящная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394</TotalTime>
  <Words>670</Words>
  <Application>Microsoft Office PowerPoint</Application>
  <PresentationFormat>Экран (4:3)</PresentationFormat>
  <Paragraphs>100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Garamond</vt:lpstr>
      <vt:lpstr>Arial</vt:lpstr>
      <vt:lpstr>Calibri</vt:lpstr>
      <vt:lpstr>Wingdings 2</vt:lpstr>
      <vt:lpstr>Wingdings</vt:lpstr>
      <vt:lpstr>Оформление по умолчанию</vt:lpstr>
      <vt:lpstr>5_Изящная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 «Развитие культурно-гигиенических навыков у детей второй младшей группы»</dc:title>
  <dc:creator>999</dc:creator>
  <cp:lastModifiedBy>user</cp:lastModifiedBy>
  <cp:revision>38</cp:revision>
  <dcterms:created xsi:type="dcterms:W3CDTF">2015-12-15T09:51:57Z</dcterms:created>
  <dcterms:modified xsi:type="dcterms:W3CDTF">2016-10-18T18:54:42Z</dcterms:modified>
</cp:coreProperties>
</file>