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3" r:id="rId5"/>
    <p:sldId id="259" r:id="rId6"/>
    <p:sldId id="260" r:id="rId7"/>
    <p:sldId id="264" r:id="rId8"/>
    <p:sldId id="265" r:id="rId9"/>
    <p:sldId id="261" r:id="rId10"/>
    <p:sldId id="262" r:id="rId11"/>
    <p:sldId id="269" r:id="rId12"/>
    <p:sldId id="26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69" autoAdjust="0"/>
    <p:restoredTop sz="94660"/>
  </p:normalViewPr>
  <p:slideViewPr>
    <p:cSldViewPr>
      <p:cViewPr>
        <p:scale>
          <a:sx n="76" d="100"/>
          <a:sy n="76" d="100"/>
        </p:scale>
        <p:origin x="-138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727A1-0E6F-4372-8E1C-F02D4CAC270C}" type="datetimeFigureOut">
              <a:rPr lang="ru-RU"/>
              <a:pPr>
                <a:defRPr/>
              </a:pPr>
              <a:t>22.10.2016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460FE-078F-45B8-BA48-EB4A80DD5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358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B60FC-2CDE-420F-8DAD-54474BDEA16D}" type="datetimeFigureOut">
              <a:rPr lang="ru-RU"/>
              <a:pPr>
                <a:defRPr/>
              </a:pPr>
              <a:t>22.10.2016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79F1A-786A-442D-B729-F3EFE471B6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283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50FC3-C586-4F1C-94E1-B9B466123E7B}" type="datetimeFigureOut">
              <a:rPr lang="ru-RU"/>
              <a:pPr>
                <a:defRPr/>
              </a:pPr>
              <a:t>22.10.2016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2F432-2E3A-498A-8A16-9103D06261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207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971F6-770E-4CE1-A640-B1925FD62DBE}" type="datetimeFigureOut">
              <a:rPr lang="ru-RU"/>
              <a:pPr>
                <a:defRPr/>
              </a:pPr>
              <a:t>22.10.2016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2F0E0-92D8-402C-A9CC-FA1997286A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147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2ADF2-BAF6-4BC9-B10C-A7A1DE8172F5}" type="datetimeFigureOut">
              <a:rPr lang="ru-RU"/>
              <a:pPr>
                <a:defRPr/>
              </a:pPr>
              <a:t>22.10.2016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A428B-0B7D-4A6D-8A09-D505AF6DD5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664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E2A0B-3E0D-497F-AF31-29024DCB6C6B}" type="datetimeFigureOut">
              <a:rPr lang="ru-RU"/>
              <a:pPr>
                <a:defRPr/>
              </a:pPr>
              <a:t>22.10.2016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E456F-D875-40E0-A6BD-607A59B4DD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250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AA151-5DB1-431E-9B89-6DFBECCA0EC9}" type="datetimeFigureOut">
              <a:rPr lang="ru-RU"/>
              <a:pPr>
                <a:defRPr/>
              </a:pPr>
              <a:t>22.10.2016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D2B31-2AF9-4E62-A262-69ACDCADD6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601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1D94D-7238-41AD-B271-765A2BA99DF1}" type="datetimeFigureOut">
              <a:rPr lang="ru-RU"/>
              <a:pPr>
                <a:defRPr/>
              </a:pPr>
              <a:t>22.10.2016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5A9C4-0806-402D-847F-45E848D0FE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520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3FFDD-EF34-4AE4-A47A-D16E419236AA}" type="datetimeFigureOut">
              <a:rPr lang="ru-RU"/>
              <a:pPr>
                <a:defRPr/>
              </a:pPr>
              <a:t>22.10.2016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D8696-1C52-4A68-8BD0-B85DCA518C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917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9C7A3-E1D5-4263-BA0A-18495C3339CE}" type="datetimeFigureOut">
              <a:rPr lang="ru-RU"/>
              <a:pPr>
                <a:defRPr/>
              </a:pPr>
              <a:t>22.10.2016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0B135-12BA-4A6B-88B7-1AEC97F2A7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032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07CFA-6520-4DB8-B321-43E241946F60}" type="datetimeFigureOut">
              <a:rPr lang="ru-RU"/>
              <a:pPr>
                <a:defRPr/>
              </a:pPr>
              <a:t>22.10.2016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183E4-054B-4687-BE03-4BF68BB4A3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316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E467DA-B2BB-4F21-A78B-93377DA3FAFB}" type="datetimeFigureOut">
              <a:rPr lang="ru-RU"/>
              <a:pPr>
                <a:defRPr/>
              </a:pPr>
              <a:t>22.10.2016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894A24-A21D-49CC-877C-19C0790F89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142875" y="785813"/>
            <a:ext cx="80010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600" b="1" i="1">
                <a:solidFill>
                  <a:srgbClr val="C00000"/>
                </a:solidFill>
                <a:latin typeface="Georgia" pitchFamily="18" charset="0"/>
              </a:rPr>
              <a:t>Учебное занятие по курсу «Математика. Факультатив» </a:t>
            </a:r>
          </a:p>
        </p:txBody>
      </p:sp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3498676" y="5085184"/>
            <a:ext cx="55721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altLang="ru-RU" sz="2400" b="1" i="1" dirty="0">
                <a:latin typeface="Georgia" pitchFamily="18" charset="0"/>
              </a:rPr>
              <a:t>МБОУ«СОШ №35»</a:t>
            </a:r>
          </a:p>
          <a:p>
            <a:pPr algn="r" eaLnBrk="1" hangingPunct="1"/>
            <a:r>
              <a:rPr lang="ru-RU" altLang="ru-RU" sz="2400" b="1" i="1" dirty="0">
                <a:latin typeface="Georgia" pitchFamily="18" charset="0"/>
              </a:rPr>
              <a:t>Маркина Жанна Петровна</a:t>
            </a:r>
          </a:p>
        </p:txBody>
      </p:sp>
      <p:pic>
        <p:nvPicPr>
          <p:cNvPr id="2052" name="Picture 2" descr="C:\Documents and Settings\mityusha\Рабочий стол\ghfg\boobaloo_Drawing_a_Circ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1571625"/>
            <a:ext cx="3000375" cy="340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01" y="203174"/>
            <a:ext cx="7873016" cy="40634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19422" y="6211669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B0F0"/>
                </a:solidFill>
              </a:rPr>
              <a:t>Всероссийский методический фестиваль </a:t>
            </a:r>
            <a:r>
              <a:rPr lang="ru-RU" sz="1400" b="1" dirty="0" smtClean="0">
                <a:solidFill>
                  <a:srgbClr val="FF0000"/>
                </a:solidFill>
              </a:rPr>
              <a:t>"</a:t>
            </a:r>
            <a:r>
              <a:rPr lang="ru-RU" sz="1400" b="1" dirty="0">
                <a:solidFill>
                  <a:srgbClr val="FF0000"/>
                </a:solidFill>
              </a:rPr>
              <a:t>ПЕДАГОГИЧЕСКОЕ ТВОРЧЕСТВО" </a:t>
            </a:r>
            <a:endParaRPr lang="ru-RU" sz="1400" dirty="0">
              <a:solidFill>
                <a:srgbClr val="FF0000"/>
              </a:solidFill>
            </a:endParaRPr>
          </a:p>
          <a:p>
            <a:pPr algn="ctr"/>
            <a:r>
              <a:rPr lang="ru-RU" sz="1400" dirty="0">
                <a:solidFill>
                  <a:srgbClr val="00B0F0"/>
                </a:solidFill>
              </a:rPr>
              <a:t>Осень, 2016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http://relaxic.net/wp-content/uploads/2010/09/harvest_mice_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37"/>
          <a:stretch>
            <a:fillRect/>
          </a:stretch>
        </p:blipFill>
        <p:spPr bwMode="auto">
          <a:xfrm>
            <a:off x="3571875" y="214313"/>
            <a:ext cx="523875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" descr="http://s017.radikal.ru/i439/1202/b3/bc584eb610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500438"/>
            <a:ext cx="3143250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balatsky.ru/NNB_sait/Pr_sini2.files/image0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785813"/>
            <a:ext cx="6929437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71813" y="2643188"/>
            <a:ext cx="2857500" cy="928687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Сегодня мы </a:t>
            </a:r>
          </a:p>
        </p:txBody>
      </p:sp>
      <p:sp>
        <p:nvSpPr>
          <p:cNvPr id="4" name="Капля 3"/>
          <p:cNvSpPr/>
          <p:nvPr/>
        </p:nvSpPr>
        <p:spPr>
          <a:xfrm>
            <a:off x="2643188" y="428625"/>
            <a:ext cx="3143250" cy="928688"/>
          </a:xfrm>
          <a:prstGeom prst="teardrop">
            <a:avLst>
              <a:gd name="adj" fmla="val 99062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группы животных</a:t>
            </a:r>
          </a:p>
        </p:txBody>
      </p:sp>
      <p:sp>
        <p:nvSpPr>
          <p:cNvPr id="5" name="Капля 4"/>
          <p:cNvSpPr/>
          <p:nvPr/>
        </p:nvSpPr>
        <p:spPr>
          <a:xfrm rot="770878">
            <a:off x="68263" y="1449388"/>
            <a:ext cx="2857500" cy="928687"/>
          </a:xfrm>
          <a:prstGeom prst="teardrop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гнездо</a:t>
            </a:r>
          </a:p>
        </p:txBody>
      </p:sp>
      <p:sp>
        <p:nvSpPr>
          <p:cNvPr id="6" name="Капля 5"/>
          <p:cNvSpPr/>
          <p:nvPr/>
        </p:nvSpPr>
        <p:spPr>
          <a:xfrm rot="805750">
            <a:off x="68263" y="3319463"/>
            <a:ext cx="2857500" cy="928687"/>
          </a:xfrm>
          <a:prstGeom prst="teardrop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рисунок</a:t>
            </a:r>
          </a:p>
        </p:txBody>
      </p:sp>
      <p:sp>
        <p:nvSpPr>
          <p:cNvPr id="7" name="Капля 6"/>
          <p:cNvSpPr/>
          <p:nvPr/>
        </p:nvSpPr>
        <p:spPr>
          <a:xfrm rot="621812">
            <a:off x="274638" y="4678363"/>
            <a:ext cx="2857500" cy="928687"/>
          </a:xfrm>
          <a:prstGeom prst="teardrop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циркуль</a:t>
            </a:r>
          </a:p>
        </p:txBody>
      </p:sp>
      <p:sp>
        <p:nvSpPr>
          <p:cNvPr id="8" name="Капля 7"/>
          <p:cNvSpPr/>
          <p:nvPr/>
        </p:nvSpPr>
        <p:spPr>
          <a:xfrm>
            <a:off x="2963863" y="5624513"/>
            <a:ext cx="2857500" cy="928687"/>
          </a:xfrm>
          <a:prstGeom prst="teardrop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работа в группах</a:t>
            </a:r>
          </a:p>
        </p:txBody>
      </p:sp>
      <p:sp>
        <p:nvSpPr>
          <p:cNvPr id="9" name="Капля 8"/>
          <p:cNvSpPr/>
          <p:nvPr/>
        </p:nvSpPr>
        <p:spPr>
          <a:xfrm rot="20924761">
            <a:off x="6223000" y="4984750"/>
            <a:ext cx="2857500" cy="928688"/>
          </a:xfrm>
          <a:prstGeom prst="teardrop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похвала</a:t>
            </a:r>
          </a:p>
        </p:txBody>
      </p:sp>
      <p:sp>
        <p:nvSpPr>
          <p:cNvPr id="10" name="Капля 9"/>
          <p:cNvSpPr/>
          <p:nvPr/>
        </p:nvSpPr>
        <p:spPr>
          <a:xfrm rot="21061798">
            <a:off x="5857875" y="3357563"/>
            <a:ext cx="3000375" cy="928687"/>
          </a:xfrm>
          <a:prstGeom prst="teardrop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изменения</a:t>
            </a:r>
          </a:p>
        </p:txBody>
      </p:sp>
      <p:sp>
        <p:nvSpPr>
          <p:cNvPr id="12" name="Капля 11"/>
          <p:cNvSpPr/>
          <p:nvPr/>
        </p:nvSpPr>
        <p:spPr>
          <a:xfrm>
            <a:off x="5715000" y="1285875"/>
            <a:ext cx="2857500" cy="928688"/>
          </a:xfrm>
          <a:prstGeom prst="teardrop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дом. задание</a:t>
            </a:r>
          </a:p>
        </p:txBody>
      </p:sp>
      <p:cxnSp>
        <p:nvCxnSpPr>
          <p:cNvPr id="13" name="Прямая со стрелкой 12"/>
          <p:cNvCxnSpPr>
            <a:endCxn id="4" idx="2"/>
          </p:cNvCxnSpPr>
          <p:nvPr/>
        </p:nvCxnSpPr>
        <p:spPr>
          <a:xfrm rot="5400000" flipH="1" flipV="1">
            <a:off x="3571875" y="2000251"/>
            <a:ext cx="128587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 flipV="1">
            <a:off x="1857375" y="1000125"/>
            <a:ext cx="642938" cy="4286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1647826" y="2924175"/>
            <a:ext cx="857250" cy="95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6" idx="0"/>
          </p:cNvCxnSpPr>
          <p:nvPr/>
        </p:nvCxnSpPr>
        <p:spPr>
          <a:xfrm>
            <a:off x="2886075" y="4116388"/>
            <a:ext cx="42863" cy="7413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>
            <a:off x="3321845" y="4536281"/>
            <a:ext cx="1928812" cy="1428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6200000" flipH="1">
            <a:off x="4750594" y="3893344"/>
            <a:ext cx="1776413" cy="11334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6000750" y="2928938"/>
            <a:ext cx="1062038" cy="2762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5400000" flipH="1" flipV="1">
            <a:off x="5133975" y="2009775"/>
            <a:ext cx="581025" cy="5619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 flipH="1" flipV="1">
            <a:off x="5133975" y="2009775"/>
            <a:ext cx="581025" cy="5619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Капля 20"/>
          <p:cNvSpPr/>
          <p:nvPr/>
        </p:nvSpPr>
        <p:spPr>
          <a:xfrm rot="20924761">
            <a:off x="5778500" y="269875"/>
            <a:ext cx="2857500" cy="928688"/>
          </a:xfrm>
          <a:prstGeom prst="teardrop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8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C:\Documents and Settings\mityusha\Рабочий стол\ghfg\0_70713_ab61c150_orig.jp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643188"/>
            <a:ext cx="22479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6" descr="C:\Documents and Settings\mityusha\Рабочий стол\ghfg\0_74901_93742990_X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0"/>
            <a:ext cx="2579687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7" descr="C:\Documents and Settings\mityusha\Рабочий стол\ghfg\0_75730_f3f98667_X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2714625"/>
            <a:ext cx="13398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71500" y="1428750"/>
            <a:ext cx="1071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rgbClr val="FF0000"/>
                </a:solidFill>
                <a:latin typeface="Calibri" pitchFamily="34" charset="0"/>
              </a:rPr>
              <a:t>рыбы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285875" y="3929063"/>
            <a:ext cx="1500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rgbClr val="FF0000"/>
                </a:solidFill>
                <a:latin typeface="Calibri" pitchFamily="34" charset="0"/>
              </a:rPr>
              <a:t>птицы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857875" y="1857375"/>
            <a:ext cx="3286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rgbClr val="FF0000"/>
                </a:solidFill>
                <a:latin typeface="Calibri" pitchFamily="34" charset="0"/>
              </a:rPr>
              <a:t>пресмыкающиеся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500938" y="4500563"/>
            <a:ext cx="1357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rgbClr val="FF0000"/>
                </a:solidFill>
                <a:latin typeface="Calibri" pitchFamily="34" charset="0"/>
              </a:rPr>
              <a:t>звери</a:t>
            </a:r>
          </a:p>
        </p:txBody>
      </p:sp>
      <p:pic>
        <p:nvPicPr>
          <p:cNvPr id="3081" name="Picture 9" descr="C:\Documents and Settings\mityusha\Рабочий стол\ghfg\13098558449700902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2597150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TextBox 25"/>
          <p:cNvSpPr txBox="1">
            <a:spLocks noChangeArrowheads="1"/>
          </p:cNvSpPr>
          <p:nvPr/>
        </p:nvSpPr>
        <p:spPr bwMode="auto">
          <a:xfrm>
            <a:off x="3214688" y="3071813"/>
            <a:ext cx="25542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400" b="1" i="1">
                <a:solidFill>
                  <a:srgbClr val="7030A0"/>
                </a:solidFill>
                <a:latin typeface="Georgia" pitchFamily="18" charset="0"/>
              </a:rPr>
              <a:t>Гнездо</a:t>
            </a:r>
          </a:p>
        </p:txBody>
      </p:sp>
      <p:pic>
        <p:nvPicPr>
          <p:cNvPr id="3083" name="Picture 18" descr="http://www.zeldauniverse.net/images/games/oot/enemies/goldskulltul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0"/>
            <a:ext cx="2122487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Прямоугольник 17"/>
          <p:cNvSpPr>
            <a:spLocks noChangeArrowheads="1"/>
          </p:cNvSpPr>
          <p:nvPr/>
        </p:nvSpPr>
        <p:spPr bwMode="auto">
          <a:xfrm>
            <a:off x="3000375" y="1857375"/>
            <a:ext cx="2624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rgbClr val="FF0000"/>
                </a:solidFill>
                <a:latin typeface="Calibri" pitchFamily="34" charset="0"/>
              </a:rPr>
              <a:t>паукообразные</a:t>
            </a:r>
          </a:p>
        </p:txBody>
      </p:sp>
      <p:pic>
        <p:nvPicPr>
          <p:cNvPr id="3085" name="Picture 20" descr="http://img-fotki.yandex.ru/get/4406/cadi-1986.69c/0_86da4_19a0a470_X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4286250"/>
            <a:ext cx="235743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Прямоугольник 21"/>
          <p:cNvSpPr>
            <a:spLocks noChangeArrowheads="1"/>
          </p:cNvSpPr>
          <p:nvPr/>
        </p:nvSpPr>
        <p:spPr bwMode="auto">
          <a:xfrm>
            <a:off x="3786188" y="5929313"/>
            <a:ext cx="1946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rgbClr val="FF0000"/>
                </a:solidFill>
                <a:latin typeface="Calibri" pitchFamily="34" charset="0"/>
              </a:rPr>
              <a:t>насекомые</a:t>
            </a:r>
          </a:p>
        </p:txBody>
      </p:sp>
      <p:pic>
        <p:nvPicPr>
          <p:cNvPr id="3087" name="Picture 22" descr="http://zemnovodni.org.ua/images/Bufo_viridi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714875"/>
            <a:ext cx="20224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8" name="Прямоугольник 23"/>
          <p:cNvSpPr>
            <a:spLocks noChangeArrowheads="1"/>
          </p:cNvSpPr>
          <p:nvPr/>
        </p:nvSpPr>
        <p:spPr bwMode="auto">
          <a:xfrm>
            <a:off x="857250" y="6072188"/>
            <a:ext cx="236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FF0000"/>
                </a:solidFill>
                <a:latin typeface="Calibri" pitchFamily="34" charset="0"/>
              </a:rPr>
              <a:t>земноводные</a:t>
            </a:r>
            <a:endParaRPr lang="ru-RU" altLang="ru-RU" sz="2800"/>
          </a:p>
        </p:txBody>
      </p:sp>
      <p:cxnSp>
        <p:nvCxnSpPr>
          <p:cNvPr id="22" name="Прямая со стрелкой 21"/>
          <p:cNvCxnSpPr/>
          <p:nvPr/>
        </p:nvCxnSpPr>
        <p:spPr>
          <a:xfrm rot="10800000">
            <a:off x="2143125" y="3214688"/>
            <a:ext cx="1143000" cy="71437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0800000">
            <a:off x="1428750" y="2143125"/>
            <a:ext cx="2000250" cy="857250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3084" idx="2"/>
          </p:cNvCxnSpPr>
          <p:nvPr/>
        </p:nvCxnSpPr>
        <p:spPr>
          <a:xfrm rot="5400000" flipH="1" flipV="1">
            <a:off x="3952875" y="2641600"/>
            <a:ext cx="619125" cy="98425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5286375" y="2428875"/>
            <a:ext cx="928688" cy="642938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6200000" flipH="1">
            <a:off x="4179094" y="4250531"/>
            <a:ext cx="1428750" cy="642938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>
            <a:off x="2321720" y="4250531"/>
            <a:ext cx="1643062" cy="1000125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5" name="TextBox 33"/>
          <p:cNvSpPr txBox="1">
            <a:spLocks noChangeArrowheads="1"/>
          </p:cNvSpPr>
          <p:nvPr/>
        </p:nvSpPr>
        <p:spPr bwMode="auto">
          <a:xfrm>
            <a:off x="7643813" y="3143250"/>
            <a:ext cx="5000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3084" grpId="0"/>
      <p:bldP spid="3086" grpId="0"/>
      <p:bldP spid="3088" grpId="0"/>
      <p:bldP spid="309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balatsky.ru/NNB_sait/Pr_sini2.files/image0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785813"/>
            <a:ext cx="6929437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57188" y="357188"/>
            <a:ext cx="5572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b="1">
                <a:latin typeface="Calibri" pitchFamily="34" charset="0"/>
              </a:rPr>
              <a:t>1.Поиск темы в ТПО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57188" y="1071563"/>
            <a:ext cx="84296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b="1">
                <a:latin typeface="Calibri" pitchFamily="34" charset="0"/>
              </a:rPr>
              <a:t>2. Определение необходимых знаний, умений по математике (в таблице)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57188" y="4857750"/>
            <a:ext cx="84296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b="1">
                <a:latin typeface="Calibri" pitchFamily="34" charset="0"/>
              </a:rPr>
              <a:t>6. Выбор домашнего задания: зачем перья, соломинки, пластилин?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7188" y="2428875"/>
            <a:ext cx="8429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b="1">
                <a:latin typeface="Calibri" pitchFamily="34" charset="0"/>
              </a:rPr>
              <a:t>3. Отбор инструментов и приспособлений </a:t>
            </a:r>
          </a:p>
        </p:txBody>
      </p:sp>
      <p:sp>
        <p:nvSpPr>
          <p:cNvPr id="5126" name="Прямоугольник 5"/>
          <p:cNvSpPr>
            <a:spLocks noChangeArrowheads="1"/>
          </p:cNvSpPr>
          <p:nvPr/>
        </p:nvSpPr>
        <p:spPr bwMode="auto">
          <a:xfrm>
            <a:off x="401638" y="6000750"/>
            <a:ext cx="73136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latin typeface="Calibri" pitchFamily="34" charset="0"/>
              </a:rPr>
              <a:t>7.Итоги: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кто же построил это гнездо</a:t>
            </a:r>
            <a:r>
              <a:rPr lang="ru-RU" sz="3200" b="1" i="1" dirty="0">
                <a:latin typeface="Calibri" pitchFamily="34" charset="0"/>
              </a:rPr>
              <a:t>?</a:t>
            </a:r>
          </a:p>
        </p:txBody>
      </p:sp>
      <p:sp>
        <p:nvSpPr>
          <p:cNvPr id="5127" name="Прямоугольник 6"/>
          <p:cNvSpPr>
            <a:spLocks noChangeArrowheads="1"/>
          </p:cNvSpPr>
          <p:nvPr/>
        </p:nvSpPr>
        <p:spPr bwMode="auto">
          <a:xfrm>
            <a:off x="357188" y="3143250"/>
            <a:ext cx="69802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b="1">
                <a:latin typeface="Calibri" pitchFamily="34" charset="0"/>
              </a:rPr>
              <a:t>4.Чтение текста, отыскивание нужной</a:t>
            </a:r>
          </a:p>
          <a:p>
            <a:pPr eaLnBrk="1" hangingPunct="1"/>
            <a:r>
              <a:rPr lang="ru-RU" altLang="ru-RU" sz="3200" b="1">
                <a:latin typeface="Calibri" pitchFamily="34" charset="0"/>
              </a:rPr>
              <a:t> информации</a:t>
            </a:r>
          </a:p>
        </p:txBody>
      </p:sp>
      <p:sp>
        <p:nvSpPr>
          <p:cNvPr id="5128" name="Прямоугольник 7"/>
          <p:cNvSpPr>
            <a:spLocks noChangeArrowheads="1"/>
          </p:cNvSpPr>
          <p:nvPr/>
        </p:nvSpPr>
        <p:spPr bwMode="auto">
          <a:xfrm>
            <a:off x="357188" y="4214813"/>
            <a:ext cx="4359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b="1">
                <a:latin typeface="Calibri" pitchFamily="34" charset="0"/>
              </a:rPr>
              <a:t>5.Выполнение заданий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5126" grpId="0"/>
      <p:bldP spid="5127" grpId="0"/>
      <p:bldP spid="51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500063" y="500063"/>
            <a:ext cx="7572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pic>
        <p:nvPicPr>
          <p:cNvPr id="6147" name="Picture 2" descr="http://i.dailymail.co.uk/i/pix/2010/09/22/article-1314285-0B4C8D9D000005DC-635_306x5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14"/>
          <a:stretch>
            <a:fillRect/>
          </a:stretch>
        </p:blipFill>
        <p:spPr bwMode="auto">
          <a:xfrm>
            <a:off x="2714625" y="428625"/>
            <a:ext cx="3036888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2" descr="C:\Documents and Settings\mityusha\Рабочий стол\ghfg\6007721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4429125"/>
            <a:ext cx="2970212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3" descr="C:\Documents and Settings\mityusha\Рабочий стол\ghfg\1285229724_secret_life_of_640_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071563"/>
            <a:ext cx="19939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&amp;Fcy;&amp;acy;&amp;jcy;&amp;lcy;:ZwergmausN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429000"/>
            <a:ext cx="40005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 descr="http://www.fermer1.ru/book_image/Krasichkova_Myshi/84499-_0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42875"/>
            <a:ext cx="4071937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142875" y="4357688"/>
            <a:ext cx="435768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 b="1">
                <a:latin typeface="Calibri" pitchFamily="34" charset="0"/>
              </a:rPr>
              <a:t>Отмерить с помощью линейки радиус окружности 7 см.</a:t>
            </a:r>
          </a:p>
        </p:txBody>
      </p:sp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4643438" y="4357688"/>
            <a:ext cx="43576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 b="1">
                <a:latin typeface="Calibri" pitchFamily="34" charset="0"/>
              </a:rPr>
              <a:t>Поместить ножку циркуля в центр листа, построить окружность. </a:t>
            </a:r>
          </a:p>
        </p:txBody>
      </p:sp>
      <p:grpSp>
        <p:nvGrpSpPr>
          <p:cNvPr id="8196" name="Группа 9"/>
          <p:cNvGrpSpPr>
            <a:grpSpLocks/>
          </p:cNvGrpSpPr>
          <p:nvPr/>
        </p:nvGrpSpPr>
        <p:grpSpPr bwMode="auto">
          <a:xfrm>
            <a:off x="285750" y="142875"/>
            <a:ext cx="3884613" cy="4000500"/>
            <a:chOff x="285720" y="142852"/>
            <a:chExt cx="3885187" cy="4000528"/>
          </a:xfrm>
        </p:grpSpPr>
        <p:pic>
          <p:nvPicPr>
            <p:cNvPr id="8200" name="Picture 3" descr="C:\Documents and Settings\mityusha\Рабочий стол\ghfg\24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20" y="142852"/>
              <a:ext cx="3885187" cy="4000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1" name="TextBox 5"/>
            <p:cNvSpPr txBox="1">
              <a:spLocks noChangeArrowheads="1"/>
            </p:cNvSpPr>
            <p:nvPr/>
          </p:nvSpPr>
          <p:spPr bwMode="auto">
            <a:xfrm>
              <a:off x="785786" y="2928934"/>
              <a:ext cx="6429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b="1" i="1">
                  <a:latin typeface="Calibri" pitchFamily="34" charset="0"/>
                </a:rPr>
                <a:t>7 см</a:t>
              </a:r>
            </a:p>
          </p:txBody>
        </p:sp>
        <p:sp>
          <p:nvSpPr>
            <p:cNvPr id="8202" name="TextBox 6"/>
            <p:cNvSpPr txBox="1">
              <a:spLocks noChangeArrowheads="1"/>
            </p:cNvSpPr>
            <p:nvPr/>
          </p:nvSpPr>
          <p:spPr bwMode="auto">
            <a:xfrm>
              <a:off x="2928926" y="357166"/>
              <a:ext cx="114300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2400" b="1" i="1">
                  <a:latin typeface="Calibri" pitchFamily="34" charset="0"/>
                </a:rPr>
                <a:t>Рис. 1</a:t>
              </a:r>
            </a:p>
          </p:txBody>
        </p:sp>
      </p:grpSp>
      <p:grpSp>
        <p:nvGrpSpPr>
          <p:cNvPr id="8197" name="Группа 8"/>
          <p:cNvGrpSpPr>
            <a:grpSpLocks/>
          </p:cNvGrpSpPr>
          <p:nvPr/>
        </p:nvGrpSpPr>
        <p:grpSpPr bwMode="auto">
          <a:xfrm>
            <a:off x="4929188" y="214313"/>
            <a:ext cx="3910012" cy="4000500"/>
            <a:chOff x="4929190" y="214290"/>
            <a:chExt cx="3909469" cy="4000528"/>
          </a:xfrm>
        </p:grpSpPr>
        <p:pic>
          <p:nvPicPr>
            <p:cNvPr id="8198" name="Picture 2" descr="C:\Documents and Settings\mityusha\Рабочий стол\ghfg\254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9190" y="214290"/>
              <a:ext cx="3909469" cy="4000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9" name="TextBox 7"/>
            <p:cNvSpPr txBox="1">
              <a:spLocks noChangeArrowheads="1"/>
            </p:cNvSpPr>
            <p:nvPr/>
          </p:nvSpPr>
          <p:spPr bwMode="auto">
            <a:xfrm>
              <a:off x="7429520" y="428604"/>
              <a:ext cx="114300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2400" b="1" i="1">
                  <a:latin typeface="Calibri" pitchFamily="34" charset="0"/>
                </a:rPr>
                <a:t>Рис. 2</a:t>
              </a: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0" y="4286250"/>
            <a:ext cx="4572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 b="1">
                <a:latin typeface="Calibri" pitchFamily="34" charset="0"/>
              </a:rPr>
              <a:t>Узнайте радиус входа, </a:t>
            </a:r>
          </a:p>
          <a:p>
            <a:pPr algn="ctr" eaLnBrk="1" hangingPunct="1"/>
            <a:r>
              <a:rPr lang="ru-RU" altLang="ru-RU" sz="2800" b="1">
                <a:latin typeface="Calibri" pitchFamily="34" charset="0"/>
              </a:rPr>
              <a:t>если его диаметр 2 см.</a:t>
            </a:r>
          </a:p>
          <a:p>
            <a:pPr algn="ctr" eaLnBrk="1" hangingPunct="1"/>
            <a:r>
              <a:rPr lang="ru-RU" altLang="ru-RU" sz="2800" b="1" i="1">
                <a:latin typeface="Calibri" pitchFamily="34" charset="0"/>
              </a:rPr>
              <a:t>Помните, что </a:t>
            </a:r>
          </a:p>
          <a:p>
            <a:pPr algn="ctr" eaLnBrk="1" hangingPunct="1"/>
            <a:r>
              <a:rPr lang="ru-RU" altLang="ru-RU" sz="2800" b="1">
                <a:latin typeface="Calibri" pitchFamily="34" charset="0"/>
              </a:rPr>
              <a:t>диаметр – это два радиуса.</a:t>
            </a: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4143375" y="4286250"/>
            <a:ext cx="50006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 b="1">
                <a:latin typeface="Calibri" pitchFamily="34" charset="0"/>
              </a:rPr>
              <a:t>Постройте вторую окружность, </a:t>
            </a:r>
          </a:p>
          <a:p>
            <a:pPr algn="ctr" eaLnBrk="1" hangingPunct="1"/>
            <a:r>
              <a:rPr lang="ru-RU" altLang="ru-RU" sz="2800" b="1">
                <a:latin typeface="Calibri" pitchFamily="34" charset="0"/>
              </a:rPr>
              <a:t>изображающую вход, </a:t>
            </a:r>
          </a:p>
          <a:p>
            <a:pPr algn="ctr" eaLnBrk="1" hangingPunct="1"/>
            <a:r>
              <a:rPr lang="ru-RU" altLang="ru-RU" sz="2800" b="1">
                <a:latin typeface="Calibri" pitchFamily="34" charset="0"/>
              </a:rPr>
              <a:t>внутри первой окружности.</a:t>
            </a:r>
          </a:p>
        </p:txBody>
      </p:sp>
      <p:grpSp>
        <p:nvGrpSpPr>
          <p:cNvPr id="9220" name="Группа 14"/>
          <p:cNvGrpSpPr>
            <a:grpSpLocks/>
          </p:cNvGrpSpPr>
          <p:nvPr/>
        </p:nvGrpSpPr>
        <p:grpSpPr bwMode="auto">
          <a:xfrm>
            <a:off x="285750" y="142875"/>
            <a:ext cx="3884613" cy="4000500"/>
            <a:chOff x="285720" y="142852"/>
            <a:chExt cx="3885187" cy="4000528"/>
          </a:xfrm>
        </p:grpSpPr>
        <p:grpSp>
          <p:nvGrpSpPr>
            <p:cNvPr id="9227" name="Группа 10"/>
            <p:cNvGrpSpPr>
              <a:grpSpLocks/>
            </p:cNvGrpSpPr>
            <p:nvPr/>
          </p:nvGrpSpPr>
          <p:grpSpPr bwMode="auto">
            <a:xfrm>
              <a:off x="285720" y="142852"/>
              <a:ext cx="3885187" cy="4000528"/>
              <a:chOff x="285720" y="142852"/>
              <a:chExt cx="3885187" cy="4000528"/>
            </a:xfrm>
          </p:grpSpPr>
          <p:pic>
            <p:nvPicPr>
              <p:cNvPr id="9230" name="Picture 3" descr="C:\Documents and Settings\mityusha\Рабочий стол\ghfg\24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5720" y="142852"/>
                <a:ext cx="3885187" cy="4000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31" name="TextBox 5"/>
              <p:cNvSpPr txBox="1">
                <a:spLocks noChangeArrowheads="1"/>
              </p:cNvSpPr>
              <p:nvPr/>
            </p:nvSpPr>
            <p:spPr bwMode="auto">
              <a:xfrm>
                <a:off x="785786" y="2857496"/>
                <a:ext cx="64294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ru-RU" b="1" i="1">
                    <a:latin typeface="Calibri" pitchFamily="34" charset="0"/>
                  </a:rPr>
                  <a:t>1 см</a:t>
                </a:r>
              </a:p>
            </p:txBody>
          </p:sp>
          <p:sp>
            <p:nvSpPr>
              <p:cNvPr id="9232" name="TextBox 6"/>
              <p:cNvSpPr txBox="1">
                <a:spLocks noChangeArrowheads="1"/>
              </p:cNvSpPr>
              <p:nvPr/>
            </p:nvSpPr>
            <p:spPr bwMode="auto">
              <a:xfrm>
                <a:off x="2928926" y="357166"/>
                <a:ext cx="114300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ru-RU" sz="2400" b="1" i="1">
                    <a:latin typeface="Calibri" pitchFamily="34" charset="0"/>
                  </a:rPr>
                  <a:t>Рис. 1</a:t>
                </a:r>
              </a:p>
            </p:txBody>
          </p:sp>
        </p:grpSp>
        <p:cxnSp>
          <p:nvCxnSpPr>
            <p:cNvPr id="13" name="Прямая соединительная линия 12"/>
            <p:cNvCxnSpPr/>
            <p:nvPr/>
          </p:nvCxnSpPr>
          <p:spPr>
            <a:xfrm rot="5400000">
              <a:off x="677916" y="3322637"/>
              <a:ext cx="357189" cy="158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>
              <a:off x="393711" y="3321049"/>
              <a:ext cx="357191" cy="1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Блок-схема: карточка 16"/>
          <p:cNvSpPr/>
          <p:nvPr/>
        </p:nvSpPr>
        <p:spPr>
          <a:xfrm>
            <a:off x="-571500" y="428625"/>
            <a:ext cx="71437" cy="46038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9222" name="Группа 15"/>
          <p:cNvGrpSpPr>
            <a:grpSpLocks/>
          </p:cNvGrpSpPr>
          <p:nvPr/>
        </p:nvGrpSpPr>
        <p:grpSpPr bwMode="auto">
          <a:xfrm>
            <a:off x="4857750" y="142875"/>
            <a:ext cx="3910013" cy="4000500"/>
            <a:chOff x="4857750" y="214313"/>
            <a:chExt cx="3910013" cy="4000500"/>
          </a:xfrm>
        </p:grpSpPr>
        <p:grpSp>
          <p:nvGrpSpPr>
            <p:cNvPr id="9223" name="Группа 8"/>
            <p:cNvGrpSpPr>
              <a:grpSpLocks/>
            </p:cNvGrpSpPr>
            <p:nvPr/>
          </p:nvGrpSpPr>
          <p:grpSpPr bwMode="auto">
            <a:xfrm>
              <a:off x="4857750" y="214313"/>
              <a:ext cx="3910013" cy="4000500"/>
              <a:chOff x="4929190" y="214290"/>
              <a:chExt cx="3909469" cy="4000528"/>
            </a:xfrm>
          </p:grpSpPr>
          <p:pic>
            <p:nvPicPr>
              <p:cNvPr id="9225" name="Picture 2" descr="C:\Documents and Settings\mityusha\Рабочий стол\ghfg\254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29190" y="214290"/>
                <a:ext cx="3909469" cy="4000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26" name="TextBox 7"/>
              <p:cNvSpPr txBox="1">
                <a:spLocks noChangeArrowheads="1"/>
              </p:cNvSpPr>
              <p:nvPr/>
            </p:nvSpPr>
            <p:spPr bwMode="auto">
              <a:xfrm>
                <a:off x="7429520" y="428604"/>
                <a:ext cx="114300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ru-RU" sz="2400" b="1" i="1">
                    <a:latin typeface="Calibri" pitchFamily="34" charset="0"/>
                  </a:rPr>
                  <a:t>Рис. 2</a:t>
                </a:r>
              </a:p>
            </p:txBody>
          </p:sp>
        </p:grpSp>
        <p:sp>
          <p:nvSpPr>
            <p:cNvPr id="15" name="Овал 14"/>
            <p:cNvSpPr/>
            <p:nvPr/>
          </p:nvSpPr>
          <p:spPr>
            <a:xfrm>
              <a:off x="6072188" y="2857501"/>
              <a:ext cx="500062" cy="35718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balatsky.ru/NNB_sait/Pr_sini2.files/image0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785813"/>
            <a:ext cx="6929437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170</Words>
  <Application>Microsoft Office PowerPoint</Application>
  <PresentationFormat>Экран (4:3)</PresentationFormat>
  <Paragraphs>46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Georgia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FUCK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mityusha</dc:creator>
  <cp:lastModifiedBy>ринат</cp:lastModifiedBy>
  <cp:revision>45</cp:revision>
  <dcterms:created xsi:type="dcterms:W3CDTF">2013-01-26T10:41:19Z</dcterms:created>
  <dcterms:modified xsi:type="dcterms:W3CDTF">2016-10-22T15:25:47Z</dcterms:modified>
</cp:coreProperties>
</file>