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6" r:id="rId4"/>
    <p:sldId id="258" r:id="rId5"/>
    <p:sldId id="341" r:id="rId6"/>
    <p:sldId id="333" r:id="rId7"/>
    <p:sldId id="260" r:id="rId8"/>
    <p:sldId id="262" r:id="rId9"/>
    <p:sldId id="263" r:id="rId10"/>
    <p:sldId id="264" r:id="rId11"/>
    <p:sldId id="321" r:id="rId12"/>
    <p:sldId id="265" r:id="rId13"/>
    <p:sldId id="267" r:id="rId14"/>
    <p:sldId id="266" r:id="rId15"/>
    <p:sldId id="314" r:id="rId16"/>
    <p:sldId id="342" r:id="rId17"/>
    <p:sldId id="345" r:id="rId18"/>
    <p:sldId id="346" r:id="rId19"/>
    <p:sldId id="325" r:id="rId20"/>
    <p:sldId id="313" r:id="rId21"/>
    <p:sldId id="273" r:id="rId22"/>
    <p:sldId id="343" r:id="rId23"/>
    <p:sldId id="315" r:id="rId24"/>
    <p:sldId id="286" r:id="rId25"/>
    <p:sldId id="318" r:id="rId26"/>
    <p:sldId id="320" r:id="rId27"/>
    <p:sldId id="288" r:id="rId28"/>
    <p:sldId id="289" r:id="rId29"/>
    <p:sldId id="274" r:id="rId30"/>
    <p:sldId id="292" r:id="rId31"/>
    <p:sldId id="301" r:id="rId32"/>
    <p:sldId id="291" r:id="rId33"/>
    <p:sldId id="302" r:id="rId34"/>
    <p:sldId id="335" r:id="rId35"/>
    <p:sldId id="285" r:id="rId36"/>
    <p:sldId id="340" r:id="rId37"/>
    <p:sldId id="327" r:id="rId38"/>
    <p:sldId id="336" r:id="rId39"/>
  </p:sldIdLst>
  <p:sldSz cx="9144000" cy="6858000" type="screen4x3"/>
  <p:notesSz cx="9947275" cy="6858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3CC"/>
    <a:srgbClr val="FF99FF"/>
    <a:srgbClr val="FF1515"/>
    <a:srgbClr val="FFFF00"/>
    <a:srgbClr val="FFCCFF"/>
    <a:srgbClr val="FFFF66"/>
    <a:srgbClr val="90EEF8"/>
    <a:srgbClr val="003399"/>
    <a:srgbClr val="42C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67" autoAdjust="0"/>
    <p:restoredTop sz="94918" autoAdjust="0"/>
  </p:normalViewPr>
  <p:slideViewPr>
    <p:cSldViewPr>
      <p:cViewPr>
        <p:scale>
          <a:sx n="80" d="100"/>
          <a:sy n="80" d="100"/>
        </p:scale>
        <p:origin x="-85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1782" y="-96"/>
      </p:cViewPr>
      <p:guideLst>
        <p:guide orient="horz" pos="2159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drive.google.com/file/d/0B2qBGSLybW9EWGl5elJyeVAwSms/view?usp=shar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650FB-211C-4FE6-94B7-24576CA26C75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58968B6-14ED-47D9-95EE-0FC63EC62735}">
      <dgm:prSet custT="1"/>
      <dgm:spPr/>
      <dgm:t>
        <a:bodyPr/>
        <a:lstStyle/>
        <a:p>
          <a:pPr algn="l"/>
          <a:r>
            <a:rPr lang="ru-RU" sz="1600" b="1" dirty="0" smtClean="0"/>
            <a:t> Реализуется  мониторинг уровня образованности учащихся по физике по итогам  системы  «Сетевой город» в 7-11 классах. В течение всего года учебные достижения рассматриваются конкретно по каждому классу.</a:t>
          </a:r>
          <a:endParaRPr lang="ru-RU" sz="1600" b="1" dirty="0"/>
        </a:p>
      </dgm:t>
    </dgm:pt>
    <dgm:pt modelId="{48844B78-3DF4-4F55-9DAA-0DB8BF0693A5}" type="parTrans" cxnId="{4752C98F-920B-4591-8E5B-C2D6DAB5A486}">
      <dgm:prSet/>
      <dgm:spPr/>
      <dgm:t>
        <a:bodyPr/>
        <a:lstStyle/>
        <a:p>
          <a:endParaRPr lang="ru-RU"/>
        </a:p>
      </dgm:t>
    </dgm:pt>
    <dgm:pt modelId="{26A3FD84-41D2-4C61-897C-8BB963CDAE9D}" type="sibTrans" cxnId="{4752C98F-920B-4591-8E5B-C2D6DAB5A486}">
      <dgm:prSet/>
      <dgm:spPr/>
      <dgm:t>
        <a:bodyPr/>
        <a:lstStyle/>
        <a:p>
          <a:endParaRPr lang="ru-RU"/>
        </a:p>
      </dgm:t>
    </dgm:pt>
    <dgm:pt modelId="{E7247A56-7708-4AA3-8635-A53EC5BF1023}">
      <dgm:prSet custT="1"/>
      <dgm:spPr/>
      <dgm:t>
        <a:bodyPr/>
        <a:lstStyle/>
        <a:p>
          <a:pPr algn="l"/>
          <a:r>
            <a:rPr lang="ru-RU" sz="1600" b="1" i="0" u="none" dirty="0" smtClean="0">
              <a:hlinkClick xmlns:r="http://schemas.openxmlformats.org/officeDocument/2006/relationships" r:id="rId1"/>
            </a:rPr>
            <a:t>Разработан  </a:t>
          </a:r>
          <a:r>
            <a:rPr lang="ru-RU" sz="1600" b="1" i="0" u="none" dirty="0">
              <a:hlinkClick xmlns:r="http://schemas.openxmlformats.org/officeDocument/2006/relationships" r:id="rId1"/>
            </a:rPr>
            <a:t>педагогический мониторинг достижений </a:t>
          </a:r>
          <a:r>
            <a:rPr lang="ru-RU" sz="1600" b="1" i="0" u="none" dirty="0"/>
            <a:t>учащихся на различных уровнях подготовленности по предмету </a:t>
          </a:r>
          <a:r>
            <a:rPr lang="ru-RU" sz="1600" b="1" i="0" u="none" dirty="0" smtClean="0"/>
            <a:t> математика</a:t>
          </a:r>
          <a:r>
            <a:rPr lang="ru-RU" sz="1600" b="1" i="0" u="none" dirty="0"/>
            <a:t>. </a:t>
          </a:r>
          <a:r>
            <a:rPr lang="ru-RU" sz="1600" b="1" i="0" u="none" dirty="0" smtClean="0"/>
            <a:t> Мониторинг </a:t>
          </a:r>
          <a:r>
            <a:rPr lang="ru-RU" sz="1600" b="1" i="0" u="none" dirty="0"/>
            <a:t>позволяет выявить уровень подготовленности каждого учащегося (базовый, повышенный, углубленный) по отдельным тематическим линиям при подготовке к итоговой аттестации учащихся 9-х классов: </a:t>
          </a:r>
          <a:r>
            <a:rPr lang="ru-RU" sz="1600" b="1" i="0" u="none" dirty="0" smtClean="0"/>
            <a:t>1</a:t>
          </a:r>
          <a:r>
            <a:rPr lang="ru-RU" sz="1600" b="1" i="0" u="none" dirty="0"/>
            <a:t>) вычислительные навыки, 2) решение уравнений, 3) решение текстовых задач, 4) функции и графики, 5) решение неравенств. </a:t>
          </a:r>
        </a:p>
      </dgm:t>
    </dgm:pt>
    <dgm:pt modelId="{675FC266-8246-4A7F-AD4F-F891C4541E3D}" type="parTrans" cxnId="{EB96AC06-AF43-4C86-9428-A243264DE262}">
      <dgm:prSet/>
      <dgm:spPr/>
      <dgm:t>
        <a:bodyPr/>
        <a:lstStyle/>
        <a:p>
          <a:endParaRPr lang="ru-RU"/>
        </a:p>
      </dgm:t>
    </dgm:pt>
    <dgm:pt modelId="{E82DE287-4B4C-4505-97F9-37A9FA79306D}" type="sibTrans" cxnId="{EB96AC06-AF43-4C86-9428-A243264DE262}">
      <dgm:prSet/>
      <dgm:spPr/>
      <dgm:t>
        <a:bodyPr/>
        <a:lstStyle/>
        <a:p>
          <a:endParaRPr lang="ru-RU"/>
        </a:p>
      </dgm:t>
    </dgm:pt>
    <dgm:pt modelId="{7B5A1AE7-FDF5-497A-831F-28CED643FA59}" type="pres">
      <dgm:prSet presAssocID="{D0B650FB-211C-4FE6-94B7-24576CA26C7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BB522-1093-40B4-935D-30B6102520BD}" type="pres">
      <dgm:prSet presAssocID="{D0B650FB-211C-4FE6-94B7-24576CA26C75}" presName="arrow" presStyleLbl="bgShp" presStyleIdx="0" presStyleCnt="1"/>
      <dgm:spPr/>
    </dgm:pt>
    <dgm:pt modelId="{B9756840-7688-49D0-9E29-DBD48A483EC5}" type="pres">
      <dgm:prSet presAssocID="{D0B650FB-211C-4FE6-94B7-24576CA26C75}" presName="linearProcess" presStyleCnt="0"/>
      <dgm:spPr/>
    </dgm:pt>
    <dgm:pt modelId="{AE7D6B40-DB77-42C6-9025-830B12ACDBCA}" type="pres">
      <dgm:prSet presAssocID="{758968B6-14ED-47D9-95EE-0FC63EC62735}" presName="textNode" presStyleLbl="node1" presStyleIdx="0" presStyleCnt="2" custScaleX="317989" custScaleY="176180" custLinFactX="-1808" custLinFactNeighborX="-100000" custLinFactNeighborY="-3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E7336-4CC7-4013-B6A2-1E25D2D19EBD}" type="pres">
      <dgm:prSet presAssocID="{26A3FD84-41D2-4C61-897C-8BB963CDAE9D}" presName="sibTrans" presStyleCnt="0"/>
      <dgm:spPr/>
    </dgm:pt>
    <dgm:pt modelId="{C0BD1F58-E102-4EF3-A9E0-25FD3168E8FE}" type="pres">
      <dgm:prSet presAssocID="{E7247A56-7708-4AA3-8635-A53EC5BF1023}" presName="textNode" presStyleLbl="node1" presStyleIdx="1" presStyleCnt="2" custScaleX="526749" custScaleY="171222" custLinFactX="938" custLinFactNeighborX="100000" custLinFactNeighborY="-18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C497C-ED99-4532-8215-A77FB6C46AC9}" type="presOf" srcId="{758968B6-14ED-47D9-95EE-0FC63EC62735}" destId="{AE7D6B40-DB77-42C6-9025-830B12ACDBCA}" srcOrd="0" destOrd="0" presId="urn:microsoft.com/office/officeart/2005/8/layout/hProcess9"/>
    <dgm:cxn modelId="{39CAC4B3-6F12-45FB-9951-1D518CBF97B1}" type="presOf" srcId="{D0B650FB-211C-4FE6-94B7-24576CA26C75}" destId="{7B5A1AE7-FDF5-497A-831F-28CED643FA59}" srcOrd="0" destOrd="0" presId="urn:microsoft.com/office/officeart/2005/8/layout/hProcess9"/>
    <dgm:cxn modelId="{EB96AC06-AF43-4C86-9428-A243264DE262}" srcId="{D0B650FB-211C-4FE6-94B7-24576CA26C75}" destId="{E7247A56-7708-4AA3-8635-A53EC5BF1023}" srcOrd="1" destOrd="0" parTransId="{675FC266-8246-4A7F-AD4F-F891C4541E3D}" sibTransId="{E82DE287-4B4C-4505-97F9-37A9FA79306D}"/>
    <dgm:cxn modelId="{4752C98F-920B-4591-8E5B-C2D6DAB5A486}" srcId="{D0B650FB-211C-4FE6-94B7-24576CA26C75}" destId="{758968B6-14ED-47D9-95EE-0FC63EC62735}" srcOrd="0" destOrd="0" parTransId="{48844B78-3DF4-4F55-9DAA-0DB8BF0693A5}" sibTransId="{26A3FD84-41D2-4C61-897C-8BB963CDAE9D}"/>
    <dgm:cxn modelId="{37C0ECE9-68C7-4F8F-A30C-C9A31D9CD45E}" type="presOf" srcId="{E7247A56-7708-4AA3-8635-A53EC5BF1023}" destId="{C0BD1F58-E102-4EF3-A9E0-25FD3168E8FE}" srcOrd="0" destOrd="0" presId="urn:microsoft.com/office/officeart/2005/8/layout/hProcess9"/>
    <dgm:cxn modelId="{4C33741B-63BB-4996-9706-CC7F88B1E246}" type="presParOf" srcId="{7B5A1AE7-FDF5-497A-831F-28CED643FA59}" destId="{D3FBB522-1093-40B4-935D-30B6102520BD}" srcOrd="0" destOrd="0" presId="urn:microsoft.com/office/officeart/2005/8/layout/hProcess9"/>
    <dgm:cxn modelId="{D554517A-FFB4-4B27-9CAF-79636D62219C}" type="presParOf" srcId="{7B5A1AE7-FDF5-497A-831F-28CED643FA59}" destId="{B9756840-7688-49D0-9E29-DBD48A483EC5}" srcOrd="1" destOrd="0" presId="urn:microsoft.com/office/officeart/2005/8/layout/hProcess9"/>
    <dgm:cxn modelId="{322347F0-3B0D-4A4C-AF2E-9B427B73F5E8}" type="presParOf" srcId="{B9756840-7688-49D0-9E29-DBD48A483EC5}" destId="{AE7D6B40-DB77-42C6-9025-830B12ACDBCA}" srcOrd="0" destOrd="0" presId="urn:microsoft.com/office/officeart/2005/8/layout/hProcess9"/>
    <dgm:cxn modelId="{7F75F427-7AEA-43C5-B878-A9DFE1F95DA0}" type="presParOf" srcId="{B9756840-7688-49D0-9E29-DBD48A483EC5}" destId="{949E7336-4CC7-4013-B6A2-1E25D2D19EBD}" srcOrd="1" destOrd="0" presId="urn:microsoft.com/office/officeart/2005/8/layout/hProcess9"/>
    <dgm:cxn modelId="{851C2BB7-474A-40AE-8DB7-3333258F7745}" type="presParOf" srcId="{B9756840-7688-49D0-9E29-DBD48A483EC5}" destId="{C0BD1F58-E102-4EF3-A9E0-25FD3168E8F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650FB-211C-4FE6-94B7-24576CA26C75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7247A56-7708-4AA3-8635-A53EC5BF1023}">
      <dgm:prSet custT="1"/>
      <dgm:spPr/>
      <dgm:t>
        <a:bodyPr/>
        <a:lstStyle/>
        <a:p>
          <a:pPr algn="l"/>
          <a:r>
            <a:rPr lang="ru-RU" sz="1600" b="1" i="0" u="none" dirty="0" smtClean="0"/>
            <a:t>Домашний физический эксперимент очень важен для воспитания исследователя. С помощью простейших приборов в домашних условиях можно провести много исследований. Как  без самостоятельных исследований развивать  интерес к физической науке. Тут важна роль родителей, это в первую очередь. Без их поддержки организовать эту работу будет трудно. Ребенку всегда рядом нужен добрый наставник, советчик, единомышленник, который подскажет, поможет в трудных ситуациях. А дома - это родители, которые заинтересованы в творческом развитии своего ребенка. Ну и очень важны советы наставника-педагога, который проконсультирует по многим вопросам проводимых домашних исследовательских опытов. У детей очень большая фантазия, важно их поддержать и направить по правильному руслу. </a:t>
          </a:r>
          <a:endParaRPr lang="ru-RU" sz="1600" b="1" i="0" u="none" dirty="0"/>
        </a:p>
      </dgm:t>
    </dgm:pt>
    <dgm:pt modelId="{675FC266-8246-4A7F-AD4F-F891C4541E3D}" type="parTrans" cxnId="{EB96AC06-AF43-4C86-9428-A243264DE262}">
      <dgm:prSet/>
      <dgm:spPr/>
      <dgm:t>
        <a:bodyPr/>
        <a:lstStyle/>
        <a:p>
          <a:endParaRPr lang="ru-RU"/>
        </a:p>
      </dgm:t>
    </dgm:pt>
    <dgm:pt modelId="{E82DE287-4B4C-4505-97F9-37A9FA79306D}" type="sibTrans" cxnId="{EB96AC06-AF43-4C86-9428-A243264DE262}">
      <dgm:prSet/>
      <dgm:spPr/>
      <dgm:t>
        <a:bodyPr/>
        <a:lstStyle/>
        <a:p>
          <a:endParaRPr lang="ru-RU"/>
        </a:p>
      </dgm:t>
    </dgm:pt>
    <dgm:pt modelId="{7B5A1AE7-FDF5-497A-831F-28CED643FA59}" type="pres">
      <dgm:prSet presAssocID="{D0B650FB-211C-4FE6-94B7-24576CA26C7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BB522-1093-40B4-935D-30B6102520BD}" type="pres">
      <dgm:prSet presAssocID="{D0B650FB-211C-4FE6-94B7-24576CA26C75}" presName="arrow" presStyleLbl="bgShp" presStyleIdx="0" presStyleCnt="1"/>
      <dgm:spPr/>
    </dgm:pt>
    <dgm:pt modelId="{B9756840-7688-49D0-9E29-DBD48A483EC5}" type="pres">
      <dgm:prSet presAssocID="{D0B650FB-211C-4FE6-94B7-24576CA26C75}" presName="linearProcess" presStyleCnt="0"/>
      <dgm:spPr/>
    </dgm:pt>
    <dgm:pt modelId="{C0BD1F58-E102-4EF3-A9E0-25FD3168E8FE}" type="pres">
      <dgm:prSet presAssocID="{E7247A56-7708-4AA3-8635-A53EC5BF1023}" presName="textNode" presStyleLbl="node1" presStyleIdx="0" presStyleCnt="1" custScaleX="349308" custScaleY="185607" custLinFactNeighborX="7491" custLinFactNeighborY="-3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3BDEE-B3E3-42A6-9807-89C2B5E452BB}" type="presOf" srcId="{D0B650FB-211C-4FE6-94B7-24576CA26C75}" destId="{7B5A1AE7-FDF5-497A-831F-28CED643FA59}" srcOrd="0" destOrd="0" presId="urn:microsoft.com/office/officeart/2005/8/layout/hProcess9"/>
    <dgm:cxn modelId="{EB96AC06-AF43-4C86-9428-A243264DE262}" srcId="{D0B650FB-211C-4FE6-94B7-24576CA26C75}" destId="{E7247A56-7708-4AA3-8635-A53EC5BF1023}" srcOrd="0" destOrd="0" parTransId="{675FC266-8246-4A7F-AD4F-F891C4541E3D}" sibTransId="{E82DE287-4B4C-4505-97F9-37A9FA79306D}"/>
    <dgm:cxn modelId="{E1D55ABE-5DBB-4F0A-8AE7-F7E2830B441B}" type="presOf" srcId="{E7247A56-7708-4AA3-8635-A53EC5BF1023}" destId="{C0BD1F58-E102-4EF3-A9E0-25FD3168E8FE}" srcOrd="0" destOrd="0" presId="urn:microsoft.com/office/officeart/2005/8/layout/hProcess9"/>
    <dgm:cxn modelId="{1701C869-295D-44B7-B394-F35CA82D366F}" type="presParOf" srcId="{7B5A1AE7-FDF5-497A-831F-28CED643FA59}" destId="{D3FBB522-1093-40B4-935D-30B6102520BD}" srcOrd="0" destOrd="0" presId="urn:microsoft.com/office/officeart/2005/8/layout/hProcess9"/>
    <dgm:cxn modelId="{14ECC3B3-04BB-4C01-BE1C-C8DEEB8249AB}" type="presParOf" srcId="{7B5A1AE7-FDF5-497A-831F-28CED643FA59}" destId="{B9756840-7688-49D0-9E29-DBD48A483EC5}" srcOrd="1" destOrd="0" presId="urn:microsoft.com/office/officeart/2005/8/layout/hProcess9"/>
    <dgm:cxn modelId="{4E199A1B-C227-423E-9012-D7CB37D70661}" type="presParOf" srcId="{B9756840-7688-49D0-9E29-DBD48A483EC5}" destId="{C0BD1F58-E102-4EF3-A9E0-25FD3168E8F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E8F5D26A-5882-4FAE-87A6-B0A8889EF891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41D4FB1F-5E22-4EBE-BB68-193FBC675D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2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F102AC02-515E-40FB-8ECF-91D386A6F9FE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1"/>
            <a:ext cx="7957820" cy="3086100"/>
          </a:xfrm>
          <a:prstGeom prst="rect">
            <a:avLst/>
          </a:prstGeom>
        </p:spPr>
        <p:txBody>
          <a:bodyPr vert="horz" lIns="92537" tIns="46269" rIns="92537" bIns="462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371E8815-A0BB-4D74-AA76-7C486A48B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8815-A0BB-4D74-AA76-7C486A48B44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8815-A0BB-4D74-AA76-7C486A48B44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8815-A0BB-4D74-AA76-7C486A48B44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8815-A0BB-4D74-AA76-7C486A48B44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0">
              <a:srgbClr val="FBEAC7"/>
            </a:gs>
            <a:gs pos="0">
              <a:srgbClr val="FBEAC7"/>
            </a:gs>
            <a:gs pos="0">
              <a:srgbClr val="FBEAC7"/>
            </a:gs>
            <a:gs pos="100000">
              <a:srgbClr val="F4C36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7FDD9-89A7-4893-9846-256376C061DA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195B65-5162-4F7B-99FF-B466201D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&#1096;&#1082;&#1086;&#1083;&#1072;60.&#1077;&#1082;&#1072;&#1090;&#1077;&#1088;&#1080;&#1085;&#1073;&#1091;&#1088;&#1075;.&#1088;&#1092;/about/workersItem/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pedacademy.ru/categories/1/articles/170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www.pedacademy.ru/categories/1/articles/171" TargetMode="Externa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.jpe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2.jpe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4.xls"/><Relationship Id="rId11" Type="http://schemas.openxmlformats.org/officeDocument/2006/relationships/image" Target="../media/image42.emf"/><Relationship Id="rId5" Type="http://schemas.openxmlformats.org/officeDocument/2006/relationships/image" Target="../media/image40.emf"/><Relationship Id="rId10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Microsoft_Excel_97-2003_Worksheet3.xls"/><Relationship Id="rId9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s://drive.google.com/folderview?id=0B2qBGSLybW9EWm1HdWJKalpZV2c&amp;usp=sharing" TargetMode="External"/><Relationship Id="rId4" Type="http://schemas.openxmlformats.org/officeDocument/2006/relationships/diagramData" Target="../diagrams/data2.xml"/><Relationship Id="rId9" Type="http://schemas.openxmlformats.org/officeDocument/2006/relationships/hyperlink" Target="https://drive.google.com/folderview?id=0B2qBGSLybW9EMFBIQVFJT0xNdDQ&amp;usp=shar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2.jpeg"/><Relationship Id="rId7" Type="http://schemas.openxmlformats.org/officeDocument/2006/relationships/hyperlink" Target="https://drive.google.com/file/d/0B2qBGSLybW9EWGl5elJyeVAwSms/view?usp=sharin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2qBGSLybW9EWjRLNEZqNWpidFk/view?usp=sharing" TargetMode="External"/><Relationship Id="rId5" Type="http://schemas.openxmlformats.org/officeDocument/2006/relationships/hyperlink" Target="http://elearn.irro.ru/subject/index/card/subject_id/1238" TargetMode="Externa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olderview?id=0B2qBGSLybW9EQW1OMVZxLU05Wm8&amp;usp=shar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academy.ru/categories/1/articles/171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pedacademy.ru/categories/1/articles/170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olderview?id=0B2qBGSLybW9EVWNWRkdOcHBwNkE&amp;usp=sharing" TargetMode="External"/><Relationship Id="rId5" Type="http://schemas.openxmlformats.org/officeDocument/2006/relationships/image" Target="../media/image55.gif"/><Relationship Id="rId4" Type="http://schemas.openxmlformats.org/officeDocument/2006/relationships/image" Target="../media/image58.jpeg"/><Relationship Id="rId9" Type="http://schemas.openxmlformats.org/officeDocument/2006/relationships/hyperlink" Target="https://drive.google.com/file/d/0B2qBGSLybW9EWGl5elJyeVAwSms/view?usp=shari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olderview?id=0B2qBGSLybW9EWm1HdWJKalpZV2c&amp;usp=sharin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drive.google.com/folderview?id=0B2qBGSLybW9EMFBIQVFJT0xNdDQ&amp;usp=sharin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olderview?id=0B2qBGSLybW9EazZVOTRQSmkzVnM&amp;usp=sharing" TargetMode="External"/><Relationship Id="rId5" Type="http://schemas.openxmlformats.org/officeDocument/2006/relationships/image" Target="../media/image55.gif"/><Relationship Id="rId4" Type="http://schemas.openxmlformats.org/officeDocument/2006/relationships/image" Target="../media/image59.jpeg"/><Relationship Id="rId9" Type="http://schemas.openxmlformats.org/officeDocument/2006/relationships/hyperlink" Target="https://drive.google.com/file/d/0B2qBGSLybW9EMTFSeERSUTZHd2M/view?usp=shari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hyperlink" Target="https://drive.google.com/folderview?id=0B2qBGSLybW9EWlJhbTJ6bzI1cU0&amp;usp=sharing" TargetMode="External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2.jpeg"/><Relationship Id="rId7" Type="http://schemas.openxmlformats.org/officeDocument/2006/relationships/hyperlink" Target="http://phys.reshuege.ru/test?theme=203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ztest.ru/" TargetMode="External"/><Relationship Id="rId5" Type="http://schemas.openxmlformats.org/officeDocument/2006/relationships/hyperlink" Target="http://it-n.ru/news.aspx?cat_no=231&amp;d_no=112213%20%0d" TargetMode="External"/><Relationship Id="rId4" Type="http://schemas.openxmlformats.org/officeDocument/2006/relationships/image" Target="../media/image5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2;&#1086;&#1083;&#1072;60.&#1077;&#1082;&#1072;&#1090;&#1077;&#1088;&#1080;&#1085;&#1073;&#1091;&#1088;&#1075;.&#1088;&#1092;/news/item/33" TargetMode="External"/><Relationship Id="rId7" Type="http://schemas.openxmlformats.org/officeDocument/2006/relationships/hyperlink" Target="https://drive.google.com/file/d/0B8f63DQGYBhSNlo1bF9zNWF4bEE/view" TargetMode="External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olderview?id=0B2qBGSLybW9EbmVpZUhWSzdPUEU&amp;usp=sharing" TargetMode="External"/><Relationship Id="rId5" Type="http://schemas.openxmlformats.org/officeDocument/2006/relationships/hyperlink" Target="http://&#1096;&#1082;&#1086;&#1083;&#1072;60.&#1077;&#1082;&#1072;&#1090;&#1077;&#1088;&#1080;&#1085;&#1073;&#1091;&#1088;&#1075;.&#1088;&#1092;/news" TargetMode="External"/><Relationship Id="rId4" Type="http://schemas.openxmlformats.org/officeDocument/2006/relationships/hyperlink" Target="https://drive.google.com/folderview?id=0B2qBGSLybW9Ec3lrTzVBenhFSE0&amp;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olderview?id=0B2qBGSLybW9Ec1ZIYkE5TGtqak0&amp;usp=shar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olderview?id=0B2qBGSLybW9EYUdtcVVCTWtmZGs&amp;usp=sharing" TargetMode="External"/><Relationship Id="rId4" Type="http://schemas.openxmlformats.org/officeDocument/2006/relationships/hyperlink" Target="https://drive.google.com/file/d/0B2qBGSLybW9EZHJXTzEtOVJGc0U/view?usp=sharin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9087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1061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9729" y="476672"/>
            <a:ext cx="86409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общеобразовательное учреждение средняя общеобразовательная школа № 53 с углубленным изучением отдельных предметов, </a:t>
            </a:r>
          </a:p>
          <a:p>
            <a:pPr algn="ctr">
              <a:defRPr/>
            </a:pPr>
            <a:r>
              <a:rPr lang="ru-RU" sz="2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Екатеринбург, Октябрьский район</a:t>
            </a:r>
            <a:endParaRPr lang="ru-RU" sz="2200" b="1" spc="5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6093296"/>
            <a:ext cx="1268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2015 год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" name="Рисунок 24" descr="81058_17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88"/>
          <a:stretch>
            <a:fillRect/>
          </a:stretch>
        </p:blipFill>
        <p:spPr>
          <a:xfrm>
            <a:off x="2557691" y="2996952"/>
            <a:ext cx="6586309" cy="40324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851920" y="3356992"/>
            <a:ext cx="3963313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Учитель физики и математики </a:t>
            </a:r>
            <a:endParaRPr lang="ru-RU" sz="2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1988840"/>
            <a:ext cx="5760640" cy="13234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4"/>
              </a:rPr>
              <a:t>Курбатова Светлана Николаевна</a:t>
            </a:r>
            <a:endParaRPr lang="ru-RU" sz="4000" b="1" i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1" y="116632"/>
            <a:ext cx="7873016" cy="4063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9422" y="65061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Всероссийский методический фестиваль </a:t>
            </a:r>
            <a:r>
              <a:rPr lang="ru-RU" sz="1400" b="1" dirty="0" smtClean="0">
                <a:solidFill>
                  <a:srgbClr val="FF0000"/>
                </a:solidFill>
              </a:rPr>
              <a:t>"</a:t>
            </a:r>
            <a:r>
              <a:rPr lang="ru-RU" sz="1400" b="1" dirty="0">
                <a:solidFill>
                  <a:srgbClr val="FF0000"/>
                </a:solidFill>
              </a:rPr>
              <a:t>ПЕДАГОГИЧЕСКОЕ ТВОРЧЕСТВО" </a:t>
            </a:r>
            <a:endParaRPr lang="ru-RU" sz="1400" dirty="0">
              <a:solidFill>
                <a:srgbClr val="FF0000"/>
              </a:solidFill>
            </a:endParaRPr>
          </a:p>
          <a:p>
            <a:pPr algn="ctr"/>
            <a:r>
              <a:rPr lang="ru-RU" sz="1400" dirty="0">
                <a:solidFill>
                  <a:srgbClr val="00B0F0"/>
                </a:solidFill>
              </a:rPr>
              <a:t>Осень,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5" name="Рисунок 4" descr="360d90ada58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058" y="-15372"/>
            <a:ext cx="2053634" cy="1850147"/>
          </a:xfrm>
          <a:prstGeom prst="rect">
            <a:avLst/>
          </a:prstGeom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957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00" y="3550704"/>
            <a:ext cx="31035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 descr="E:\D\ИНФОУРОК олимпиада по физике\благодарность Курбатов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420672"/>
            <a:ext cx="3241154" cy="23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E:\D\ИНФОУРОК олимпиада по физике\Свидетельство Курбатов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157" y="1290914"/>
            <a:ext cx="3143937" cy="18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2673" y="5482345"/>
            <a:ext cx="2557519" cy="338554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Июнь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2014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 года</a:t>
            </a:r>
            <a:endParaRPr lang="ru-RU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360d90ada58f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94540" y="5651622"/>
            <a:ext cx="1800200" cy="1351549"/>
          </a:xfrm>
          <a:prstGeom prst="rect">
            <a:avLst/>
          </a:prstGeom>
        </p:spPr>
      </p:pic>
      <p:sp>
        <p:nvSpPr>
          <p:cNvPr id="8" name="TextBox 7">
            <a:hlinkClick r:id="rId5"/>
          </p:cNvPr>
          <p:cNvSpPr txBox="1"/>
          <p:nvPr/>
        </p:nvSpPr>
        <p:spPr>
          <a:xfrm>
            <a:off x="251520" y="4602614"/>
            <a:ext cx="3000396" cy="338554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Июнь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hlinkClick r:id="rId5"/>
              </a:rPr>
              <a:t>2014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 года</a:t>
            </a:r>
            <a:endParaRPr lang="ru-RU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11" y="332656"/>
            <a:ext cx="2914141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843808" cy="38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 descr="C:\Users\Света\Desktop\diplo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836713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00238" y="3264852"/>
          <a:ext cx="5343524" cy="1379220"/>
        </p:xfrm>
        <a:graphic>
          <a:graphicData uri="http://schemas.openxmlformats.org/drawingml/2006/table">
            <a:tbl>
              <a:tblPr/>
              <a:tblGrid>
                <a:gridCol w="979233"/>
                <a:gridCol w="1171140"/>
                <a:gridCol w="760637"/>
                <a:gridCol w="631005"/>
                <a:gridCol w="630369"/>
                <a:gridCol w="1171140"/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бал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2007 – 2008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2009 – 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23619"/>
            <a:ext cx="9144000" cy="7101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893" y="-16356"/>
            <a:ext cx="8424936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Раздел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педагогической 			     деятельности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97454" y="763248"/>
            <a:ext cx="8100392" cy="372409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Цель педагогической деятельности</a:t>
            </a:r>
            <a:r>
              <a:rPr lang="ru-RU" dirty="0" smtClean="0">
                <a:solidFill>
                  <a:schemeClr val="bg1"/>
                </a:solidFill>
              </a:rPr>
              <a:t>- достижение обучающимися результатов образования соответствующих ФГОС, ГОС , в том числе создание  условий для эффективного развития УУД в процессе изучения физики и математики.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реализации поставленной цели мною были определены </a:t>
            </a:r>
            <a:r>
              <a:rPr lang="ru-RU" b="1" dirty="0">
                <a:solidFill>
                  <a:schemeClr val="bg1"/>
                </a:solidFill>
              </a:rPr>
              <a:t>задачи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1.обеспечение результатов образования, соответствующих ФГОС,ГОС на основе эффективного использования современных образовательных технологий;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</a:rPr>
              <a:t>2</a:t>
            </a:r>
            <a:r>
              <a:rPr lang="ru-RU" sz="1600" dirty="0" smtClean="0">
                <a:solidFill>
                  <a:schemeClr val="bg1"/>
                </a:solidFill>
              </a:rPr>
              <a:t>.использование </a:t>
            </a:r>
            <a:r>
              <a:rPr lang="ru-RU" sz="1600" dirty="0">
                <a:solidFill>
                  <a:schemeClr val="bg1"/>
                </a:solidFill>
              </a:rPr>
              <a:t>инновационных технологий, обеспечивающих формирование познавательного интереса, повышения качества знаний 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</a:rPr>
              <a:t>3</a:t>
            </a:r>
            <a:r>
              <a:rPr lang="ru-RU" sz="1600" dirty="0" smtClean="0">
                <a:solidFill>
                  <a:schemeClr val="bg1"/>
                </a:solidFill>
              </a:rPr>
              <a:t>.создание </a:t>
            </a:r>
            <a:r>
              <a:rPr lang="ru-RU" sz="1600" dirty="0">
                <a:solidFill>
                  <a:schemeClr val="bg1"/>
                </a:solidFill>
              </a:rPr>
              <a:t>условий для формирования продуктивного мышления одаренных детей  и ситуации успеха у слабоуспевающих </a:t>
            </a:r>
            <a:r>
              <a:rPr lang="ru-RU" sz="1600" dirty="0" smtClean="0">
                <a:solidFill>
                  <a:schemeClr val="bg1"/>
                </a:solidFill>
              </a:rPr>
              <a:t>учащихся;</a:t>
            </a:r>
            <a:endParaRPr lang="ru-RU" sz="16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</a:rPr>
              <a:t>4</a:t>
            </a:r>
            <a:r>
              <a:rPr lang="ru-RU" sz="1600" dirty="0" smtClean="0">
                <a:solidFill>
                  <a:schemeClr val="bg1"/>
                </a:solidFill>
              </a:rPr>
              <a:t>.создание </a:t>
            </a:r>
            <a:r>
              <a:rPr lang="ru-RU" sz="1600" dirty="0">
                <a:solidFill>
                  <a:schemeClr val="bg1"/>
                </a:solidFill>
              </a:rPr>
              <a:t>условий, необходимых для формирования коммуникативной компетентности </a:t>
            </a:r>
            <a:r>
              <a:rPr lang="ru-RU" sz="1600" dirty="0" smtClean="0">
                <a:solidFill>
                  <a:schemeClr val="bg1"/>
                </a:solidFill>
              </a:rPr>
              <a:t>обучающихся.</a:t>
            </a:r>
            <a:endParaRPr lang="ru-RU" sz="16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4" name="Рисунок 13" descr="12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3085"/>
            <a:ext cx="1102784" cy="97327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36110858"/>
              </p:ext>
            </p:extLst>
          </p:nvPr>
        </p:nvGraphicFramePr>
        <p:xfrm>
          <a:off x="287524" y="4293096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478567" y="3625570"/>
            <a:ext cx="6552728" cy="861774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</a:rPr>
              <a:t>Достижению поставленной цели способствует применение на уроках физики и математики информационно-коммуникационных технологий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349434"/>
          <a:ext cx="6096000" cy="121005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Успеваемость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21,5 %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2009 – 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24,5 %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3,25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2010 – 2011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37,5 %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  <a:ln>
            <a:solidFill>
              <a:srgbClr val="0033CC"/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72133"/>
              </p:ext>
            </p:extLst>
          </p:nvPr>
        </p:nvGraphicFramePr>
        <p:xfrm>
          <a:off x="1979712" y="1556792"/>
          <a:ext cx="6096000" cy="201091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Учебный год 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Количество учащихся 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Успеваемость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</a:rPr>
                        <a:t>Качество знаний</a:t>
                      </a:r>
                      <a:endParaRPr lang="ru-RU" sz="1400" b="1" i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Средний балл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</a:t>
                      </a:r>
                      <a:r>
                        <a:rPr lang="ru-RU" sz="1400" b="1" i="0" baseline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2012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3,24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2013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3,25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2014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2015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indent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3,40</a:t>
                      </a:r>
                      <a:endParaRPr lang="ru-RU" sz="1400" b="1" i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37019"/>
              </p:ext>
            </p:extLst>
          </p:nvPr>
        </p:nvGraphicFramePr>
        <p:xfrm>
          <a:off x="552450" y="3551238"/>
          <a:ext cx="3767138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0" name="Лист" r:id="rId4" imgW="5038716" imgH="3352845" progId="Excel.Sheet.8">
                  <p:embed/>
                </p:oleObj>
              </mc:Choice>
              <mc:Fallback>
                <p:oleObj name="Лист" r:id="rId4" imgW="5038716" imgH="3352845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551238"/>
                        <a:ext cx="3767138" cy="2901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2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654993"/>
              </p:ext>
            </p:extLst>
          </p:nvPr>
        </p:nvGraphicFramePr>
        <p:xfrm>
          <a:off x="4787900" y="3614738"/>
          <a:ext cx="4105275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1" name="Лист" r:id="rId6" imgW="5057882" imgH="2828904" progId="Excel.Sheet.8">
                  <p:embed/>
                </p:oleObj>
              </mc:Choice>
              <mc:Fallback>
                <p:oleObj name="Лист" r:id="rId6" imgW="5057882" imgH="2828904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14738"/>
                        <a:ext cx="4105275" cy="32432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2000250" cy="13906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51720" y="548680"/>
            <a:ext cx="5688632" cy="646331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Уровень успеваемости обучающихся по физике за последние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четыре года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387475" y="2968942"/>
          <a:ext cx="6369050" cy="1971040"/>
        </p:xfrm>
        <a:graphic>
          <a:graphicData uri="http://schemas.openxmlformats.org/drawingml/2006/table">
            <a:tbl>
              <a:tblPr/>
              <a:tblGrid>
                <a:gridCol w="3208020"/>
                <a:gridCol w="3161030"/>
              </a:tblGrid>
              <a:tr h="19710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graphicFrame>
        <p:nvGraphicFramePr>
          <p:cNvPr id="6144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779872"/>
              </p:ext>
            </p:extLst>
          </p:nvPr>
        </p:nvGraphicFramePr>
        <p:xfrm>
          <a:off x="1143000" y="2000250"/>
          <a:ext cx="2986088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5" name="Лист" r:id="rId4" imgW="2781201" imgH="1895474" progId="Excel.Sheet.8">
                  <p:embed/>
                </p:oleObj>
              </mc:Choice>
              <mc:Fallback>
                <p:oleObj name="Лист" r:id="rId4" imgW="2781201" imgH="1895474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 b="-114"/>
                      <a:stretch>
                        <a:fillRect/>
                      </a:stretch>
                    </p:blipFill>
                    <p:spPr bwMode="auto">
                      <a:xfrm>
                        <a:off x="1143000" y="2000250"/>
                        <a:ext cx="2986088" cy="2017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076135"/>
              </p:ext>
            </p:extLst>
          </p:nvPr>
        </p:nvGraphicFramePr>
        <p:xfrm>
          <a:off x="4786313" y="2000250"/>
          <a:ext cx="3163887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" name="Лист" r:id="rId6" imgW="2781201" imgH="1895474" progId="Excel.Sheet.8">
                  <p:embed/>
                </p:oleObj>
              </mc:Choice>
              <mc:Fallback>
                <p:oleObj name="Лист" r:id="rId6" imgW="2781201" imgH="1895474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 b="-114"/>
                      <a:stretch>
                        <a:fillRect/>
                      </a:stretch>
                    </p:blipFill>
                    <p:spPr bwMode="auto">
                      <a:xfrm>
                        <a:off x="4786313" y="2000250"/>
                        <a:ext cx="3163887" cy="2019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6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E1D7A7"/>
              </a:clrFrom>
              <a:clrTo>
                <a:srgbClr val="E1D7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274" y="4247190"/>
            <a:ext cx="2520280" cy="2350162"/>
          </a:xfrm>
          <a:prstGeom prst="rect">
            <a:avLst/>
          </a:prstGeom>
        </p:spPr>
      </p:pic>
      <p:pic>
        <p:nvPicPr>
          <p:cNvPr id="11" name="Рисунок 10" descr="12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7" y="332656"/>
            <a:ext cx="2414543" cy="16786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4612" y="714356"/>
            <a:ext cx="5688632" cy="646331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Уровень успеваемости обучающихся по математике за  два года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958208"/>
              </p:ext>
            </p:extLst>
          </p:nvPr>
        </p:nvGraphicFramePr>
        <p:xfrm>
          <a:off x="1187450" y="4095750"/>
          <a:ext cx="37465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7" name="Лист" r:id="rId10" imgW="5029268" imgH="2876682" progId="Excel.Sheet.8">
                  <p:embed/>
                </p:oleObj>
              </mc:Choice>
              <mc:Fallback>
                <p:oleObj name="Лист" r:id="rId10" imgW="5029268" imgH="2876682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95750"/>
                        <a:ext cx="3746500" cy="2844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00238" y="3264852"/>
          <a:ext cx="5343524" cy="1379220"/>
        </p:xfrm>
        <a:graphic>
          <a:graphicData uri="http://schemas.openxmlformats.org/drawingml/2006/table">
            <a:tbl>
              <a:tblPr/>
              <a:tblGrid>
                <a:gridCol w="979233"/>
                <a:gridCol w="1171140"/>
                <a:gridCol w="760637"/>
                <a:gridCol w="631005"/>
                <a:gridCol w="630369"/>
                <a:gridCol w="1171140"/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бал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2007 – 2008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2009 – 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70916"/>
              </p:ext>
            </p:extLst>
          </p:nvPr>
        </p:nvGraphicFramePr>
        <p:xfrm>
          <a:off x="3563888" y="1556793"/>
          <a:ext cx="5112567" cy="204216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226412"/>
                <a:gridCol w="1432186"/>
                <a:gridCol w="1283461"/>
                <a:gridCol w="1170508"/>
              </a:tblGrid>
              <a:tr h="736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Учебный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Кол-во обучающихся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успеваемости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Средний балл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06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2011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06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2012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06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2014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07904" y="620688"/>
            <a:ext cx="4968552" cy="369332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ЕГЭ по физике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789040"/>
            <a:ext cx="5148064" cy="369332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ОГЭ по математике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3008"/>
              </p:ext>
            </p:extLst>
          </p:nvPr>
        </p:nvGraphicFramePr>
        <p:xfrm>
          <a:off x="3563888" y="4725144"/>
          <a:ext cx="5220072" cy="10744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008112"/>
                <a:gridCol w="1224136"/>
                <a:gridCol w="1152128"/>
                <a:gridCol w="864096"/>
                <a:gridCol w="971600"/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Учебный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Кол-во обучающихся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успеваемости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Средний балл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2014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808312" cy="19524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2487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443872"/>
            <a:ext cx="3094118" cy="300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00238" y="3264852"/>
          <a:ext cx="5343524" cy="1379220"/>
        </p:xfrm>
        <a:graphic>
          <a:graphicData uri="http://schemas.openxmlformats.org/drawingml/2006/table">
            <a:tbl>
              <a:tblPr/>
              <a:tblGrid>
                <a:gridCol w="979233"/>
                <a:gridCol w="1171140"/>
                <a:gridCol w="760637"/>
                <a:gridCol w="631005"/>
                <a:gridCol w="630369"/>
                <a:gridCol w="1171140"/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бал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2007 – 2008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2009 – 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23619"/>
            <a:ext cx="9144000" cy="7101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424936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ru-RU" sz="20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Раздел </a:t>
            </a:r>
            <a:r>
              <a:rPr lang="en-US" sz="20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II.</a:t>
            </a:r>
            <a:r>
              <a:rPr lang="en-US" sz="20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</a:t>
            </a:r>
            <a:r>
              <a:rPr lang="ru-RU" sz="20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педагогической 			     деятельности</a:t>
            </a:r>
            <a:endParaRPr lang="ru-RU" sz="20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43608" y="1016062"/>
            <a:ext cx="7747221" cy="23083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Одной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из форм 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инновационной 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работы по физике является выполнение учащимися совместно с родителями опытов по физике в домашних условиях. Такие практические задания я начала практиковать три года назад. Наиболее актуальны они, как правило, в 7-8 классах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.</a:t>
            </a:r>
            <a:r>
              <a:rPr lang="ru-RU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Мною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подготовлены разработки домашних практических заданий, в которых пошагово описан ход выполнения 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работы, бланки отчетов ребята приносят в класс или отправляют по Е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mail.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white"/>
              </a:solidFill>
            </a:endParaRPr>
          </a:p>
        </p:txBody>
      </p:sp>
      <p:pic>
        <p:nvPicPr>
          <p:cNvPr id="14" name="Рисунок 13" descr="12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489" y="1221824"/>
            <a:ext cx="1399915" cy="97327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29733042"/>
              </p:ext>
            </p:extLst>
          </p:nvPr>
        </p:nvGraphicFramePr>
        <p:xfrm>
          <a:off x="287524" y="4293096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259632" y="3524077"/>
            <a:ext cx="6624736" cy="46166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hlinkClick r:id="rId9"/>
              </a:rPr>
              <a:t>7 класс</a:t>
            </a:r>
            <a:r>
              <a:rPr lang="ru-RU" sz="2400" b="1" i="1" dirty="0" smtClean="0">
                <a:solidFill>
                  <a:prstClr val="black"/>
                </a:solidFill>
              </a:rPr>
              <a:t>; </a:t>
            </a:r>
            <a:r>
              <a:rPr lang="en-US" sz="2400" b="1" i="1" dirty="0" smtClean="0">
                <a:solidFill>
                  <a:prstClr val="black"/>
                </a:solidFill>
              </a:rPr>
              <a:t>                                     </a:t>
            </a: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hlinkClick r:id="rId10"/>
              </a:rPr>
              <a:t>8 класс</a:t>
            </a:r>
            <a:endParaRPr lang="ru-RU" sz="24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404" y="920022"/>
            <a:ext cx="8498084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/>
              </a:rPr>
              <a:t>Для выработки у учащихся правильных и безопасных методов и приёмов работы </a:t>
            </a:r>
            <a:r>
              <a:rPr lang="ru-RU" dirty="0" smtClean="0">
                <a:solidFill>
                  <a:prstClr val="black"/>
                </a:solidFill>
                <a:ea typeface="Calibri"/>
              </a:rPr>
              <a:t> провожу инструктирование </a:t>
            </a:r>
            <a:r>
              <a:rPr lang="ru-RU" dirty="0">
                <a:solidFill>
                  <a:prstClr val="black"/>
                </a:solidFill>
                <a:ea typeface="Calibri"/>
              </a:rPr>
              <a:t>и обучение учащихся по соблюдению требований правил безопасности и гигиены труда в кабинете физики. Инструктаж по правилам безопасности и производственной санитарии проводится со всеми </a:t>
            </a:r>
            <a:r>
              <a:rPr lang="ru-RU" dirty="0" smtClean="0">
                <a:solidFill>
                  <a:prstClr val="black"/>
                </a:solidFill>
                <a:ea typeface="Calibri"/>
              </a:rPr>
              <a:t>учащимися. </a:t>
            </a:r>
            <a:endParaRPr lang="ru-RU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0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Здоровьесбережение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на уроках физики и во внеурочной деятельности: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714" y="2132856"/>
            <a:ext cx="7434528" cy="34009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457200" indent="45720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Во время проведения уроков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 раскрываю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такие важные темы как безопасное использование компьютера в домашних условиях и в школе,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рассматриваю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вопросы связанные с воздействием компьютера на здоровье человека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. Провожу на уроках математики в 5 классе физкультминутки.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000" dirty="0">
                <a:solidFill>
                  <a:prstClr val="black"/>
                </a:solidFill>
                <a:ea typeface="Calibri"/>
              </a:rPr>
              <a:t>	Как классный руководитель</a:t>
            </a:r>
            <a:r>
              <a:rPr lang="ru-RU" sz="2000" dirty="0" smtClean="0">
                <a:solidFill>
                  <a:prstClr val="black"/>
                </a:solidFill>
                <a:ea typeface="Calibri"/>
              </a:rPr>
              <a:t>, веду </a:t>
            </a:r>
            <a:r>
              <a:rPr lang="ru-RU" sz="2000" dirty="0">
                <a:solidFill>
                  <a:prstClr val="black"/>
                </a:solidFill>
                <a:ea typeface="Calibri"/>
              </a:rPr>
              <a:t>активную работу по </a:t>
            </a:r>
            <a:r>
              <a:rPr lang="ru-RU" sz="2000" dirty="0" err="1">
                <a:solidFill>
                  <a:prstClr val="black"/>
                </a:solidFill>
                <a:ea typeface="Calibri"/>
              </a:rPr>
              <a:t>здоровьесбережению</a:t>
            </a:r>
            <a:r>
              <a:rPr lang="ru-RU" sz="2000" dirty="0">
                <a:solidFill>
                  <a:prstClr val="black"/>
                </a:solidFill>
                <a:ea typeface="Calibri"/>
              </a:rPr>
              <a:t> учащихся. </a:t>
            </a:r>
            <a:r>
              <a:rPr lang="ru-RU" sz="2000" dirty="0" smtClean="0">
                <a:solidFill>
                  <a:prstClr val="black"/>
                </a:solidFill>
                <a:ea typeface="Calibri"/>
              </a:rPr>
              <a:t>Провожу </a:t>
            </a:r>
            <a:r>
              <a:rPr lang="ru-RU" sz="2000" dirty="0">
                <a:solidFill>
                  <a:prstClr val="black"/>
                </a:solidFill>
                <a:ea typeface="Calibri"/>
              </a:rPr>
              <a:t>классные часы по вопросам здорового образа жизни и личной гигиены подростка; конкурсы </a:t>
            </a:r>
            <a:r>
              <a:rPr lang="ru-RU" sz="2000" dirty="0" smtClean="0">
                <a:solidFill>
                  <a:prstClr val="black"/>
                </a:solidFill>
                <a:ea typeface="Calibri"/>
              </a:rPr>
              <a:t>газет пропагандирующие  </a:t>
            </a:r>
            <a:r>
              <a:rPr lang="ru-RU" sz="2000" dirty="0">
                <a:solidFill>
                  <a:prstClr val="black"/>
                </a:solidFill>
                <a:ea typeface="Calibri"/>
              </a:rPr>
              <a:t>здоровый образ </a:t>
            </a:r>
            <a:r>
              <a:rPr lang="ru-RU" sz="2000" dirty="0" smtClean="0">
                <a:solidFill>
                  <a:prstClr val="black"/>
                </a:solidFill>
                <a:ea typeface="Calibri"/>
              </a:rPr>
              <a:t>жизни; дни </a:t>
            </a:r>
            <a:r>
              <a:rPr lang="ru-RU" sz="2000" dirty="0">
                <a:solidFill>
                  <a:prstClr val="black"/>
                </a:solidFill>
                <a:ea typeface="Calibri"/>
              </a:rPr>
              <a:t>здоровья;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58" y="1988840"/>
            <a:ext cx="21955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97" y="-277764"/>
            <a:ext cx="9144000" cy="710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0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Комфортная 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среда на уроках физики и во внеурочной деятельности: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413" y="764704"/>
            <a:ext cx="8604448" cy="646330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457200" indent="457200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ea typeface="Times New Roman"/>
              </a:rPr>
              <a:t>Образовательная среда, создающая комфортные условия для развития учащихся, повышения их мотивации к обучению, достижению ими высоких образовательных результатов – важное условие успеха любой </a:t>
            </a:r>
            <a:r>
              <a:rPr lang="ru-RU" dirty="0" smtClean="0">
                <a:solidFill>
                  <a:schemeClr val="bg1"/>
                </a:solidFill>
                <a:ea typeface="Times New Roman"/>
              </a:rPr>
              <a:t>школы.</a:t>
            </a:r>
          </a:p>
          <a:p>
            <a:pPr marL="457200" indent="457200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Создание </a:t>
            </a:r>
            <a:r>
              <a:rPr lang="ru-RU" dirty="0">
                <a:solidFill>
                  <a:schemeClr val="bg1"/>
                </a:solidFill>
              </a:rPr>
              <a:t>психолого-педагогических условий позволяющих работать с каждым учеником в отдельности, с учетом его индивидуальных возможностей, потребностей, интересов  </a:t>
            </a:r>
            <a:r>
              <a:rPr lang="ru-RU" u="sng" dirty="0">
                <a:solidFill>
                  <a:schemeClr val="bg1"/>
                </a:solidFill>
              </a:rPr>
              <a:t>в едином классном коллективе</a:t>
            </a:r>
            <a:r>
              <a:rPr lang="ru-RU" dirty="0">
                <a:solidFill>
                  <a:schemeClr val="bg1"/>
                </a:solidFill>
              </a:rPr>
              <a:t>, через формирование потребностей  в самообразовании и саморазвитии в процессе изучения физики, как компонента общей </a:t>
            </a:r>
            <a:r>
              <a:rPr lang="ru-RU" dirty="0" smtClean="0">
                <a:solidFill>
                  <a:schemeClr val="bg1"/>
                </a:solidFill>
              </a:rPr>
              <a:t>культуры.</a:t>
            </a:r>
            <a:r>
              <a:rPr lang="ru-RU" dirty="0">
                <a:solidFill>
                  <a:schemeClr val="bg1"/>
                </a:solidFill>
                <a:ea typeface="Times New Roman"/>
              </a:rPr>
              <a:t> </a:t>
            </a:r>
            <a:endParaRPr lang="ru-RU" dirty="0" smtClean="0">
              <a:solidFill>
                <a:schemeClr val="bg1"/>
              </a:solidFill>
              <a:ea typeface="Times New Roman"/>
            </a:endParaRPr>
          </a:p>
          <a:p>
            <a:pPr marL="457200" indent="457200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  <a:ea typeface="Times New Roman"/>
              </a:rPr>
              <a:t>Все </a:t>
            </a:r>
            <a:r>
              <a:rPr lang="ru-RU" dirty="0">
                <a:solidFill>
                  <a:schemeClr val="bg1"/>
                </a:solidFill>
                <a:ea typeface="Times New Roman"/>
              </a:rPr>
              <a:t>дети имеют разные возможности, здоровье, интересы, потребности, интеллектуальные способности и особенности восприятия окружающего мира. Одним важно услышать, другим – увидеть, а третьим необходимо попробовать сделать что-либо самим. Кому-то необходима частая смена деятельности , кто-то сосредоточен на выполнении задания в течении продолжительного времени. Поэтому очень важно создать </a:t>
            </a:r>
            <a:r>
              <a:rPr lang="ru-RU" dirty="0" smtClean="0">
                <a:solidFill>
                  <a:schemeClr val="bg1"/>
                </a:solidFill>
                <a:ea typeface="Times New Roman"/>
              </a:rPr>
              <a:t>на уроке  </a:t>
            </a:r>
            <a:r>
              <a:rPr lang="ru-RU" dirty="0">
                <a:solidFill>
                  <a:schemeClr val="bg1"/>
                </a:solidFill>
                <a:ea typeface="Times New Roman"/>
              </a:rPr>
              <a:t>условия для полноценного развития и обучения каждого ребенка. </a:t>
            </a:r>
            <a:r>
              <a:rPr lang="ru-RU" dirty="0" smtClean="0">
                <a:solidFill>
                  <a:schemeClr val="bg1"/>
                </a:solidFill>
                <a:ea typeface="Times New Roman"/>
              </a:rPr>
              <a:t> </a:t>
            </a:r>
          </a:p>
          <a:p>
            <a:pPr marL="457200" indent="457200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</a:rPr>
              <a:t>1.Индивидуальные дифференцированные задания</a:t>
            </a:r>
          </a:p>
          <a:p>
            <a:pPr marL="457200" indent="457200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</a:rPr>
              <a:t>2.Возможность на уроке выполнять посильные задания</a:t>
            </a:r>
          </a:p>
          <a:p>
            <a:pPr marL="457200" indent="457200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</a:rPr>
              <a:t>3.Рисунки по теме урока</a:t>
            </a:r>
          </a:p>
          <a:p>
            <a:pPr marL="457200" indent="457200">
              <a:lnSpc>
                <a:spcPct val="1150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 marL="457200" indent="457200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4665"/>
            <a:ext cx="18047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00238" y="3264852"/>
          <a:ext cx="5343524" cy="1379220"/>
        </p:xfrm>
        <a:graphic>
          <a:graphicData uri="http://schemas.openxmlformats.org/drawingml/2006/table">
            <a:tbl>
              <a:tblPr/>
              <a:tblGrid>
                <a:gridCol w="979233"/>
                <a:gridCol w="1171140"/>
                <a:gridCol w="760637"/>
                <a:gridCol w="631005"/>
                <a:gridCol w="630369"/>
                <a:gridCol w="1171140"/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бал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2007 – 2008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2009 – 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-99392"/>
            <a:ext cx="9144000" cy="710140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1"/>
            <a:ext cx="1728192" cy="146433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27584" y="186022"/>
            <a:ext cx="4540154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</a:rPr>
              <a:t>Достижения обучающихся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05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33095"/>
            <a:ext cx="7560840" cy="343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2466" name="Picture 2" descr="E:\D\ИНФОУРОК олимпиада по физике\Гук Софья 7 кл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298" y="447632"/>
            <a:ext cx="2520280" cy="16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E:\D\ИНФОУРОК олимпиада по физике\Ершов Даниил 9 кл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776" y="1007974"/>
            <a:ext cx="2638522" cy="1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E:\D\ИНФОУРОК олимпиада по физике\Мохова Анна 7 кл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628" y="4496682"/>
            <a:ext cx="3059163" cy="21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68863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Фамилия, имя, отчество: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Курбатова Светлана Николаевна</a:t>
            </a: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Дата рождения: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9 апреля 1963 года</a:t>
            </a:r>
          </a:p>
          <a:p>
            <a:pPr algn="ctr">
              <a:buNone/>
            </a:pPr>
            <a:endParaRPr lang="ru-RU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Раздел </a:t>
            </a:r>
            <a:r>
              <a:rPr lang="en-US" sz="3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I.    </a:t>
            </a:r>
            <a:r>
              <a:rPr lang="ru-RU" sz="3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Общие сведения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852936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Образование: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высшее, педагогическое; </a:t>
            </a:r>
          </a:p>
          <a:p>
            <a:pPr lvl="0">
              <a:buBlip>
                <a:blip r:embed="rId3"/>
              </a:buBlip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окончила Целиноградский государственный педагогический институт им.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С.Сейфуллина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                в 1984 году; </a:t>
            </a:r>
          </a:p>
          <a:p>
            <a:pPr lvl="0">
              <a:buBlip>
                <a:blip r:embed="rId3"/>
              </a:buBlip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специальность «Физика»;</a:t>
            </a:r>
          </a:p>
          <a:p>
            <a:pPr lvl="0">
              <a:buBlip>
                <a:blip r:embed="rId3"/>
              </a:buBlip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квалификация «Учитель физики»</a:t>
            </a:r>
            <a:endParaRPr lang="ru-RU" sz="2000" i="1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360d90ada58f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514" y="476672"/>
            <a:ext cx="2557688" cy="2304256"/>
          </a:xfrm>
          <a:prstGeom prst="rect">
            <a:avLst/>
          </a:prstGeom>
        </p:spPr>
      </p:pic>
      <p:pic>
        <p:nvPicPr>
          <p:cNvPr id="63490" name="Picture 2" descr="C:\Users\Света\Pictures\2015-10-18\диплом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16774" y="2100629"/>
            <a:ext cx="3157849" cy="45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349434"/>
          <a:ext cx="6096000" cy="121005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Успеваемость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21,5 %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2009 – 2010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24,5 %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3,25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2010 – 2011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37,5 %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889"/>
            <a:ext cx="9144000" cy="7101408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grad9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4436694"/>
            <a:ext cx="1758947" cy="2260049"/>
          </a:xfrm>
          <a:prstGeom prst="rect">
            <a:avLst/>
          </a:prstGeom>
        </p:spPr>
      </p:pic>
      <p:pic>
        <p:nvPicPr>
          <p:cNvPr id="11" name="Рисунок 10" descr="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739348" cy="1440160"/>
          </a:xfrm>
          <a:prstGeom prst="rect">
            <a:avLst/>
          </a:prstGeom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31" y="659479"/>
            <a:ext cx="7586017" cy="47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15416"/>
            <a:ext cx="9144000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438"/>
            <a:ext cx="8064896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               Раздел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III.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МЕТОДИЧЕСКАЯ  ДЕЯТЕЛЬНОСТЬ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f_4c24818a934d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6578" y="285728"/>
            <a:ext cx="1452669" cy="6674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9532" y="964170"/>
            <a:ext cx="8424936" cy="830997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учитель физики и  математики осваиваю новейшие достижения педагогической науки и практики по организации образовательного процесса на основе различных технологий.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03712"/>
              </p:ext>
            </p:extLst>
          </p:nvPr>
        </p:nvGraphicFramePr>
        <p:xfrm>
          <a:off x="359530" y="1781487"/>
          <a:ext cx="8244918" cy="5219148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647452"/>
                <a:gridCol w="1651179"/>
                <a:gridCol w="2055252"/>
                <a:gridCol w="1891035"/>
              </a:tblGrid>
              <a:tr h="3431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/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Наименование технологии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42C1D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Уровень использования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42C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 уровне отдельных элементов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42C1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Апробация в экспериментальном режиме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42C1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Системное использование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42C1D2"/>
                    </a:solidFill>
                  </a:tcPr>
                </a:tc>
              </a:tr>
              <a:tr h="59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Технология дистанционного обучения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Курс </a:t>
                      </a: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  <a:hlinkClick r:id="rId5"/>
                        </a:rPr>
                        <a:t>«Взаимодействие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  <a:hlinkClick r:id="rId5"/>
                        </a:rPr>
                        <a:t> тел» физика , 7 класс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</a:tr>
              <a:tr h="1844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Технология проблемного обучения.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При изучении отдельных тем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i="1" dirty="0" smtClean="0"/>
                        <a:t>Составление</a:t>
                      </a:r>
                      <a:r>
                        <a:rPr lang="ru-RU" sz="1200" b="1" i="1" baseline="0" dirty="0" smtClean="0"/>
                        <a:t> </a:t>
                      </a:r>
                      <a:r>
                        <a:rPr lang="ru-RU" sz="1200" b="1" i="1" dirty="0" smtClean="0"/>
                        <a:t> интеллект – карт</a:t>
                      </a:r>
                      <a:r>
                        <a:rPr lang="ru-RU" sz="1200" b="1" i="1" baseline="0" dirty="0" smtClean="0"/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i="1" dirty="0" smtClean="0"/>
                        <a:t>Элективный курс </a:t>
                      </a:r>
                      <a:r>
                        <a:rPr lang="ru-RU" sz="1200" b="1" i="1" dirty="0" smtClean="0">
                          <a:hlinkClick r:id="rId6"/>
                        </a:rPr>
                        <a:t>«Методы решения физических задач»</a:t>
                      </a:r>
                      <a:endParaRPr lang="ru-RU" sz="1200" b="1" i="1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i="1" dirty="0" smtClean="0">
                          <a:hlinkClick r:id="rId7"/>
                        </a:rPr>
                        <a:t>Диагностическая карта</a:t>
                      </a:r>
                      <a:r>
                        <a:rPr lang="ru-RU" sz="1200" b="1" i="1" baseline="0" dirty="0" smtClean="0">
                          <a:hlinkClick r:id="rId7"/>
                        </a:rPr>
                        <a:t> </a:t>
                      </a:r>
                      <a:r>
                        <a:rPr lang="ru-RU" sz="1200" b="1" i="1" baseline="0" dirty="0" smtClean="0"/>
                        <a:t>«</a:t>
                      </a:r>
                      <a:r>
                        <a:rPr lang="ru-RU" sz="1200" b="1" i="1" dirty="0" smtClean="0"/>
                        <a:t>Подготовки к ИА математика ОГЭ»</a:t>
                      </a:r>
                      <a:endParaRPr lang="en-US" sz="1200" b="1" i="1" dirty="0" smtClean="0"/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i="1" dirty="0"/>
                        <a:t>На уроках и во внеклассной работе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</a:tr>
              <a:tr h="59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Проектная деятельность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i="1" dirty="0"/>
                        <a:t>При изучении отдельных тем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i="1" dirty="0"/>
                        <a:t/>
                      </a:r>
                      <a:br>
                        <a:rPr lang="ru-RU" sz="1400" b="1" i="1" dirty="0"/>
                      </a:b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На </a:t>
                      </a:r>
                      <a:r>
                        <a:rPr lang="ru-RU" sz="1400" b="1" i="1" dirty="0" smtClean="0"/>
                        <a:t>уроках и во внеклассной работе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</a:tr>
              <a:tr h="58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/>
                        <a:t>Информационно – коммуникационные технологии</a:t>
                      </a:r>
                      <a:endParaRPr lang="ru-RU" sz="1400" b="1" i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При изучении отдельных тем</a:t>
                      </a:r>
                      <a:endParaRPr lang="ru-RU" sz="1400" b="1" i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i="1" dirty="0" smtClean="0"/>
                        <a:t>Создание</a:t>
                      </a:r>
                      <a:r>
                        <a:rPr lang="ru-RU" sz="1400" b="1" i="1" baseline="0" dirty="0" smtClean="0"/>
                        <a:t> тестов в системе «</a:t>
                      </a:r>
                      <a:r>
                        <a:rPr lang="ru-RU" sz="1400" b="1" i="1" baseline="0" dirty="0" err="1" smtClean="0"/>
                        <a:t>ЯКласс</a:t>
                      </a:r>
                      <a:r>
                        <a:rPr lang="ru-RU" sz="1400" b="1" i="1" baseline="0" dirty="0" smtClean="0"/>
                        <a:t>» </a:t>
                      </a:r>
                      <a:r>
                        <a:rPr lang="ru-RU" sz="1400" b="1" i="1" dirty="0"/>
                        <a:t/>
                      </a:r>
                      <a:br>
                        <a:rPr lang="ru-RU" sz="1400" b="1" i="1" dirty="0"/>
                      </a:b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На уроках и во внеурочное время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solidFill>
                      <a:srgbClr val="90EEF8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books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7740" y="4509120"/>
            <a:ext cx="1716708" cy="101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76672"/>
            <a:ext cx="8498084" cy="138499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Являюсь активным участником ШМО учителей естественно- математического цикла, районного методического объединения учителей физики.  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4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Методическая деятельность в школе: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72816"/>
            <a:ext cx="84980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 2010 года по настоящее время являюсь экспертом муниципальной комиссии по проверке и составлению олимпиадных заданий по физике «Юные интеллектуалы Урала»,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2400" dirty="0">
                <a:solidFill>
                  <a:prstClr val="black"/>
                </a:solidFill>
              </a:rPr>
              <a:t>школе являюсь </a:t>
            </a:r>
            <a:r>
              <a:rPr lang="ru-RU" sz="2400" dirty="0" smtClean="0">
                <a:solidFill>
                  <a:prstClr val="black"/>
                </a:solidFill>
              </a:rPr>
              <a:t>администратором </a:t>
            </a:r>
            <a:r>
              <a:rPr lang="ru-RU" sz="2400" dirty="0">
                <a:solidFill>
                  <a:prstClr val="black"/>
                </a:solidFill>
              </a:rPr>
              <a:t>городского проекта «Сетевой город</a:t>
            </a:r>
            <a:r>
              <a:rPr lang="ru-RU" sz="2400" dirty="0" smtClean="0">
                <a:solidFill>
                  <a:prstClr val="black"/>
                </a:solidFill>
              </a:rPr>
              <a:t>»,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ответственным за информационный обмен при подготовке к итоговой аттестации </a:t>
            </a:r>
            <a:r>
              <a:rPr lang="ru-RU" sz="2400" dirty="0" smtClean="0">
                <a:solidFill>
                  <a:prstClr val="black"/>
                </a:solidFill>
              </a:rPr>
              <a:t>обучающихся,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ответственным </a:t>
            </a:r>
            <a:r>
              <a:rPr lang="ru-RU" sz="2400" dirty="0">
                <a:solidFill>
                  <a:prstClr val="black"/>
                </a:solidFill>
              </a:rPr>
              <a:t>за наполнение сайта школы, координатором городского ресурса АИС образование раздел «Городские контрольные работы»,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являюсь в школе  администратором  </a:t>
            </a:r>
            <a:r>
              <a:rPr lang="ru-RU" sz="2400" dirty="0">
                <a:solidFill>
                  <a:prstClr val="black"/>
                </a:solidFill>
                <a:hlinkClick r:id="rId4"/>
              </a:rPr>
              <a:t>Интернет-ресурса «</a:t>
            </a:r>
            <a:r>
              <a:rPr lang="ru-RU" sz="2400" dirty="0" err="1">
                <a:solidFill>
                  <a:prstClr val="black"/>
                </a:solidFill>
                <a:hlinkClick r:id="rId4"/>
              </a:rPr>
              <a:t>СтатГрад</a:t>
            </a:r>
            <a:r>
              <a:rPr lang="ru-RU" sz="2400" dirty="0">
                <a:solidFill>
                  <a:prstClr val="black"/>
                </a:solidFill>
                <a:hlinkClick r:id="rId4"/>
              </a:rPr>
              <a:t>» 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8" name="Рисунок 7" descr="books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528" y="5661248"/>
            <a:ext cx="1800200" cy="1065120"/>
          </a:xfrm>
          <a:prstGeom prst="rect">
            <a:avLst/>
          </a:prstGeom>
        </p:spPr>
      </p:pic>
      <p:pic>
        <p:nvPicPr>
          <p:cNvPr id="9" name="Рисунок 8" descr="f_4c24818a934db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9517" y="285728"/>
            <a:ext cx="1238355" cy="1199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96" y="188640"/>
            <a:ext cx="817414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</a:t>
            </a:r>
            <a:r>
              <a:rPr lang="ru-RU" sz="24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методическая тема: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Использование ИКТ на уроках физики и математики, как средство повышения  качества образования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1772817"/>
            <a:ext cx="3888432" cy="4678204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педагогическая концепция: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развитие навыков самостоятельной работы обучающихся;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формирование исследовательских навыков от простого к сложному;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развитие логического мышления, пространственного воображения, необходимых для будущей профессиональной деятельности, для продолжения образования и самообразования;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реализация на уроках всех возможных связей общения преподавателя и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07647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Урок –проект «Выпуск физической газеты», 7 класс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96" y="156935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3680142"/>
            <a:ext cx="731520" cy="548640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9" name="Рисунок 8" descr="f_4c24818a934d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0352" y="116632"/>
            <a:ext cx="1242491" cy="851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332656"/>
            <a:ext cx="7992888" cy="984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Мои разработки по методической теме: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book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35" y="542316"/>
            <a:ext cx="1716708" cy="101572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32720"/>
              </p:ext>
            </p:extLst>
          </p:nvPr>
        </p:nvGraphicFramePr>
        <p:xfrm>
          <a:off x="971601" y="1050176"/>
          <a:ext cx="777686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997"/>
                <a:gridCol w="4409420"/>
                <a:gridCol w="22694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опубликованы</a:t>
                      </a:r>
                      <a:endParaRPr lang="ru-RU" dirty="0"/>
                    </a:p>
                  </a:txBody>
                  <a:tcPr/>
                </a:tc>
              </a:tr>
              <a:tr h="1304136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Педагогический проект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«Система интерактивных тестов по  оценке знаний  основной школы в рамках реализации образовательных стандартов второго поколения».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DVD</a:t>
                      </a:r>
                      <a:r>
                        <a:rPr lang="ru-RU" sz="1400" dirty="0" smtClean="0"/>
                        <a:t> – диск</a:t>
                      </a:r>
                      <a:r>
                        <a:rPr lang="ru-RU" sz="1400" baseline="0" dirty="0" smtClean="0"/>
                        <a:t> с разработками тестов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hlinkClick r:id="rId7"/>
                        </a:rPr>
                        <a:t>Использование ИКТ на уроках физики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ДОР Академия педагогического мастерства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8"/>
                        </a:rPr>
                        <a:t>Использование ИД на уроках физики, как средство повышения качества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ДОР Академия педагогического мастерства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Всероссийский</a:t>
                      </a:r>
                      <a:r>
                        <a:rPr lang="ru-RU" sz="1400" baseline="0" dirty="0" smtClean="0"/>
                        <a:t> педагогический конкурс «Лучшая разработка урока»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ДОР Академия педагогического мастерства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hlinkClick r:id="rId9"/>
                        </a:rPr>
                        <a:t>Диагностическая карта</a:t>
                      </a:r>
                      <a:r>
                        <a:rPr lang="ru-RU" sz="1400" b="1" i="1" baseline="0" dirty="0" smtClean="0">
                          <a:hlinkClick r:id="rId9"/>
                        </a:rPr>
                        <a:t> </a:t>
                      </a:r>
                      <a:endParaRPr lang="ru-RU" sz="1400" b="1" i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baseline="0" dirty="0" smtClean="0"/>
                        <a:t>«</a:t>
                      </a:r>
                      <a:r>
                        <a:rPr lang="ru-RU" sz="1400" b="1" i="1" dirty="0" smtClean="0"/>
                        <a:t>Подготовки к ИА математика ОГЭ»</a:t>
                      </a:r>
                      <a:endParaRPr lang="en-US" sz="1400" b="1" i="1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9" name="Рисунок 8" descr="f_4c24818a934d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6295" y="4725144"/>
            <a:ext cx="1452669" cy="158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0"/>
            <a:ext cx="8460432" cy="15388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Мои дидактические разработки по предмету: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book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4725144"/>
            <a:ext cx="1595004" cy="144016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85430"/>
              </p:ext>
            </p:extLst>
          </p:nvPr>
        </p:nvGraphicFramePr>
        <p:xfrm>
          <a:off x="755576" y="1196752"/>
          <a:ext cx="6864424" cy="346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280139"/>
                <a:gridCol w="2288141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777060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составления Интеллект - карт на уроках физики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/>
                        </a:rPr>
                        <a:t>Интеллект-карты</a:t>
                      </a:r>
                      <a:r>
                        <a:rPr lang="ru-RU" dirty="0" smtClean="0"/>
                        <a:t> по разным темам уроков</a:t>
                      </a:r>
                      <a:endParaRPr lang="ru-RU" dirty="0"/>
                    </a:p>
                  </a:txBody>
                  <a:tcPr/>
                </a:tc>
              </a:tr>
              <a:tr h="777060"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Домашний</a:t>
                      </a:r>
                      <a:r>
                        <a:rPr lang="ru-RU" baseline="0" dirty="0" smtClean="0"/>
                        <a:t> эксперимент по физике </a:t>
                      </a:r>
                      <a:r>
                        <a:rPr lang="ru-RU" baseline="0" dirty="0" smtClean="0">
                          <a:hlinkClick r:id="rId7"/>
                        </a:rPr>
                        <a:t>7 класс </a:t>
                      </a:r>
                      <a:r>
                        <a:rPr lang="ru-RU" baseline="0" dirty="0" smtClean="0">
                          <a:hlinkClick r:id="rId8"/>
                        </a:rPr>
                        <a:t>8класс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Подборка домашних экспериментов для 7,8 классов</a:t>
                      </a:r>
                      <a:endParaRPr lang="ru-RU" dirty="0"/>
                    </a:p>
                  </a:txBody>
                  <a:tcPr/>
                </a:tc>
              </a:tr>
              <a:tr h="777060"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тестов в</a:t>
                      </a:r>
                      <a:r>
                        <a:rPr lang="ru-RU" baseline="0" dirty="0" smtClean="0"/>
                        <a:t> системе </a:t>
                      </a:r>
                      <a:r>
                        <a:rPr lang="ru-RU" baseline="0" dirty="0" smtClean="0">
                          <a:hlinkClick r:id="rId9"/>
                        </a:rPr>
                        <a:t>«</a:t>
                      </a:r>
                      <a:r>
                        <a:rPr lang="ru-RU" baseline="0" dirty="0" err="1" smtClean="0">
                          <a:hlinkClick r:id="rId9"/>
                        </a:rPr>
                        <a:t>ЯКласс</a:t>
                      </a:r>
                      <a:r>
                        <a:rPr lang="ru-RU" baseline="0" dirty="0" smtClean="0">
                          <a:hlinkClick r:id="rId9"/>
                        </a:rPr>
                        <a:t>» </a:t>
                      </a:r>
                      <a:r>
                        <a:rPr lang="ru-RU" baseline="0" dirty="0" smtClean="0"/>
                        <a:t>- «Сетевой город»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Тесты для 7-8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классов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9" name="Рисунок 8" descr="f_4c24818a934d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84368" y="3068960"/>
            <a:ext cx="1008112" cy="707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142854"/>
            <a:ext cx="4312996" cy="41395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Методические разработки уроков: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1.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Урок- проект «Создание физической газеты», 2014 г.</a:t>
            </a:r>
          </a:p>
          <a:p>
            <a:endParaRPr lang="ru-RU" sz="1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2.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Урок- интеллектуальная игра  «Освоение космоса», 2013 г.</a:t>
            </a:r>
          </a:p>
          <a:p>
            <a:endParaRPr lang="ru-RU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3.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Тема «Кипение», 2012 г.</a:t>
            </a:r>
          </a:p>
          <a:p>
            <a:endParaRPr lang="ru-RU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4.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Тема «Электрическая цепь и ее составные части»,2012г.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316" y="6340771"/>
            <a:ext cx="298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Открытые уроки </a:t>
            </a:r>
            <a:r>
              <a:rPr lang="ru-RU" sz="1600" b="1" i="1" dirty="0" smtClean="0">
                <a:solidFill>
                  <a:schemeClr val="bg1"/>
                </a:solidFill>
                <a:hlinkClick r:id="rId5"/>
              </a:rPr>
              <a:t>физика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609329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Открытый урок - </a:t>
            </a:r>
            <a:r>
              <a:rPr lang="ru-RU" sz="1600" b="1" i="1" dirty="0">
                <a:solidFill>
                  <a:schemeClr val="bg1"/>
                </a:solidFill>
              </a:rPr>
              <a:t>и</a:t>
            </a:r>
            <a:r>
              <a:rPr lang="ru-RU" sz="1600" b="1" i="1" dirty="0" smtClean="0">
                <a:solidFill>
                  <a:schemeClr val="bg1"/>
                </a:solidFill>
              </a:rPr>
              <a:t>нтеллектуальная игра «Освоение космоса»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78092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Открытый урок </a:t>
            </a:r>
            <a:r>
              <a:rPr lang="en-US" sz="1600" b="1" i="1" dirty="0" smtClean="0">
                <a:solidFill>
                  <a:schemeClr val="bg1"/>
                </a:solidFill>
              </a:rPr>
              <a:t>- </a:t>
            </a:r>
            <a:r>
              <a:rPr lang="ru-RU" sz="1600" b="1" i="1" dirty="0" smtClean="0">
                <a:solidFill>
                  <a:schemeClr val="bg1"/>
                </a:solidFill>
              </a:rPr>
              <a:t>проект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«Создание физической газеты»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64514" name="Picture 2" descr="E:\1неделя физики\DSC_03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421" y="1322013"/>
            <a:ext cx="1952766" cy="14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E:\1неделя физики\DSC_03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86" y="3394682"/>
            <a:ext cx="1944216" cy="25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E:\1неделя физики\DSC_036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2852"/>
            <a:ext cx="195103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E:\1неделя физики\DSC_036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40" y="3365703"/>
            <a:ext cx="1951037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E:\1неделя физики\DSC_037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57" y="142852"/>
            <a:ext cx="195103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E:\1неделя физики\DSC_037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721" y="4282449"/>
            <a:ext cx="2289291" cy="15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E:\1неделя физики\DSC_037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685" y="4043659"/>
            <a:ext cx="1782061" cy="11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8" name="Рисунок 7" descr="books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00892" y="5757745"/>
            <a:ext cx="1859584" cy="1100255"/>
          </a:xfrm>
          <a:prstGeom prst="rect">
            <a:avLst/>
          </a:prstGeom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1785918" y="959823"/>
            <a:ext cx="69270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1.Использование слайдовой технологии на уроках и во внеурочной деятельности;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2.Использование мультимедийных технологий на уроках и во внеурочной деятельности;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3.Использование Интернет - технологий на уроках и во внеурочной деятельности: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5"/>
              </a:rPr>
              <a:t>http://it-n.ru/news.aspx?cat_no=231&amp;d_no=112213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-сеть творческих учителей.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6"/>
              </a:rPr>
              <a:t>http://www.uztest.ru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интерактивные тесты по математике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/>
              </a:rPr>
              <a:t>http://phys.reshuege.ru/test?theme=203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«РЕШУ ЕГЭ».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ru</a:t>
            </a:r>
            <a:endParaRPr lang="ru-RU" sz="1600" b="1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(физика)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4.Поисковые системы различных сайтов.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530" y="251937"/>
            <a:ext cx="8320438" cy="707886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Использование ИКТ в процессе обучения предмету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во внеурочной деятельности: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42913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Разработка дидактического материала для уроков и внеклассной деятельности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2.Разработка и использование слайдовых технологий на уроках и во внеурочной работе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3.Проведение открытых уроков и мероприятий.</a:t>
            </a:r>
            <a:endParaRPr lang="ru-RU" b="1" i="1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077072"/>
            <a:ext cx="8352928" cy="400110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Результативность использования ИКТ в процессе обучения: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07w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1643050"/>
            <a:ext cx="1548836" cy="171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c24818a934d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4" y="3679868"/>
            <a:ext cx="732252" cy="549189"/>
          </a:xfrm>
        </p:spPr>
      </p:pic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477" y="188640"/>
            <a:ext cx="8568952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Уровень профессионального роста и творческих достижений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624" y="965316"/>
            <a:ext cx="8534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В 2011 г. участвовала в I городском конкурсе «Педагогическая инициатива» с проектом «Свои люди» (Управление образования Администрации г. Екатеринбурга, победитель конкурса)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работе IV Региональной  научно-практической конференции «Информационные и коммуникационные технологии в образовании» (ИРО, сертификат участника).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2012 г. принимала участие в научно- практическом семинаре «Техника интеллект-карт как способ достижения нового качества образования» (УМЦ «Призвание», сертификат участника).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2013 г. участвовала в семинаре «Метод ключевых ситуаций и обучение решению задач при подготовке к ГИА и ЕГЭ» (Центр Бизнес-образования г. Екатеринбурга, сертификат</a:t>
            </a:r>
            <a:r>
              <a:rPr lang="ru-RU" sz="16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В 2013 </a:t>
            </a:r>
            <a:r>
              <a:rPr lang="ru-RU" sz="1600" dirty="0">
                <a:solidFill>
                  <a:schemeClr val="bg1"/>
                </a:solidFill>
              </a:rPr>
              <a:t>принимала  участие в работе  секции Августовского совещания руководящих и педагогических работников системы общего образования г. Екатеринбурга «Объективность и результативность проведения ЕГЭ в г. Екатеринбурге в 2012-2013у.г.» (Управление образования Администрации г. Екатеринбурга, сертификат участника),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Я</a:t>
            </a:r>
            <a:r>
              <a:rPr lang="ru-RU" sz="1600" dirty="0" smtClean="0">
                <a:solidFill>
                  <a:schemeClr val="bg1"/>
                </a:solidFill>
              </a:rPr>
              <a:t>влялась </a:t>
            </a:r>
            <a:r>
              <a:rPr lang="ru-RU" sz="1600" dirty="0">
                <a:solidFill>
                  <a:schemeClr val="bg1"/>
                </a:solidFill>
              </a:rPr>
              <a:t>участником городской конференции «Новые форматы организации образовательного процесса в условиях реализации ФГОС общего образования», площадка «Требования к анализу современного урока» (Управление образования Администрации г. Екатеринбурга, сертификат участника</a:t>
            </a:r>
            <a:r>
              <a:rPr lang="ru-RU" sz="16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Имею публикации в сборниках районных и городских педагогических чтений (2015 г.).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Размещаю свои разработки в Интернете: на сайте Академии педагогического мастерства- являюсь лауреатом Всероссийского педагогического конкурса «Лучшая разработка урока» (2015 г., диплом лауреата), являюсь автором статьи «Использование ИКТ на уроках физики», «Использование ИД на уроках физики, как средство повышения качества образования</a:t>
            </a:r>
            <a:r>
              <a:rPr lang="ru-RU" sz="1600" dirty="0" smtClean="0">
                <a:solidFill>
                  <a:schemeClr val="bg1"/>
                </a:solidFill>
              </a:rPr>
              <a:t>» (</a:t>
            </a:r>
            <a:r>
              <a:rPr lang="ru-RU" sz="1600" dirty="0">
                <a:solidFill>
                  <a:schemeClr val="bg1"/>
                </a:solidFill>
              </a:rPr>
              <a:t>свидетельство,2015 г)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0166" y="607220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556792"/>
            <a:ext cx="3456384" cy="5015480"/>
          </a:xfrm>
          <a:prstGeom prst="roundRect">
            <a:avLst/>
          </a:prstGeom>
          <a:solidFill>
            <a:srgbClr val="FF99CC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la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 организованная внеклассная работа помогает </a:t>
            </a:r>
            <a:r>
              <a:rPr lang="ru-RU" b="1" i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расширить кругозор, развить интерес к занятиям, углубить представление обучающихся об использовании полученных сведений  в повседневной жизни, показать ценность  знаний в дальнейшей профессиональной деятельности.</a:t>
            </a:r>
            <a:endParaRPr lang="ru-RU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4664"/>
            <a:ext cx="8640960" cy="6771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Раздел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IV.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внеурочная  деятельность по предмету</a:t>
            </a:r>
          </a:p>
          <a:p>
            <a:pPr algn="ctr"/>
            <a:endParaRPr lang="ru-RU" dirty="0"/>
          </a:p>
        </p:txBody>
      </p:sp>
      <p:pic>
        <p:nvPicPr>
          <p:cNvPr id="10" name="Содержимое 7" descr="wantlogo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47" y="684966"/>
            <a:ext cx="1571636" cy="1148504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41589"/>
              </p:ext>
            </p:extLst>
          </p:nvPr>
        </p:nvGraphicFramePr>
        <p:xfrm>
          <a:off x="3744508" y="1700808"/>
          <a:ext cx="5231904" cy="436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77"/>
                <a:gridCol w="2408259"/>
                <a:gridCol w="1743968"/>
              </a:tblGrid>
              <a:tr h="66247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Областная акция </a:t>
                      </a:r>
                      <a:r>
                        <a:rPr lang="ru-RU" dirty="0" smtClean="0">
                          <a:hlinkClick r:id="rId3"/>
                        </a:rPr>
                        <a:t>«День открытых дверей в СДО»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</a:t>
                      </a:r>
                      <a:endParaRPr lang="ru-RU" dirty="0"/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Областная акция </a:t>
                      </a:r>
                      <a:r>
                        <a:rPr lang="ru-RU" dirty="0" smtClean="0">
                          <a:hlinkClick r:id="rId4"/>
                        </a:rPr>
                        <a:t>«Неделя информационной безопасности в сети Интернет»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 участника</a:t>
                      </a:r>
                      <a:endParaRPr lang="ru-RU" dirty="0"/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Областной </a:t>
                      </a:r>
                      <a:r>
                        <a:rPr lang="ru-RU" dirty="0" smtClean="0">
                          <a:hlinkClick r:id="rId5"/>
                        </a:rPr>
                        <a:t>конкурс сайтов ОУ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>
                          <a:hlinkClick r:id="rId6"/>
                        </a:rPr>
                        <a:t>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</a:t>
                      </a:r>
                      <a:r>
                        <a:rPr lang="ru-RU" baseline="0" dirty="0" smtClean="0"/>
                        <a:t> участника</a:t>
                      </a:r>
                      <a:endParaRPr lang="ru-RU" dirty="0"/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 </a:t>
                      </a:r>
                      <a:r>
                        <a:rPr lang="ru-RU" dirty="0" smtClean="0">
                          <a:hlinkClick r:id="rId7"/>
                        </a:rPr>
                        <a:t>физики и математики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392"/>
            <a:ext cx="9144000" cy="7101408"/>
          </a:xfrm>
          <a:prstGeom prst="rect">
            <a:avLst/>
          </a:prstGeom>
        </p:spPr>
      </p:pic>
      <p:pic>
        <p:nvPicPr>
          <p:cNvPr id="5" name="Рисунок 4" descr="360d90ada58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36" y="116633"/>
            <a:ext cx="1838338" cy="1656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484784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Стаж: </a:t>
            </a:r>
          </a:p>
          <a:p>
            <a:pPr lvl="0">
              <a:buBlip>
                <a:blip r:embed="rId4"/>
              </a:buBlip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трудовой – 3</a:t>
            </a:r>
            <a:r>
              <a:rPr lang="en-US" sz="2000" b="1" i="1" dirty="0" smtClean="0">
                <a:solidFill>
                  <a:srgbClr val="002060"/>
                </a:solidFill>
                <a:latin typeface="Constantia" pitchFamily="18" charset="0"/>
              </a:rPr>
              <a:t>2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год;</a:t>
            </a:r>
          </a:p>
          <a:p>
            <a:pPr lvl="0">
              <a:buBlip>
                <a:blip r:embed="rId4"/>
              </a:buBlip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педагогический – 3</a:t>
            </a:r>
            <a:r>
              <a:rPr lang="en-US" sz="2000" b="1" i="1" dirty="0" smtClean="0">
                <a:solidFill>
                  <a:srgbClr val="002060"/>
                </a:solidFill>
                <a:latin typeface="Constantia" pitchFamily="18" charset="0"/>
              </a:rPr>
              <a:t>2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год</a:t>
            </a:r>
          </a:p>
          <a:p>
            <a:pPr lvl="0">
              <a:buBlip>
                <a:blip r:embed="rId4"/>
              </a:buBlip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в данном ОУ – 15 лет.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284984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Наличие квалификационной категории:</a:t>
            </a:r>
          </a:p>
          <a:p>
            <a:pPr algn="ctr"/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22108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первая квалификационная категория преподавателя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301208"/>
            <a:ext cx="3347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Дата присвоения:          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28 декабря 2010  года.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4514" name="Picture 2" descr="C:\Users\Света\Desktop\аттест лист6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04456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357166"/>
            <a:ext cx="8625570" cy="1055608"/>
          </a:xfrm>
          <a:prstGeom prst="roundRect">
            <a:avLst/>
          </a:prstGeom>
          <a:solidFill>
            <a:srgbClr val="33CCFF"/>
          </a:soli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Цель, проводимой мною внеклассной работы – всестороннее развитие и социализация обучающегося на основе усвоения  знаний и умений, необходимых для применения в практической деятельности, воспитание средствами внеклассной деятельности культуры личности.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244228"/>
            <a:ext cx="8208912" cy="4154984"/>
          </a:xfrm>
          <a:prstGeom prst="rect">
            <a:avLst/>
          </a:prstGeom>
          <a:solidFill>
            <a:srgbClr val="FFFF66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Игра по физике «Звездный час», 2014 г. </a:t>
            </a:r>
          </a:p>
          <a:p>
            <a:endParaRPr lang="ru-RU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Игра по физике «Турнир знатоков», 2013 г.</a:t>
            </a:r>
          </a:p>
          <a:p>
            <a:endParaRPr lang="ru-RU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Игра по физике «Физический калейдоскоп», 2012 г.  </a:t>
            </a:r>
          </a:p>
          <a:p>
            <a:endParaRPr lang="ru-RU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Интеллектуальная игра «Освоение космоса», апрель 2015 г.</a:t>
            </a:r>
          </a:p>
          <a:p>
            <a:endParaRPr lang="ru-RU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викторина «Что мы знаем об ученых–</a:t>
            </a:r>
            <a:r>
              <a:rPr lang="ru-RU" b="1" i="1" dirty="0" err="1" smtClean="0">
                <a:solidFill>
                  <a:schemeClr val="bg1"/>
                </a:solidFill>
                <a:latin typeface="Comic Sans MS" pitchFamily="66" charset="0"/>
              </a:rPr>
              <a:t>математиках»,ноябрь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2011 г.</a:t>
            </a:r>
          </a:p>
          <a:p>
            <a:pPr>
              <a:buBlip>
                <a:blip r:embed="rId3"/>
              </a:buBlip>
            </a:pPr>
            <a:endParaRPr lang="ru-RU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классный час «Великий сын России» к юбилею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М.В. Ломоносова, ноябрь 2011 г.</a:t>
            </a:r>
          </a:p>
          <a:p>
            <a:pPr algn="ctr"/>
            <a:endParaRPr lang="ru-RU" sz="14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1400" b="1" i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571612"/>
            <a:ext cx="7601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Внеурочные  мероприятия  за  последни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е </a:t>
            </a:r>
          </a:p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три  года</a:t>
            </a:r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: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7158" y="428604"/>
            <a:ext cx="83529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Ежегодные  Внеурочные  мероприятия :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844824"/>
            <a:ext cx="5654432" cy="3077766"/>
          </a:xfrm>
          <a:prstGeom prst="rect">
            <a:avLst/>
          </a:prstGeom>
          <a:solidFill>
            <a:srgbClr val="FFFF66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Blip>
                <a:blip r:embed="rId3"/>
              </a:buBlip>
            </a:pPr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</a:rPr>
              <a:t> Школьный и муниципальный этап Всероссийской олимпиады школьников «Юные интеллектуалы Урала» ;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Blip>
                <a:blip r:embed="rId3"/>
              </a:buBlip>
            </a:pPr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</a:rPr>
              <a:t> Неделя физики и космонавтики;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Blip>
                <a:blip r:embed="rId3"/>
              </a:buBlip>
            </a:pPr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  <a:hlinkClick r:id="rId4"/>
              </a:rPr>
              <a:t>НПК «Ломоносовские чтения»;</a:t>
            </a:r>
            <a:endParaRPr lang="ru-RU" sz="20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2854" y="260648"/>
            <a:ext cx="8352928" cy="1080120"/>
            <a:chOff x="71438" y="3488137"/>
            <a:chExt cx="5454137" cy="2084026"/>
          </a:xfrm>
          <a:solidFill>
            <a:srgbClr val="0FCAE3"/>
          </a:solid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1438" y="3488137"/>
              <a:ext cx="5454137" cy="2084026"/>
            </a:xfrm>
            <a:prstGeom prst="roundRect">
              <a:avLst/>
            </a:prstGeom>
            <a:grpFill/>
            <a:ln w="38100">
              <a:solidFill>
                <a:srgbClr val="0033CC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19883" y="3768679"/>
              <a:ext cx="4672568" cy="1546083"/>
            </a:xfrm>
            <a:prstGeom prst="rect">
              <a:avLst/>
            </a:prstGeom>
            <a:grpFill/>
            <a:ln w="38100"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475" tIns="0" rIns="215475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«Неделя </a:t>
              </a:r>
              <a:r>
                <a:rPr lang="ru-RU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физики и космонавтики</a:t>
              </a:r>
              <a:r>
                <a:rPr lang="ru-RU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» в нашей школе проводится ежегодно с учетом психологических особенностей обучающихся и оказывает большое эмоциональное воздействие на них.</a:t>
              </a:r>
              <a:endParaRPr lang="ru-RU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11" name="Содержимое 7" descr="want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33056"/>
            <a:ext cx="1872208" cy="12961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164" y="1844824"/>
            <a:ext cx="8280920" cy="3672448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  <a:hlinkClick r:id="rId4"/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4"/>
              </a:rPr>
              <a:t>ОТЧЕТ</a:t>
            </a:r>
            <a:r>
              <a:rPr lang="ru-RU" dirty="0" smtClean="0">
                <a:solidFill>
                  <a:srgbClr val="FF0000"/>
                </a:solidFill>
              </a:rPr>
              <a:t> О ПРОВЕДЕНИИ НЕДЕЛИ ФИЗИКИ И КОСМОНАВТИКИ, апрель 2015год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Апрель 2014г, </a:t>
            </a:r>
            <a:r>
              <a:rPr lang="ru-RU" dirty="0" smtClean="0">
                <a:solidFill>
                  <a:srgbClr val="FF0000"/>
                </a:solidFill>
                <a:hlinkClick r:id="rId5"/>
              </a:rPr>
              <a:t>Мероприятия</a:t>
            </a:r>
            <a:r>
              <a:rPr lang="ru-RU" dirty="0" smtClean="0">
                <a:solidFill>
                  <a:srgbClr val="FF0000"/>
                </a:solidFill>
              </a:rPr>
              <a:t> к недели физики и космонавтики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849" y="188640"/>
            <a:ext cx="8429684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Раздел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V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«Самый классный- классный»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3753038"/>
            <a:ext cx="3600400" cy="5040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Выставка рисунков </a:t>
            </a:r>
            <a:r>
              <a:rPr lang="ru-RU" sz="2000" dirty="0" err="1" smtClean="0">
                <a:solidFill>
                  <a:srgbClr val="FF0000"/>
                </a:solidFill>
              </a:rPr>
              <a:t>Радионовой</a:t>
            </a:r>
            <a:r>
              <a:rPr lang="ru-RU" sz="2000" dirty="0" smtClean="0">
                <a:solidFill>
                  <a:srgbClr val="FF0000"/>
                </a:solidFill>
              </a:rPr>
              <a:t> 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758825"/>
            <a:ext cx="4040188" cy="5095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Учащиеся 5а класса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102225" y="784225"/>
            <a:ext cx="4041775" cy="5572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Первые награды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2466" name="Picture 2" descr="C:\Users\Света\Pictures\2015-11-04 5а грамота\Рисунок1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57474" y="583671"/>
            <a:ext cx="2514600" cy="35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C:\Users\Света\Pictures\2015-11-04 5а грамота\5а грамота 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610508" y="1341487"/>
            <a:ext cx="22320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:\Users\Света\Pictures\2015-11-04 5а грамота\5а грамота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02942" y="1173107"/>
            <a:ext cx="200433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C:\Users\Света\Desktop\моя аттестация 2015\рисунки Радионовой\DSC_04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743125" cy="18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C:\Users\Света\Desktop\моя аттестация 2015\рисунки Радионовой\DSC_049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798" y="4797152"/>
            <a:ext cx="2808312" cy="18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:\Users\Света\Desktop\1_моя аттестация 2015\5 А кла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490" y="4397532"/>
            <a:ext cx="3226043" cy="2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70767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Внеклассные мероприятия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5229200"/>
            <a:ext cx="5184576" cy="7508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Акция «Неделя информационной безопасности» конкурс рисунков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199025"/>
            <a:ext cx="26621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 descr="C:\Users\Света\Desktop\моя аттестация 2015\интернет безопасность\DSC_04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42651"/>
              </p:ext>
            </p:extLst>
          </p:nvPr>
        </p:nvGraphicFramePr>
        <p:xfrm>
          <a:off x="6232450" y="332656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Acrobat Document" r:id="rId5" imgW="5667139" imgH="8019997" progId="Acrobat.Document.DC">
                  <p:embed/>
                </p:oleObj>
              </mc:Choice>
              <mc:Fallback>
                <p:oleObj name="Acrobat Document" r:id="rId5" imgW="5667139" imgH="801999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2450" y="332656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83397"/>
              </p:ext>
            </p:extLst>
          </p:nvPr>
        </p:nvGraphicFramePr>
        <p:xfrm>
          <a:off x="3275856" y="925173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9" name="Acrobat Document" r:id="rId7" imgW="5667139" imgH="8019997" progId="Acrobat.Document.DC">
                  <p:embed/>
                </p:oleObj>
              </mc:Choice>
              <mc:Fallback>
                <p:oleObj name="Acrobat Document" r:id="rId7" imgW="5667139" imgH="801999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5856" y="925173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5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392"/>
            <a:ext cx="9144000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597666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Раздел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VI.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Учебно-материальная база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matematik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285728"/>
            <a:ext cx="1484238" cy="1115079"/>
          </a:xfrm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072066" y="1155055"/>
            <a:ext cx="371477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Учебный кабинет «</a:t>
            </a: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Физика и мультимедийный кабинет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 является творческой лабораторией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Кабинет 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физики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в котором я работаю, создан и оснащён для активизации познавательной деятельности и развития творческого потенциала обучающихся.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Учебный кабинет укомплектован необходимым учебно-методическим комплексом средств обучения, которые соответствуют профилю кабинета – преподаванию 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физики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Разработки дидактического материала систематизированы.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кабинете оформлены стенды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4514" name="Picture 2" descr="C:\Users\Света\Desktop\1_моя аттестация 2015\фото к аттестации\МТО каб физики\DSC_05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23" y="1476375"/>
            <a:ext cx="195103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Света\Desktop\1_моя аттестация 2015\фото к аттестации\МТО каб физики\DSC_05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8349" y="5662291"/>
            <a:ext cx="195103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C:\Users\Света\Desktop\1_моя аттестация 2015\фото к аттестации\МТО каб физики\DSC_05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37" y="2960481"/>
            <a:ext cx="1951037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C:\Users\Света\Desktop\1_моя аттестация 2015\фото к аттестации\МТО каб физики\DSC_053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334" y="1497601"/>
            <a:ext cx="1715479" cy="25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C:\Users\Света\Desktop\1_моя аттестация 2015\фото к аттестации\МТО каб физики\DSC_05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334" y="4221088"/>
            <a:ext cx="195103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 на следующий </a:t>
            </a:r>
            <a:r>
              <a:rPr lang="ru-RU" dirty="0" err="1" smtClean="0">
                <a:solidFill>
                  <a:srgbClr val="FF0000"/>
                </a:solidFill>
              </a:rPr>
              <a:t>межаттестационный</a:t>
            </a:r>
            <a:r>
              <a:rPr lang="ru-RU" dirty="0" smtClean="0">
                <a:solidFill>
                  <a:srgbClr val="FF0000"/>
                </a:solidFill>
              </a:rPr>
              <a:t> период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1.Разработать и внедрить </a:t>
            </a:r>
            <a:r>
              <a:rPr lang="ru-RU" dirty="0">
                <a:solidFill>
                  <a:srgbClr val="002060"/>
                </a:solidFill>
              </a:rPr>
              <a:t>методическое обеспечение образовательного процесса в преподавании предмета физика и математика в условиях введения ФГОС ООО.</a:t>
            </a:r>
          </a:p>
          <a:p>
            <a:r>
              <a:rPr lang="ru-RU" dirty="0">
                <a:solidFill>
                  <a:srgbClr val="002060"/>
                </a:solidFill>
              </a:rPr>
              <a:t>2. Разработать и представить мониторинг  развития УУД на уроках физики и математики в соответствии с требованиями ФГОС ООО.</a:t>
            </a:r>
          </a:p>
          <a:p>
            <a:r>
              <a:rPr lang="ru-RU" dirty="0">
                <a:solidFill>
                  <a:srgbClr val="002060"/>
                </a:solidFill>
              </a:rPr>
              <a:t>Рекомендация школы:</a:t>
            </a:r>
          </a:p>
          <a:p>
            <a:r>
              <a:rPr lang="ru-RU" dirty="0">
                <a:solidFill>
                  <a:srgbClr val="002060"/>
                </a:solidFill>
              </a:rPr>
              <a:t>Создать и представить педагогическому коллективу блог учителя физики на сайте школы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148767" cy="5112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65767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"ПОКА ЖИВЕШЬ - ОБУЧАЙСЯ, НЕ ЖДИ, КОГДА</a:t>
            </a:r>
          </a:p>
          <a:p>
            <a:pPr algn="ctr"/>
            <a:r>
              <a:rPr lang="ru-RU" sz="2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СТАРОСТЬ ПРИНЕСЕТ ТЕБЕ МУДРОСТЬ"</a:t>
            </a:r>
            <a:endParaRPr lang="ru-RU" sz="2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5886564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5606" y="357166"/>
            <a:ext cx="4537332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Моё педагогическое кредо</a:t>
            </a:r>
            <a:r>
              <a:rPr lang="ru-RU" sz="2800" b="1" cap="none" spc="0" dirty="0" smtClean="0">
                <a:ln w="952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cap="none" spc="0" dirty="0">
              <a:ln w="952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360d90ada58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16632"/>
            <a:ext cx="1870747" cy="168538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11960" y="19888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610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«Научить и душой обогреть - в этом    учительской профессии суть».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950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Учить сегодня - сложная задача,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Ученье</a:t>
            </a:r>
            <a:r>
              <a:rPr lang="ru-RU" sz="2400" b="1" i="1" dirty="0">
                <a:solidFill>
                  <a:srgbClr val="FF0000"/>
                </a:solidFill>
              </a:rPr>
              <a:t>, как вершина,  нас зовет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Быть </a:t>
            </a:r>
            <a:r>
              <a:rPr lang="ru-RU" sz="2400" b="1" i="1" dirty="0">
                <a:solidFill>
                  <a:srgbClr val="FF0000"/>
                </a:solidFill>
              </a:rPr>
              <a:t>современным, грамотным,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 </a:t>
            </a:r>
            <a:r>
              <a:rPr lang="ru-RU" sz="2400" b="1" i="1" dirty="0">
                <a:solidFill>
                  <a:srgbClr val="FF0000"/>
                </a:solidFill>
              </a:rPr>
              <a:t>это значит учить себя,  чтоб двигаться вперед!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4221088"/>
            <a:ext cx="489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ФГБОУ ВПО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«Уральский государственный педагогический университет» по программе «Особенности работы с детьми ЗПР в условиях массовой школы» октябрь-ноябрь 2012г., объем учебных часов 72, регистрационный номер 515/ 15В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5886564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57166"/>
            <a:ext cx="4891083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квалификации: </a:t>
            </a:r>
            <a:endParaRPr lang="ru-RU" sz="2800" b="1" cap="none" spc="0" dirty="0">
              <a:ln w="952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360d90ada58f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16632"/>
            <a:ext cx="1870747" cy="1685382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11960" y="1268760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Тюменский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областной региональный институт развития регионального образования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19888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ea typeface="Times New Roman" pitchFamily="18" charset="0"/>
              </a:rPr>
              <a:t> по программе «Обеспечение современного качества образования в условиях введения ФГОС основной школы», ноябрь – декабрь 2012 г., объем учебных часов 108, регистрационный номер 008199. </a:t>
            </a:r>
            <a:endParaRPr lang="ru-RU" sz="16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71704"/>
            <a:ext cx="3796209" cy="275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5"/>
            <a:ext cx="3651921" cy="262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3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4097979"/>
            <a:ext cx="489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sz="1600" b="1" i="1" dirty="0" smtClean="0">
                <a:solidFill>
                  <a:prstClr val="black"/>
                </a:solidFill>
              </a:rPr>
              <a:t>ГАОУ ДПО СО «Институт развития образования» по программе «Подготовка школьников к олимпиадам, конкурсной и проектной и исследовательской  деятельности по физике, сентябрь 2015г., объем учебных часов 72, регистрационный номер 15485.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5886564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57166"/>
            <a:ext cx="4891083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  <a:t>Повышение квалификации: </a:t>
            </a:r>
            <a:endParaRPr lang="ru-RU" sz="2800" b="1" dirty="0">
              <a:ln w="952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360d90ada58f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16632"/>
            <a:ext cx="1870747" cy="1685382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11960" y="1391871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sz="1600" b="1" i="1" dirty="0" smtClean="0">
                <a:solidFill>
                  <a:prstClr val="black"/>
                </a:solidFill>
              </a:rPr>
              <a:t>ГАОУ ДПО СО «Институт развития образования»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988840"/>
            <a:ext cx="4607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prstClr val="black"/>
                </a:solidFill>
                <a:ea typeface="Times New Roman" pitchFamily="18" charset="0"/>
              </a:rPr>
              <a:t> по программе «Современные технологии дистанционного обучения», август – октябрь 2014 г., объем учебных часов 108, регистрационный номер 14378.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65538" name="Picture 2" descr="C:\Users\Света\Pictures\2015-10-13 удостоверение\удостоверени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6" y="1149492"/>
            <a:ext cx="4167820" cy="30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C:\Users\Света\Desktop\моя аттестация 2015\удостоверени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13635"/>
            <a:ext cx="3825392" cy="27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260648"/>
            <a:ext cx="6768752" cy="584775"/>
          </a:xfrm>
          <a:prstGeom prst="rect">
            <a:avLst/>
          </a:prstGeom>
          <a:solidFill>
            <a:srgbClr val="FFFF66"/>
          </a:solidFill>
          <a:ln w="38100">
            <a:solidFill>
              <a:srgbClr val="0033CC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63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Грамоты, дипломы, сертификаты:</a:t>
            </a:r>
            <a:endParaRPr kumimoji="0" lang="ru-RU" sz="3200" b="1" i="1" u="none" strike="noStrike" normalizeH="0" baseline="0" dirty="0" smtClean="0">
              <a:ln w="63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1" name="Рисунок 10" descr="360d90ada58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0"/>
            <a:ext cx="1872208" cy="1686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564357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Приказ МО и ПО СО 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100-Н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от 08.05.2013г.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6562" name="Picture 2" descr="C:\Users\Света\Pictures\2015-10-18 почетная грамота\почетная грамота 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420994" y="1302788"/>
            <a:ext cx="3141497" cy="43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510" y="1362952"/>
            <a:ext cx="3096344" cy="43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pic>
        <p:nvPicPr>
          <p:cNvPr id="8" name="Рисунок 7" descr="360d90ada58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0"/>
            <a:ext cx="1999477" cy="18013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Содержимое 13" descr="container_bg 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4869160"/>
            <a:ext cx="2160240" cy="1619964"/>
          </a:xfrm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7027"/>
            <a:ext cx="2862064" cy="398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766" y="476672"/>
            <a:ext cx="2876475" cy="39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322" y="1700808"/>
            <a:ext cx="25971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613" y="354013"/>
            <a:ext cx="31511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per-patter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5" name="Рисунок 4" descr="360d90ada58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7" y="260648"/>
            <a:ext cx="2158049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661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93" y="620688"/>
            <a:ext cx="289664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535719"/>
            <a:ext cx="25935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196" y="2258389"/>
            <a:ext cx="2989804" cy="415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b632dbc669aead8487b7e5dd7a3eaddada78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3833</TotalTime>
  <Words>2555</Words>
  <Application>Microsoft Office PowerPoint</Application>
  <PresentationFormat>Экран (4:3)</PresentationFormat>
  <Paragraphs>434</Paragraphs>
  <Slides>38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Апекс</vt:lpstr>
      <vt:lpstr>Лист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рисунков Радионовой А</vt:lpstr>
      <vt:lpstr>Внеклассные мероприятия</vt:lpstr>
      <vt:lpstr>Презентация PowerPoint</vt:lpstr>
      <vt:lpstr>Задачи на следующий межаттестационный период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ринат</cp:lastModifiedBy>
  <cp:revision>377</cp:revision>
  <cp:lastPrinted>2015-11-18T15:05:43Z</cp:lastPrinted>
  <dcterms:created xsi:type="dcterms:W3CDTF">2012-01-14T14:10:15Z</dcterms:created>
  <dcterms:modified xsi:type="dcterms:W3CDTF">2016-10-24T07:45:29Z</dcterms:modified>
</cp:coreProperties>
</file>