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notesMasterIdLst>
    <p:notesMasterId r:id="rId12"/>
  </p:notesMasterIdLst>
  <p:sldIdLst>
    <p:sldId id="307" r:id="rId2"/>
    <p:sldId id="312" r:id="rId3"/>
    <p:sldId id="308" r:id="rId4"/>
    <p:sldId id="309" r:id="rId5"/>
    <p:sldId id="311" r:id="rId6"/>
    <p:sldId id="302" r:id="rId7"/>
    <p:sldId id="301" r:id="rId8"/>
    <p:sldId id="299" r:id="rId9"/>
    <p:sldId id="298" r:id="rId10"/>
    <p:sldId id="31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3" userDrawn="1">
          <p15:clr>
            <a:srgbClr val="A4A3A4"/>
          </p15:clr>
        </p15:guide>
        <p15:guide id="2" pos="44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0F24"/>
    <a:srgbClr val="890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761" autoAdjust="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73"/>
        <p:guide pos="4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accent6">
                    <a:lumMod val="75000"/>
                  </a:schemeClr>
                </a:solidFill>
              </a:rPr>
              <a:t>РЕЗУЛЬТАТЫ</a:t>
            </a:r>
            <a:r>
              <a:rPr lang="ru-RU" baseline="0">
                <a:solidFill>
                  <a:schemeClr val="accent6">
                    <a:lumMod val="75000"/>
                  </a:schemeClr>
                </a:solidFill>
              </a:rPr>
              <a:t> СДАЧИ НОРМ ГТО</a:t>
            </a:r>
            <a:endParaRPr lang="ru-RU">
              <a:solidFill>
                <a:schemeClr val="accent6">
                  <a:lumMod val="7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484106153397494E-2"/>
          <c:y val="0.15908730158730236"/>
          <c:w val="0.91905293088363949"/>
          <c:h val="0.626395450568681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НАЧАЛЕ ПРОЕКТА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ЗОЛОТОЙ ЗНАЧОК</c:v>
                </c:pt>
                <c:pt idx="1">
                  <c:v>СЕРЕБРЯННЫЙ ЗНАЧОК</c:v>
                </c:pt>
                <c:pt idx="2">
                  <c:v>БРОНЗОВЫЙ ЗНАЧОК</c:v>
                </c:pt>
                <c:pt idx="3">
                  <c:v> НЕ СДАЛИ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КОНЦЕ ПРОЕКТА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ЗОЛОТОЙ ЗНАЧОК</c:v>
                </c:pt>
                <c:pt idx="1">
                  <c:v>СЕРЕБРЯННЫЙ ЗНАЧОК</c:v>
                </c:pt>
                <c:pt idx="2">
                  <c:v>БРОНЗОВЫЙ ЗНАЧОК</c:v>
                </c:pt>
                <c:pt idx="3">
                  <c:v> НЕ СДАЛИ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17</c:v>
                </c:pt>
                <c:pt idx="2">
                  <c:v>14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7933312"/>
        <c:axId val="7950720"/>
        <c:axId val="0"/>
      </c:bar3DChart>
      <c:catAx>
        <c:axId val="793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50720"/>
        <c:crosses val="autoZero"/>
        <c:auto val="1"/>
        <c:lblAlgn val="ctr"/>
        <c:lblOffset val="100"/>
        <c:noMultiLvlLbl val="0"/>
      </c:catAx>
      <c:valAx>
        <c:axId val="795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3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6FC827-366B-4694-9A0C-ECD0DEE8F2D3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30F9B6-7FC4-43E2-9D22-C14AE9EE3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40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ACF907-809D-4079-BDE0-B65AC3EBC6F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755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3134FF4-7A04-4116-9C87-B46318AE3D42}" type="slidenum">
              <a:rPr lang="ru-R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195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0A5D1-7A50-4B8D-9E9C-7F0BBE3F19C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078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EE7969-5532-442C-89CE-D4EC68A1297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170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4E74DE-2C6D-4541-BDE1-970AB58CF56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5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A614AD-C35F-4216-BCEC-752AA76CE32F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0957E-5A3B-4513-B971-A988BF2D43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04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72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817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78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A5F3DE-1C01-4A78-9449-DAA072C301E8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DDDE5-AAEB-47DA-A6A0-848D8B92CB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760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364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832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58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84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0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7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27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5F510-D64A-446B-B6D1-B121543B6579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32AFD-B47A-4858-ABBA-E1BB1343DA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37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0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28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22A96F-CCDD-463B-BBB8-EF832A4B8107}" type="datetimeFigureOut">
              <a:rPr lang="ru-RU" smtClean="0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2B347F9-53E8-4C1D-8074-9CDD1636A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87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852936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Эффективные модели внедрения Всероссийского физкультурно-спортивного комплекса «Готов к труду и обороне» в общеобразовательную школу.</a:t>
            </a:r>
            <a:endParaRPr lang="ru-RU" sz="2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15616" y="4581128"/>
            <a:ext cx="6825781" cy="11521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Учитель физической культуры МОУ СОШ №</a:t>
            </a:r>
            <a:r>
              <a:rPr lang="ru-RU" b="1" dirty="0" smtClean="0">
                <a:solidFill>
                  <a:srgbClr val="002060"/>
                </a:solidFill>
              </a:rPr>
              <a:t>8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</a:rPr>
              <a:t>г</a:t>
            </a:r>
            <a:r>
              <a:rPr lang="ru-RU" b="1" dirty="0">
                <a:solidFill>
                  <a:srgbClr val="002060"/>
                </a:solidFill>
              </a:rPr>
              <a:t>. Комсомольск-на-Амуре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002060"/>
                </a:solidFill>
              </a:rPr>
              <a:t>Егорова Е.Ю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" name="Picture 6" descr="zolotoy-znachok-gt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016224" cy="223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erebryanyy-znachok-gt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404664"/>
            <a:ext cx="237626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ronzovyy-znachok-gt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476672"/>
            <a:ext cx="223224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87164"/>
            <a:ext cx="61214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40568" y="5877272"/>
            <a:ext cx="9906882" cy="753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2575" y="548680"/>
            <a:ext cx="5688631" cy="1584176"/>
          </a:xfrm>
        </p:spPr>
        <p:txBody>
          <a:bodyPr/>
          <a:lstStyle/>
          <a:p>
            <a:r>
              <a:rPr lang="ru-RU" dirty="0" smtClean="0"/>
              <a:t>Спасибо за          внимание!!!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595" y="2348880"/>
            <a:ext cx="6321725" cy="36004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</a:rPr>
              <a:t>С этим праздником поздравить я спешу, коллеги, вас,</a:t>
            </a:r>
            <a:br>
              <a:rPr lang="ru-RU" sz="2800" b="1" dirty="0" smtClean="0">
                <a:solidFill>
                  <a:schemeClr val="accent5"/>
                </a:solidFill>
              </a:rPr>
            </a:br>
            <a:r>
              <a:rPr lang="ru-RU" sz="2800" b="1" dirty="0" smtClean="0">
                <a:solidFill>
                  <a:schemeClr val="accent5"/>
                </a:solidFill>
              </a:rPr>
              <a:t>Вы особенные люди, говорили вам не раз,</a:t>
            </a:r>
            <a:br>
              <a:rPr lang="ru-RU" sz="2800" b="1" dirty="0" smtClean="0">
                <a:solidFill>
                  <a:schemeClr val="accent5"/>
                </a:solidFill>
              </a:rPr>
            </a:br>
            <a:r>
              <a:rPr lang="ru-RU" sz="2800" b="1" dirty="0" smtClean="0">
                <a:solidFill>
                  <a:schemeClr val="accent5"/>
                </a:solidFill>
              </a:rPr>
              <a:t>Чтобы выразить признанье не хватает главных слов,</a:t>
            </a:r>
            <a:br>
              <a:rPr lang="ru-RU" sz="2800" b="1" dirty="0" smtClean="0">
                <a:solidFill>
                  <a:schemeClr val="accent5"/>
                </a:solidFill>
              </a:rPr>
            </a:br>
            <a:r>
              <a:rPr lang="ru-RU" sz="2800" b="1" dirty="0" smtClean="0">
                <a:solidFill>
                  <a:schemeClr val="accent5"/>
                </a:solidFill>
              </a:rPr>
              <a:t>Пожелать хочу удачи, умных вам учеников.</a:t>
            </a:r>
            <a:endParaRPr lang="ru-RU" sz="28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852936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Эффективные модели внедрения Всероссийского физкультурно-спортивного комплекса «Готов к труду и обороне» в общеобразовательную школу.</a:t>
            </a:r>
            <a:endParaRPr lang="ru-RU" sz="2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30595" y="4941168"/>
            <a:ext cx="5826719" cy="115212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Учитель физической культуры МОУ СОШ №8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Егорова Е.Ю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Picture 6" descr="zolotoy-znachok-gto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016224" cy="223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erebryanyy-znachok-gt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404664"/>
            <a:ext cx="237626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ronzovyy-znachok-gt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476672"/>
            <a:ext cx="223224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760150"/>
            <a:ext cx="6481763" cy="6526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kern="12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               </a:t>
            </a:r>
            <a:r>
              <a:rPr lang="ru-RU" kern="12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ru-RU" kern="1200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683568" y="1268760"/>
            <a:ext cx="7992888" cy="280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u="sng" dirty="0" smtClean="0">
                <a:solidFill>
                  <a:srgbClr val="191D34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191D34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Lucida Sans Unicode" pitchFamily="34" charset="0"/>
                <a:ea typeface="Cambria Math" pitchFamily="18" charset="0"/>
                <a:cs typeface="Times New Roman" pitchFamily="18" charset="0"/>
              </a:rPr>
              <a:t> </a:t>
            </a:r>
            <a:endParaRPr lang="ru-RU" dirty="0">
              <a:latin typeface="Lucida Sans Unicode" pitchFamily="34" charset="0"/>
              <a:ea typeface="Cambria Math" pitchFamily="18" charset="0"/>
              <a:cs typeface="Times New Roman" pitchFamily="18" charset="0"/>
            </a:endParaRPr>
          </a:p>
          <a:p>
            <a:r>
              <a:rPr lang="ru-RU" sz="3600" b="1" i="1" dirty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Здоровье - это главная награда, </a:t>
            </a:r>
            <a:br>
              <a:rPr lang="ru-RU" sz="3600" b="1" i="1" dirty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Которую мы все беречь должны. </a:t>
            </a:r>
            <a:br>
              <a:rPr lang="ru-RU" sz="3600" b="1" i="1" dirty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Почаще спортом заниматься надо, </a:t>
            </a:r>
            <a:br>
              <a:rPr lang="ru-RU" sz="3600" b="1" i="1" dirty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latin typeface="Times New Roman" panose="02020603050405020304" pitchFamily="18" charset="0"/>
                <a:ea typeface="Cambria Math" pitchFamily="18" charset="0"/>
                <a:cs typeface="Times New Roman" panose="02020603050405020304" pitchFamily="18" charset="0"/>
              </a:rPr>
              <a:t>И звездной высоты достигнешь ты!</a:t>
            </a:r>
          </a:p>
        </p:txBody>
      </p:sp>
      <p:pic>
        <p:nvPicPr>
          <p:cNvPr id="21508" name="Picture 4" descr="http://olimp.kcbux.ru/Raznoe/gto/znachok-gto-0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750" y="5257800"/>
            <a:ext cx="16192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3" descr="D:\!!! Документы и Р.С. - Не трогать!!!!!\Desktop\Dsc013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717032"/>
            <a:ext cx="3960440" cy="2970330"/>
          </a:xfrm>
          <a:prstGeom prst="rect">
            <a:avLst/>
          </a:prstGeom>
          <a:noFill/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1556792"/>
            <a:ext cx="30702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996952"/>
            <a:ext cx="296386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6" name="Picture 2" descr="D:\!!! Документы и Р.С. - Не трогать!!!!!\Desktop\Dsc0134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3890999" cy="2918249"/>
          </a:xfrm>
          <a:prstGeom prst="rect">
            <a:avLst/>
          </a:prstGeom>
          <a:noFill/>
        </p:spPr>
      </p:pic>
      <p:pic>
        <p:nvPicPr>
          <p:cNvPr id="47105" name="Picture 1" descr="D:\!!! Документы и Р.С. - Не трогать!!!!!\Desktop\P103017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3798481" cy="2848732"/>
          </a:xfrm>
          <a:prstGeom prst="rect">
            <a:avLst/>
          </a:prstGeom>
          <a:noFill/>
        </p:spPr>
      </p:pic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34825">
            <a:off x="400547" y="1320145"/>
            <a:ext cx="3284538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523248" y="188640"/>
            <a:ext cx="60975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Мы готовы сдавать ГТО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0660" name="Picture 4" descr="D:\!!! Документы и Р.С. - Не трогать!!!!!\Desktop\P_20160411_1439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980728"/>
            <a:ext cx="4737239" cy="2664697"/>
          </a:xfrm>
          <a:prstGeom prst="rect">
            <a:avLst/>
          </a:prstGeom>
          <a:noFill/>
        </p:spPr>
      </p:pic>
      <p:pic>
        <p:nvPicPr>
          <p:cNvPr id="70661" name="Picture 5" descr="D:\!!! Документы и Р.С. - Не трогать!!!!!\Desktop\P_20160411_14393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411760" y="3861048"/>
            <a:ext cx="4291899" cy="2414193"/>
          </a:xfrm>
          <a:prstGeom prst="rect">
            <a:avLst/>
          </a:prstGeom>
          <a:noFill/>
        </p:spPr>
      </p:pic>
      <p:pic>
        <p:nvPicPr>
          <p:cNvPr id="70658" name="Picture 2" descr="D:\!!! Документы и Р.С. - Не трогать!!!!!\Desktop\IMG_20160302_13362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2818112" cy="2113584"/>
          </a:xfrm>
          <a:prstGeom prst="rect">
            <a:avLst/>
          </a:prstGeom>
          <a:noFill/>
        </p:spPr>
      </p:pic>
      <p:pic>
        <p:nvPicPr>
          <p:cNvPr id="70659" name="Picture 3" descr="D:\!!! Документы и Р.С. - Не трогать!!!!!\Desktop\P_20160411_14395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2636912"/>
            <a:ext cx="2736303" cy="202734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85087" y="188640"/>
            <a:ext cx="7534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Сдаем нормативы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Прямоугольник 1"/>
          <p:cNvSpPr>
            <a:spLocks noChangeArrowheads="1"/>
          </p:cNvSpPr>
          <p:nvPr/>
        </p:nvSpPr>
        <p:spPr bwMode="auto">
          <a:xfrm>
            <a:off x="468313" y="188913"/>
            <a:ext cx="828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u="sng">
                <a:solidFill>
                  <a:srgbClr val="FF0000"/>
                </a:solidFill>
                <a:latin typeface="Lucida Sans Unicode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5750" y="476250"/>
            <a:ext cx="8750300" cy="5522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/>
            <a:r>
              <a:rPr lang="ru-RU" sz="3200" b="1" dirty="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Основные мероприятия:</a:t>
            </a:r>
            <a:endParaRPr lang="ru-RU" sz="3200" b="1" dirty="0">
              <a:solidFill>
                <a:srgbClr val="C42F1A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>
              <a:solidFill>
                <a:srgbClr val="C42F1A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b="1" dirty="0"/>
              <a:t>Классный час «История возникновения ГТО»</a:t>
            </a:r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FontTx/>
              <a:buAutoNum type="arabicPeriod"/>
            </a:pPr>
            <a:r>
              <a:rPr lang="ru-RU" b="1" dirty="0"/>
              <a:t>Выпуск буклетов, оформление стенда «Мы снова сдаем ГТО»</a:t>
            </a:r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FontTx/>
              <a:buAutoNum type="arabicPeriod"/>
            </a:pPr>
            <a:r>
              <a:rPr lang="ru-RU" b="1" dirty="0"/>
              <a:t>Конкурс рисунков «О спорт - ты мир!»</a:t>
            </a:r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FontTx/>
              <a:buAutoNum type="arabicPeriod"/>
            </a:pPr>
            <a:r>
              <a:rPr lang="ru-RU" b="1" dirty="0"/>
              <a:t>Спортивный праздник «Делай как я!»  </a:t>
            </a:r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FontTx/>
              <a:buAutoNum type="arabicPeriod"/>
            </a:pPr>
            <a:r>
              <a:rPr lang="ru-RU" b="1" dirty="0"/>
              <a:t>Спортивно-просветительский марафон   «ГТО на старт!»</a:t>
            </a:r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FontTx/>
              <a:buAutoNum type="arabicPeriod"/>
            </a:pPr>
            <a:r>
              <a:rPr lang="ru-RU" b="1" dirty="0"/>
              <a:t>День здоровья </a:t>
            </a:r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FontTx/>
              <a:buAutoNum type="arabicPeriod"/>
            </a:pPr>
            <a:r>
              <a:rPr lang="ru-RU" b="1" dirty="0"/>
              <a:t>Спортивный праздник </a:t>
            </a:r>
            <a:r>
              <a:rPr lang="ru-RU" b="1" dirty="0" smtClean="0"/>
              <a:t>«Вместе с мамой , вместе с папой!»</a:t>
            </a:r>
            <a:endParaRPr lang="ru-RU" b="1" dirty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FontTx/>
              <a:buAutoNum type="arabicPeriod"/>
            </a:pPr>
            <a:r>
              <a:rPr lang="ru-RU" b="1" dirty="0"/>
              <a:t>Классный час«Мы выбираем </a:t>
            </a:r>
            <a:r>
              <a:rPr lang="ru-RU" b="1" dirty="0" smtClean="0"/>
              <a:t>ГТО!»</a:t>
            </a:r>
            <a:endParaRPr lang="ru-RU" b="1" dirty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Конкурс видеороликов «Я выбираю жизнь!»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188640"/>
            <a:ext cx="5499069" cy="3212870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90422723"/>
              </p:ext>
            </p:extLst>
          </p:nvPr>
        </p:nvGraphicFramePr>
        <p:xfrm>
          <a:off x="1265966" y="3429000"/>
          <a:ext cx="5466274" cy="32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5" name="Диаграмма 1"/>
          <p:cNvGraphicFramePr>
            <a:graphicFrameLocks/>
          </p:cNvGraphicFramePr>
          <p:nvPr/>
        </p:nvGraphicFramePr>
        <p:xfrm>
          <a:off x="1092200" y="520700"/>
          <a:ext cx="6388100" cy="560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r:id="rId5" imgW="6389162" imgH="5602710" progId="Excel.Sheet.8">
                  <p:embed/>
                </p:oleObj>
              </mc:Choice>
              <mc:Fallback>
                <p:oleObj r:id="rId5" imgW="6389162" imgH="5602710" progId="Excel.Sheet.8">
                  <p:embed/>
                  <p:pic>
                    <p:nvPicPr>
                      <p:cNvPr id="0" name="Picture 1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20700"/>
                        <a:ext cx="6388100" cy="560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6" name="Picture 2" descr="http://www.wellgym.net/wp-content/uploads/2013/12/gymnastics-988x11862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83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4" descr="http://st.depositphotos.com/2400497/4253/v/950/depositphotos_42538505-Kids-sports-characters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50" y="5438775"/>
            <a:ext cx="40417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57313"/>
          </a:xfrm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ru-RU"/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961152"/>
              </p:ext>
            </p:extLst>
          </p:nvPr>
        </p:nvGraphicFramePr>
        <p:xfrm>
          <a:off x="396875" y="576263"/>
          <a:ext cx="8280400" cy="538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Диаграмма" r:id="rId4" imgW="8267670" imgH="5381535" progId="MSGraph.Chart.8">
                  <p:embed followColorScheme="full"/>
                </p:oleObj>
              </mc:Choice>
              <mc:Fallback>
                <p:oleObj name="Диаграмма" r:id="rId4" imgW="8267670" imgH="5381535" progId="MSGraph.Chart.8">
                  <p:embed followColorScheme="full"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576263"/>
                        <a:ext cx="8280400" cy="538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165</Words>
  <Application>Microsoft Office PowerPoint</Application>
  <PresentationFormat>Экран (4:3)</PresentationFormat>
  <Paragraphs>43</Paragraphs>
  <Slides>10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Грань</vt:lpstr>
      <vt:lpstr>Лист Microsoft Excel 97-2003</vt:lpstr>
      <vt:lpstr>Диаграмма</vt:lpstr>
      <vt:lpstr>Презентация PowerPoint</vt:lpstr>
      <vt:lpstr>Презентация PowerPoint</vt:lpstr>
      <vt:lpstr>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Спасибо за          внимание!!!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Саванникова  Евгения Евгеньевна</dc:title>
  <dc:creator>User</dc:creator>
  <cp:lastModifiedBy>user</cp:lastModifiedBy>
  <cp:revision>213</cp:revision>
  <dcterms:created xsi:type="dcterms:W3CDTF">2016-02-02T16:47:40Z</dcterms:created>
  <dcterms:modified xsi:type="dcterms:W3CDTF">2016-10-17T20:43:08Z</dcterms:modified>
</cp:coreProperties>
</file>