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003300"/>
    <a:srgbClr val="660033"/>
    <a:srgbClr val="CC00FF"/>
    <a:srgbClr val="FB6B9E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5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13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814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AFB81-3344-4BA2-8E93-7896896883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341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6E69D-FEE6-48C2-8EBB-93D8CF5743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131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A741-9350-4B5D-B8BC-9F28203FE1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4153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DF661-C4F3-4DEF-ACD9-5EC07551D8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271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4BA30-31C3-447C-B858-3D8F159219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59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FCE5-CACB-4CCE-8F90-DAFAF24569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120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C0C57-FDAB-4D15-ADEA-D0D8B6EB33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602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2F77D-EAC7-4B08-BB76-EB67F66174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779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344B1-FF20-47EC-81D0-8B8C25BD64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988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ADBD4-7195-4956-B88F-7A55F26D7C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996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61041-08F5-45E1-8757-C50FC25C7B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58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69168-26EC-4A4A-93B2-E70CB9D3AC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49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F28B3C7-2D99-47A1-A25D-3F044BB771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711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1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11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11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711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711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05280" y="764704"/>
            <a:ext cx="8964612" cy="2564904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6600" dirty="0" smtClean="0">
                <a:solidFill>
                  <a:srgbClr val="FFFF00"/>
                </a:solidFill>
              </a:rPr>
              <a:t>Статистические ряды динамики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0278"/>
            <a:ext cx="61245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01586" y="57332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Всероссийский методический фестиваль </a:t>
            </a:r>
            <a:endParaRPr lang="ru-RU" dirty="0"/>
          </a:p>
          <a:p>
            <a:pPr algn="ctr"/>
            <a:r>
              <a:rPr lang="ru-RU" b="1" dirty="0"/>
              <a:t>"ПЕДАГОГИЧЕСКОЕ ТВОРЧЕСТВО"</a:t>
            </a:r>
            <a:endParaRPr lang="ru-RU" dirty="0"/>
          </a:p>
          <a:p>
            <a:pPr algn="ctr"/>
            <a:r>
              <a:rPr lang="ru-RU" b="1" dirty="0"/>
              <a:t>Осень, 2016 г.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429000"/>
            <a:ext cx="838842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Булкина Жанна Валентиновна </a:t>
            </a:r>
          </a:p>
          <a:p>
            <a:pPr algn="ctr"/>
            <a:r>
              <a:rPr lang="ru-RU" dirty="0"/>
              <a:t>преподаватель экономических дисциплин</a:t>
            </a:r>
          </a:p>
          <a:p>
            <a:pPr algn="ctr"/>
            <a:r>
              <a:rPr lang="ru-RU" dirty="0"/>
              <a:t>Государственное бюджетное образовательное учреждение среднего профессионального образования города Москвы</a:t>
            </a:r>
          </a:p>
          <a:p>
            <a:pPr algn="ctr"/>
            <a:r>
              <a:rPr lang="ru-RU" dirty="0"/>
              <a:t>"Колледж индустрии гостеприимства и менеджмента № 23" </a:t>
            </a:r>
          </a:p>
          <a:p>
            <a:pPr algn="ctr"/>
            <a:r>
              <a:rPr lang="ru-RU" dirty="0"/>
              <a:t>г. Москва</a:t>
            </a:r>
          </a:p>
          <a:p>
            <a:pPr algn="ctr"/>
            <a:r>
              <a:rPr lang="ru-RU" b="1" dirty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0" y="3284538"/>
          <a:ext cx="8964613" cy="340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Формула" r:id="rId3" imgW="2070100" imgH="889000" progId="Equation.3">
                  <p:embed/>
                </p:oleObj>
              </mc:Choice>
              <mc:Fallback>
                <p:oleObj name="Формула" r:id="rId3" imgW="2070100" imgH="889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84538"/>
                        <a:ext cx="8964613" cy="340677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0" y="0"/>
          <a:ext cx="91440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Формула" r:id="rId5" imgW="927100" imgH="381000" progId="Equation.3">
                  <p:embed/>
                </p:oleObj>
              </mc:Choice>
              <mc:Fallback>
                <p:oleObj name="Формула" r:id="rId5" imgW="927100" imgH="38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266382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>
            <p:ph type="title"/>
          </p:nvPr>
        </p:nvGraphicFramePr>
        <p:xfrm>
          <a:off x="468313" y="3573463"/>
          <a:ext cx="777557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Формула" r:id="rId3" imgW="1409700" imgH="889000" progId="Equation.3">
                  <p:embed/>
                </p:oleObj>
              </mc:Choice>
              <mc:Fallback>
                <p:oleObj name="Формула" r:id="rId3" imgW="1409700" imgH="889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573463"/>
                        <a:ext cx="7775575" cy="297180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>
            <p:ph idx="1"/>
          </p:nvPr>
        </p:nvGraphicFramePr>
        <p:xfrm>
          <a:off x="395288" y="476250"/>
          <a:ext cx="78486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Формула" r:id="rId5" imgW="1282700" imgH="635000" progId="Equation.3">
                  <p:embed/>
                </p:oleObj>
              </mc:Choice>
              <mc:Fallback>
                <p:oleObj name="Формула" r:id="rId5" imgW="1282700" imgH="635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76250"/>
                        <a:ext cx="7848600" cy="287972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404813"/>
            <a:ext cx="8229600" cy="576103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5400" smtClean="0">
                <a:solidFill>
                  <a:schemeClr val="hlink"/>
                </a:solidFill>
              </a:rPr>
              <a:t>Уважаемые студенты! Спасибо за внимание !</a:t>
            </a:r>
            <a:br>
              <a:rPr lang="ru-RU" altLang="ru-RU" sz="5400" smtClean="0">
                <a:solidFill>
                  <a:schemeClr val="hlink"/>
                </a:solidFill>
              </a:rPr>
            </a:br>
            <a:r>
              <a:rPr lang="ru-RU" altLang="ru-RU" sz="5400" smtClean="0">
                <a:solidFill>
                  <a:schemeClr val="hlink"/>
                </a:solidFill>
              </a:rPr>
              <a:t/>
            </a:r>
            <a:br>
              <a:rPr lang="ru-RU" altLang="ru-RU" sz="5400" smtClean="0">
                <a:solidFill>
                  <a:schemeClr val="hlink"/>
                </a:solidFill>
              </a:rPr>
            </a:br>
            <a:r>
              <a:rPr lang="ru-RU" altLang="ru-RU" sz="5400" smtClean="0">
                <a:solidFill>
                  <a:schemeClr val="hlink"/>
                </a:solidFill>
              </a:rPr>
              <a:t>Терпения и успехов в изучении темы </a:t>
            </a:r>
            <a:r>
              <a:rPr lang="ru-RU" altLang="ru-RU" sz="5400" smtClean="0">
                <a:solidFill>
                  <a:schemeClr val="hlink"/>
                </a:solidFill>
                <a:sym typeface="Wingdings" pitchFamily="2" charset="2"/>
              </a:rPr>
              <a:t></a:t>
            </a:r>
            <a:r>
              <a:rPr lang="ru-RU" altLang="ru-RU" sz="5400" smtClean="0">
                <a:solidFill>
                  <a:schemeClr val="hlink"/>
                </a:solidFill>
              </a:rPr>
              <a:t/>
            </a:r>
            <a:br>
              <a:rPr lang="ru-RU" altLang="ru-RU" sz="5400" smtClean="0">
                <a:solidFill>
                  <a:schemeClr val="hlink"/>
                </a:solidFill>
              </a:rPr>
            </a:br>
            <a:endParaRPr lang="ru-RU" altLang="ru-RU" sz="54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055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altLang="ru-RU" sz="5400" smtClean="0">
                <a:solidFill>
                  <a:schemeClr val="tx1"/>
                </a:solidFill>
              </a:rPr>
              <a:t>Цель занятия:</a:t>
            </a:r>
            <a:br>
              <a:rPr lang="ru-RU" altLang="ru-RU" sz="5400" smtClean="0">
                <a:solidFill>
                  <a:schemeClr val="tx1"/>
                </a:solidFill>
              </a:rPr>
            </a:b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4000" smtClean="0">
                <a:solidFill>
                  <a:srgbClr val="FFFF00"/>
                </a:solidFill>
              </a:rPr>
              <a:t>- уяснить понятие ряда динамики;</a:t>
            </a:r>
            <a:br>
              <a:rPr lang="ru-RU" altLang="ru-RU" sz="4000" smtClean="0">
                <a:solidFill>
                  <a:srgbClr val="FFFF00"/>
                </a:solidFill>
              </a:rPr>
            </a:br>
            <a:r>
              <a:rPr lang="ru-RU" altLang="ru-RU" sz="4000" smtClean="0">
                <a:solidFill>
                  <a:srgbClr val="FFFF00"/>
                </a:solidFill>
              </a:rPr>
              <a:t>- научиться различать ряды   динамики по их видам;</a:t>
            </a:r>
            <a:br>
              <a:rPr lang="ru-RU" altLang="ru-RU" sz="4000" smtClean="0">
                <a:solidFill>
                  <a:srgbClr val="FFFF00"/>
                </a:solidFill>
              </a:rPr>
            </a:br>
            <a:r>
              <a:rPr lang="ru-RU" altLang="ru-RU" sz="4000" smtClean="0">
                <a:solidFill>
                  <a:srgbClr val="FFFF00"/>
                </a:solidFill>
              </a:rPr>
              <a:t>- научиться рассчитывать средний уровень ряда динамики;</a:t>
            </a:r>
            <a:br>
              <a:rPr lang="ru-RU" altLang="ru-RU" sz="4000" smtClean="0">
                <a:solidFill>
                  <a:srgbClr val="FFFF00"/>
                </a:solidFill>
              </a:rPr>
            </a:br>
            <a:r>
              <a:rPr lang="ru-RU" altLang="ru-RU" sz="4000" smtClean="0">
                <a:solidFill>
                  <a:srgbClr val="FFFF00"/>
                </a:solidFill>
              </a:rPr>
              <a:t>- научиться производить анализ показателей ряда динамики.</a:t>
            </a:r>
            <a:br>
              <a:rPr lang="ru-RU" altLang="ru-RU" sz="4000" smtClean="0">
                <a:solidFill>
                  <a:srgbClr val="FFFF00"/>
                </a:solidFill>
              </a:rPr>
            </a:br>
            <a:endParaRPr lang="ru-RU" altLang="ru-RU" sz="40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507413" cy="243363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FFFF00"/>
                </a:solidFill>
              </a:rPr>
              <a:t>Ряд статистических показателей, характеризующих развитие явлений во времени называют рядом динамики</a:t>
            </a:r>
            <a:r>
              <a:rPr lang="ru-RU" altLang="ru-RU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16338"/>
            <a:ext cx="7786688" cy="24098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altLang="ru-RU" smtClean="0"/>
          </a:p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900113" y="3068638"/>
            <a:ext cx="6911975" cy="2881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ru-RU" altLang="ru-RU" sz="3600" b="1"/>
              <a:t>Особенностью такого ряда является </a:t>
            </a:r>
          </a:p>
          <a:p>
            <a:pPr eaLnBrk="1" hangingPunct="1"/>
            <a:r>
              <a:rPr lang="ru-RU" altLang="ru-RU" sz="3600" b="1"/>
              <a:t>соответствие каждому показателю </a:t>
            </a:r>
          </a:p>
          <a:p>
            <a:pPr eaLnBrk="1" hangingPunct="1"/>
            <a:r>
              <a:rPr lang="ru-RU" altLang="ru-RU" sz="3600" b="1"/>
              <a:t>момента времени или временного</a:t>
            </a:r>
          </a:p>
          <a:p>
            <a:pPr eaLnBrk="1" hangingPunct="1"/>
            <a:r>
              <a:rPr lang="ru-RU" altLang="ru-RU" sz="3600" b="1"/>
              <a:t> периода</a:t>
            </a:r>
            <a:r>
              <a:rPr lang="ru-RU" altLang="ru-RU" sz="3600"/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3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5400" u="sng" smtClean="0">
                <a:solidFill>
                  <a:srgbClr val="FFFF00"/>
                </a:solidFill>
              </a:rPr>
              <a:t>Виды рядов динамики</a:t>
            </a:r>
            <a:r>
              <a:rPr lang="ru-RU" altLang="ru-RU" sz="5400" u="sng" smtClean="0">
                <a:solidFill>
                  <a:srgbClr val="FB6B9E"/>
                </a:solidFill>
              </a:rPr>
              <a:t/>
            </a:r>
            <a:br>
              <a:rPr lang="ru-RU" altLang="ru-RU" sz="5400" u="sng" smtClean="0">
                <a:solidFill>
                  <a:srgbClr val="FB6B9E"/>
                </a:solidFill>
              </a:rPr>
            </a:br>
            <a:endParaRPr lang="ru-RU" altLang="ru-RU" sz="5400" u="sng" smtClean="0">
              <a:solidFill>
                <a:srgbClr val="FB6B9E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800" smtClean="0">
                <a:solidFill>
                  <a:schemeClr val="hlink"/>
                </a:solidFill>
              </a:rPr>
              <a:t>  </a:t>
            </a:r>
            <a:r>
              <a:rPr lang="ru-RU" altLang="ru-RU" sz="6000" smtClean="0"/>
              <a:t>Моментный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sz="6000" smtClean="0"/>
          </a:p>
          <a:p>
            <a:pPr eaLnBrk="1" hangingPunct="1">
              <a:defRPr/>
            </a:pPr>
            <a:r>
              <a:rPr lang="ru-RU" altLang="ru-RU" sz="6000" smtClean="0"/>
              <a:t>  Периодический                             (интервальный)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333375"/>
            <a:ext cx="8229600" cy="301466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FFFF00"/>
                </a:solidFill>
              </a:rPr>
              <a:t>Моментный ряд динамики</a:t>
            </a:r>
            <a:br>
              <a:rPr lang="ru-RU" altLang="ru-RU" smtClean="0">
                <a:solidFill>
                  <a:srgbClr val="FFFF00"/>
                </a:solidFill>
              </a:rPr>
            </a:br>
            <a:r>
              <a:rPr lang="ru-RU" altLang="ru-RU" smtClean="0">
                <a:solidFill>
                  <a:srgbClr val="FFFF00"/>
                </a:solidFill>
              </a:rPr>
              <a:t/>
            </a:r>
            <a:br>
              <a:rPr lang="ru-RU" altLang="ru-RU" smtClean="0">
                <a:solidFill>
                  <a:srgbClr val="FFFF00"/>
                </a:solidFill>
              </a:rPr>
            </a:br>
            <a:r>
              <a:rPr lang="ru-RU" altLang="ru-RU" sz="2400" smtClean="0">
                <a:solidFill>
                  <a:srgbClr val="FFFF99"/>
                </a:solidFill>
                <a:effectLst/>
              </a:rPr>
              <a:t>Численность предприятий и организаций в Российской Федерации, тыс.</a:t>
            </a:r>
            <a:br>
              <a:rPr lang="ru-RU" altLang="ru-RU" sz="2400" smtClean="0">
                <a:solidFill>
                  <a:srgbClr val="FFFF99"/>
                </a:solidFill>
                <a:effectLst/>
              </a:rPr>
            </a:br>
            <a:r>
              <a:rPr lang="ru-RU" altLang="ru-RU" sz="2400" smtClean="0">
                <a:solidFill>
                  <a:srgbClr val="FFFF99"/>
                </a:solidFill>
                <a:effectLst/>
              </a:rPr>
              <a:t>(по состоянию на 1 января)</a:t>
            </a:r>
            <a:r>
              <a:rPr lang="ru-RU" altLang="ru-RU" sz="2400" b="0" smtClean="0">
                <a:solidFill>
                  <a:srgbClr val="FFFF99"/>
                </a:solidFill>
                <a:effectLst/>
              </a:rPr>
              <a:t/>
            </a:r>
            <a:br>
              <a:rPr lang="ru-RU" altLang="ru-RU" sz="2400" b="0" smtClean="0">
                <a:solidFill>
                  <a:srgbClr val="FFFF99"/>
                </a:solidFill>
                <a:effectLst/>
              </a:rPr>
            </a:br>
            <a:r>
              <a:rPr lang="ru-RU" altLang="ru-RU" sz="1800" b="0" smtClean="0">
                <a:solidFill>
                  <a:schemeClr val="tx1"/>
                </a:solidFill>
                <a:effectLst/>
              </a:rPr>
              <a:t>http://www.gks.ru/</a:t>
            </a:r>
            <a:r>
              <a:rPr lang="ru-RU" altLang="ru-RU" sz="2400" b="0" smtClean="0">
                <a:solidFill>
                  <a:srgbClr val="FF0000"/>
                </a:solidFill>
                <a:effectLst/>
              </a:rPr>
              <a:t> </a:t>
            </a: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421" name="Group 61"/>
          <p:cNvGraphicFramePr>
            <a:graphicFrameLocks noGrp="1"/>
          </p:cNvGraphicFramePr>
          <p:nvPr>
            <p:ph sz="half" idx="1"/>
          </p:nvPr>
        </p:nvGraphicFramePr>
        <p:xfrm>
          <a:off x="250825" y="3644900"/>
          <a:ext cx="8424863" cy="2895600"/>
        </p:xfrm>
        <a:graphic>
          <a:graphicData uri="http://schemas.openxmlformats.org/drawingml/2006/table">
            <a:tbl>
              <a:tblPr/>
              <a:tblGrid>
                <a:gridCol w="2449513"/>
                <a:gridCol w="1073150"/>
                <a:gridCol w="995362"/>
                <a:gridCol w="919163"/>
                <a:gridCol w="995362"/>
                <a:gridCol w="984250"/>
                <a:gridCol w="1008063"/>
              </a:tblGrid>
              <a:tr h="10970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год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11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5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Число предприятий и организаций, тыс.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3347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3594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3845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4150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4417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4767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6" name="Rectangle 2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351838" cy="309721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rgbClr val="FFFF00"/>
                </a:solidFill>
              </a:rPr>
              <a:t>Периодический ряд</a:t>
            </a:r>
            <a:br>
              <a:rPr lang="ru-RU" altLang="ru-RU" sz="4000" dirty="0" smtClean="0">
                <a:solidFill>
                  <a:srgbClr val="FFFF00"/>
                </a:solidFill>
              </a:rPr>
            </a:br>
            <a:r>
              <a:rPr lang="ru-RU" altLang="ru-RU" sz="2800" dirty="0" smtClean="0">
                <a:solidFill>
                  <a:srgbClr val="FFFF99"/>
                </a:solidFill>
              </a:rPr>
              <a:t>Удельный вес предприятий и</a:t>
            </a:r>
            <a:r>
              <a:rPr lang="ru-RU" altLang="ru-RU" sz="4000" dirty="0" smtClean="0">
                <a:solidFill>
                  <a:srgbClr val="FFFF99"/>
                </a:solidFill>
              </a:rPr>
              <a:t> </a:t>
            </a:r>
            <a:r>
              <a:rPr lang="ru-RU" altLang="ru-RU" sz="2800" dirty="0" smtClean="0">
                <a:solidFill>
                  <a:srgbClr val="FFFF99"/>
                </a:solidFill>
              </a:rPr>
              <a:t>организаций частной формы собственности в общей совокупности предприятий и организаций Российской Федерации за период 20</a:t>
            </a:r>
            <a:r>
              <a:rPr lang="en-US" altLang="ru-RU" sz="2800" dirty="0" smtClean="0">
                <a:solidFill>
                  <a:srgbClr val="FFFF99"/>
                </a:solidFill>
              </a:rPr>
              <a:t>1</a:t>
            </a:r>
            <a:r>
              <a:rPr lang="ru-RU" altLang="ru-RU" sz="2800" dirty="0" smtClean="0">
                <a:solidFill>
                  <a:srgbClr val="FFFF99"/>
                </a:solidFill>
              </a:rPr>
              <a:t>1-20</a:t>
            </a:r>
            <a:r>
              <a:rPr lang="en-US" altLang="ru-RU" sz="2800" dirty="0" smtClean="0">
                <a:solidFill>
                  <a:srgbClr val="FFFF99"/>
                </a:solidFill>
              </a:rPr>
              <a:t>1</a:t>
            </a:r>
            <a:r>
              <a:rPr lang="ru-RU" altLang="ru-RU" sz="2800" dirty="0" smtClean="0">
                <a:solidFill>
                  <a:srgbClr val="FFFF99"/>
                </a:solidFill>
              </a:rPr>
              <a:t>5 гг.</a:t>
            </a:r>
            <a:r>
              <a:rPr lang="ru-RU" altLang="ru-RU" sz="2800" dirty="0" smtClean="0">
                <a:solidFill>
                  <a:srgbClr val="FF0000"/>
                </a:solidFill>
              </a:rPr>
              <a:t> </a:t>
            </a:r>
            <a:r>
              <a:rPr lang="ru-RU" altLang="ru-RU" sz="2000" dirty="0" smtClean="0">
                <a:solidFill>
                  <a:schemeClr val="tx1"/>
                </a:solidFill>
              </a:rPr>
              <a:t>http://www.gks.ru/</a:t>
            </a:r>
          </a:p>
        </p:txBody>
      </p:sp>
      <p:graphicFrame>
        <p:nvGraphicFramePr>
          <p:cNvPr id="16446" name="Group 62"/>
          <p:cNvGraphicFramePr>
            <a:graphicFrameLocks noGrp="1"/>
          </p:cNvGraphicFramePr>
          <p:nvPr>
            <p:ph sz="half" idx="2"/>
          </p:nvPr>
        </p:nvGraphicFramePr>
        <p:xfrm>
          <a:off x="323850" y="3716338"/>
          <a:ext cx="8362950" cy="2992437"/>
        </p:xfrm>
        <a:graphic>
          <a:graphicData uri="http://schemas.openxmlformats.org/drawingml/2006/table">
            <a:tbl>
              <a:tblPr/>
              <a:tblGrid>
                <a:gridCol w="2808288"/>
                <a:gridCol w="1511300"/>
                <a:gridCol w="1081087"/>
                <a:gridCol w="1008063"/>
                <a:gridCol w="1008062"/>
                <a:gridCol w="946150"/>
              </a:tblGrid>
              <a:tr h="6711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год</a:t>
                      </a:r>
                    </a:p>
                  </a:txBody>
                  <a:tcPr marT="40021" marB="400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11</a:t>
                      </a:r>
                      <a:endParaRPr kumimoji="0" lang="ru-RU" alt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12</a:t>
                      </a:r>
                      <a:endParaRPr kumimoji="0" lang="ru-RU" alt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13</a:t>
                      </a:r>
                      <a:endParaRPr kumimoji="0" lang="ru-RU" alt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14</a:t>
                      </a:r>
                      <a:endParaRPr kumimoji="0" lang="ru-RU" alt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20</a:t>
                      </a:r>
                      <a:r>
                        <a:rPr kumimoji="0" lang="en-US" alt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15</a:t>
                      </a:r>
                      <a:endParaRPr kumimoji="0" lang="ru-RU" alt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12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Удельный вес предприятий и организаций частной формы собственности, % </a:t>
                      </a:r>
                    </a:p>
                  </a:txBody>
                  <a:tcPr marT="40021" marB="400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75,8</a:t>
                      </a: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76,9</a:t>
                      </a: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78,0</a:t>
                      </a: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79,2</a:t>
                      </a: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80,5</a:t>
                      </a:r>
                    </a:p>
                  </a:txBody>
                  <a:tcPr marT="40021" marB="400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68313" y="260350"/>
            <a:ext cx="7772400" cy="21605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smtClean="0">
                <a:latin typeface="Times New Roman" pitchFamily="18" charset="0"/>
              </a:rPr>
              <a:t>Средний уровень периодического ряда динамики </a:t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>средняя арифметическая</a:t>
            </a:r>
            <a:r>
              <a:rPr lang="ru-RU" altLang="ru-RU" smtClean="0"/>
              <a:t> </a:t>
            </a:r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516563"/>
            <a:ext cx="8569325" cy="11525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ru-RU" smtClean="0"/>
              <a:t>        </a:t>
            </a:r>
            <a:endParaRPr lang="ru-RU" altLang="ru-RU" smtClean="0"/>
          </a:p>
        </p:txBody>
      </p:sp>
      <p:sp>
        <p:nvSpPr>
          <p:cNvPr id="9220" name="Rectangle 18"/>
          <p:cNvSpPr>
            <a:spLocks noChangeArrowheads="1"/>
          </p:cNvSpPr>
          <p:nvPr/>
        </p:nvSpPr>
        <p:spPr bwMode="auto">
          <a:xfrm>
            <a:off x="900113" y="2565400"/>
            <a:ext cx="7272337" cy="34559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chemeClr val="bg2"/>
                </a:solidFill>
              </a:rPr>
              <a:t>                                               , где</a:t>
            </a:r>
            <a:r>
              <a:rPr lang="ru-RU" altLang="ru-RU" sz="2800"/>
              <a:t>                               </a:t>
            </a:r>
          </a:p>
          <a:p>
            <a:pPr eaLnBrk="1" hangingPunct="1"/>
            <a:endParaRPr lang="ru-RU" altLang="ru-RU" sz="2800"/>
          </a:p>
          <a:p>
            <a:pPr eaLnBrk="1" hangingPunct="1"/>
            <a:r>
              <a:rPr lang="en-US" altLang="ru-RU" sz="2800">
                <a:solidFill>
                  <a:schemeClr val="bg2"/>
                </a:solidFill>
                <a:latin typeface="Times New Roman" pitchFamily="18" charset="0"/>
              </a:rPr>
              <a:t>y- </a:t>
            </a:r>
            <a:r>
              <a:rPr lang="ru-RU" altLang="ru-RU" sz="2800">
                <a:solidFill>
                  <a:schemeClr val="bg2"/>
                </a:solidFill>
                <a:latin typeface="Times New Roman" pitchFamily="18" charset="0"/>
              </a:rPr>
              <a:t>уровень</a:t>
            </a:r>
          </a:p>
          <a:p>
            <a:pPr eaLnBrk="1" hangingPunct="1"/>
            <a:r>
              <a:rPr lang="en-US" altLang="ru-RU" sz="2800">
                <a:solidFill>
                  <a:schemeClr val="bg2"/>
                </a:solidFill>
                <a:latin typeface="Times New Roman" pitchFamily="18" charset="0"/>
              </a:rPr>
              <a:t>n- </a:t>
            </a:r>
            <a:r>
              <a:rPr lang="ru-RU" altLang="ru-RU" sz="2800">
                <a:solidFill>
                  <a:schemeClr val="bg2"/>
                </a:solidFill>
                <a:latin typeface="Times New Roman" pitchFamily="18" charset="0"/>
              </a:rPr>
              <a:t>число периодов</a:t>
            </a:r>
          </a:p>
        </p:txBody>
      </p:sp>
      <p:sp>
        <p:nvSpPr>
          <p:cNvPr id="922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24" name="Object 29"/>
          <p:cNvGraphicFramePr>
            <a:graphicFrameLocks noChangeAspect="1"/>
          </p:cNvGraphicFramePr>
          <p:nvPr/>
        </p:nvGraphicFramePr>
        <p:xfrm>
          <a:off x="2051050" y="2708275"/>
          <a:ext cx="2524125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Формула" r:id="rId3" imgW="583947" imgH="431613" progId="Equation.3">
                  <p:embed/>
                </p:oleObj>
              </mc:Choice>
              <mc:Fallback>
                <p:oleObj name="Формула" r:id="rId3" imgW="583947" imgH="431613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708275"/>
                        <a:ext cx="2524125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215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260350"/>
            <a:ext cx="7942262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smtClean="0">
                <a:latin typeface="Times New Roman" pitchFamily="18" charset="0"/>
              </a:rPr>
              <a:t>Средний уровень моментного ряда динамики</a:t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> </a:t>
            </a:r>
            <a:br>
              <a:rPr lang="ru-RU" altLang="ru-RU" sz="2800" smtClean="0">
                <a:latin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</a:rPr>
              <a:t>средняя хронологическая</a:t>
            </a:r>
            <a:r>
              <a:rPr lang="ru-RU" altLang="ru-RU" smtClean="0"/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457200" y="2133600"/>
            <a:ext cx="8002588" cy="3992563"/>
          </a:xfrm>
          <a:solidFill>
            <a:srgbClr val="FFCC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ru-RU" altLang="ru-RU" sz="2800" b="1" smtClean="0">
              <a:solidFill>
                <a:srgbClr val="FF0000"/>
              </a:solidFill>
              <a:effectLst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altLang="ru-RU" sz="2800" b="1" smtClean="0">
              <a:solidFill>
                <a:srgbClr val="FF0000"/>
              </a:solidFill>
              <a:effectLst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z="2800" b="1" smtClean="0">
                <a:solidFill>
                  <a:srgbClr val="FF0000"/>
                </a:solidFill>
                <a:effectLst/>
              </a:rPr>
              <a:t>                                                      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altLang="ru-RU" sz="2800" b="1" smtClean="0">
              <a:solidFill>
                <a:schemeClr val="bg2"/>
              </a:solidFill>
              <a:effectLst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altLang="ru-RU" sz="2800" b="1" smtClean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032000" y="2420938"/>
          <a:ext cx="4556125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Формула" r:id="rId3" imgW="1549400" imgH="1016000" progId="Equation.3">
                  <p:embed/>
                </p:oleObj>
              </mc:Choice>
              <mc:Fallback>
                <p:oleObj name="Формула" r:id="rId3" imgW="1549400" imgH="1016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420938"/>
                        <a:ext cx="4556125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207486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smtClean="0">
                <a:solidFill>
                  <a:schemeClr val="tx1"/>
                </a:solidFill>
                <a:latin typeface="Times New Roman" pitchFamily="18" charset="0"/>
              </a:rPr>
              <a:t>Средний уровень ряда, в котором промежутки времени между датами различны </a:t>
            </a:r>
            <a:br>
              <a:rPr lang="ru-RU" altLang="ru-RU" sz="32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altLang="ru-RU" sz="3200" smtClean="0">
                <a:solidFill>
                  <a:schemeClr val="tx1"/>
                </a:solidFill>
                <a:latin typeface="Times New Roman" pitchFamily="18" charset="0"/>
              </a:rPr>
              <a:t>средняя арифметическая взвешенная</a:t>
            </a:r>
            <a:r>
              <a:rPr lang="ru-RU" altLang="ru-RU" smtClean="0"/>
              <a:t> 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>
            <p:ph idx="1"/>
          </p:nvPr>
        </p:nvGraphicFramePr>
        <p:xfrm>
          <a:off x="323850" y="2636838"/>
          <a:ext cx="8137525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Формула" r:id="rId3" imgW="1701800" imgH="939800" progId="Equation.3">
                  <p:embed/>
                </p:oleObj>
              </mc:Choice>
              <mc:Fallback>
                <p:oleObj name="Формула" r:id="rId3" imgW="1701800" imgH="93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36838"/>
                        <a:ext cx="8137525" cy="3849687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nimBg="1"/>
    </p:bld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644</TotalTime>
  <Words>175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Garamond</vt:lpstr>
      <vt:lpstr>Arial</vt:lpstr>
      <vt:lpstr>Wingdings</vt:lpstr>
      <vt:lpstr>Calibri</vt:lpstr>
      <vt:lpstr>Times New Roman</vt:lpstr>
      <vt:lpstr>Течение</vt:lpstr>
      <vt:lpstr>Microsoft Equation 3.0</vt:lpstr>
      <vt:lpstr>Статистические ряды динамики</vt:lpstr>
      <vt:lpstr>Цель занятия:  - уяснить понятие ряда динамики; - научиться различать ряды   динамики по их видам; - научиться рассчитывать средний уровень ряда динамики; - научиться производить анализ показателей ряда динамики. </vt:lpstr>
      <vt:lpstr>Ряд статистических показателей, характеризующих развитие явлений во времени называют рядом динамики </vt:lpstr>
      <vt:lpstr>Виды рядов динамики </vt:lpstr>
      <vt:lpstr>Моментный ряд динамики  Численность предприятий и организаций в Российской Федерации, тыс. (по состоянию на 1 января) http://www.gks.ru/ </vt:lpstr>
      <vt:lpstr>Периодический ряд Удельный вес предприятий и организаций частной формы собственности в общей совокупности предприятий и организаций Российской Федерации за период 2011-2015 гг. http://www.gks.ru/</vt:lpstr>
      <vt:lpstr>Средний уровень периодического ряда динамики  средняя арифметическая </vt:lpstr>
      <vt:lpstr>Средний уровень моментного ряда динамики   средняя хронологическая </vt:lpstr>
      <vt:lpstr>Средний уровень ряда, в котором промежутки времени между датами различны  средняя арифметическая взвешенная </vt:lpstr>
      <vt:lpstr>Презентация PowerPoint</vt:lpstr>
      <vt:lpstr>Презентация PowerPoint</vt:lpstr>
      <vt:lpstr>Уважаемые студенты! Спасибо за внимание !  Терпения и успехов в изучении темы  </vt:lpstr>
    </vt:vector>
  </TitlesOfParts>
  <Company>Tverstat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выявления преступлений, совершенных с использованием банковских карт</dc:title>
  <dc:creator>User</dc:creator>
  <cp:lastModifiedBy>user</cp:lastModifiedBy>
  <cp:revision>45</cp:revision>
  <dcterms:created xsi:type="dcterms:W3CDTF">2010-03-10T13:28:35Z</dcterms:created>
  <dcterms:modified xsi:type="dcterms:W3CDTF">2016-10-19T19:27:05Z</dcterms:modified>
</cp:coreProperties>
</file>