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60" r:id="rId4"/>
    <p:sldId id="259" r:id="rId5"/>
    <p:sldId id="268" r:id="rId6"/>
    <p:sldId id="261" r:id="rId7"/>
    <p:sldId id="262" r:id="rId8"/>
    <p:sldId id="265" r:id="rId9"/>
    <p:sldId id="266" r:id="rId10"/>
    <p:sldId id="274" r:id="rId11"/>
    <p:sldId id="267" r:id="rId12"/>
    <p:sldId id="264" r:id="rId13"/>
    <p:sldId id="270" r:id="rId14"/>
    <p:sldId id="269" r:id="rId15"/>
    <p:sldId id="271" r:id="rId16"/>
    <p:sldId id="272" r:id="rId17"/>
    <p:sldId id="275" r:id="rId18"/>
    <p:sldId id="276" r:id="rId19"/>
    <p:sldId id="277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60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title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y</c:v>
                </c:pt>
              </c:strCache>
            </c:strRef>
          </c:tx>
          <c:marker>
            <c:symbol val="none"/>
          </c:marker>
          <c:xVal>
            <c:numRef>
              <c:f>Лист1!$A$2:$A$22</c:f>
              <c:numCache>
                <c:formatCode>General</c:formatCode>
                <c:ptCount val="21"/>
                <c:pt idx="0">
                  <c:v>-10</c:v>
                </c:pt>
                <c:pt idx="1">
                  <c:v>-9</c:v>
                </c:pt>
                <c:pt idx="2">
                  <c:v>-8</c:v>
                </c:pt>
                <c:pt idx="3">
                  <c:v>-7</c:v>
                </c:pt>
                <c:pt idx="4">
                  <c:v>-6</c:v>
                </c:pt>
                <c:pt idx="5">
                  <c:v>-5</c:v>
                </c:pt>
                <c:pt idx="6">
                  <c:v>-4</c:v>
                </c:pt>
                <c:pt idx="7">
                  <c:v>-3</c:v>
                </c:pt>
                <c:pt idx="8">
                  <c:v>-2</c:v>
                </c:pt>
                <c:pt idx="9">
                  <c:v>-1</c:v>
                </c:pt>
                <c:pt idx="10">
                  <c:v>0</c:v>
                </c:pt>
                <c:pt idx="11">
                  <c:v>1</c:v>
                </c:pt>
                <c:pt idx="12">
                  <c:v>2</c:v>
                </c:pt>
                <c:pt idx="13">
                  <c:v>3</c:v>
                </c:pt>
                <c:pt idx="14">
                  <c:v>4</c:v>
                </c:pt>
                <c:pt idx="15">
                  <c:v>5</c:v>
                </c:pt>
                <c:pt idx="16">
                  <c:v>6</c:v>
                </c:pt>
                <c:pt idx="17">
                  <c:v>7</c:v>
                </c:pt>
                <c:pt idx="18">
                  <c:v>8</c:v>
                </c:pt>
                <c:pt idx="19">
                  <c:v>9</c:v>
                </c:pt>
                <c:pt idx="20">
                  <c:v>10</c:v>
                </c:pt>
              </c:numCache>
            </c:numRef>
          </c:xVal>
          <c:yVal>
            <c:numRef>
              <c:f>Лист1!$B$2:$B$22</c:f>
              <c:numCache>
                <c:formatCode>General</c:formatCode>
                <c:ptCount val="21"/>
                <c:pt idx="0">
                  <c:v>15</c:v>
                </c:pt>
                <c:pt idx="1">
                  <c:v>14</c:v>
                </c:pt>
                <c:pt idx="2">
                  <c:v>13</c:v>
                </c:pt>
                <c:pt idx="3">
                  <c:v>12</c:v>
                </c:pt>
                <c:pt idx="4">
                  <c:v>11</c:v>
                </c:pt>
                <c:pt idx="5">
                  <c:v>10</c:v>
                </c:pt>
                <c:pt idx="6">
                  <c:v>9</c:v>
                </c:pt>
                <c:pt idx="7">
                  <c:v>8</c:v>
                </c:pt>
                <c:pt idx="8">
                  <c:v>7</c:v>
                </c:pt>
                <c:pt idx="9">
                  <c:v>6</c:v>
                </c:pt>
                <c:pt idx="10">
                  <c:v>5</c:v>
                </c:pt>
                <c:pt idx="11">
                  <c:v>4</c:v>
                </c:pt>
                <c:pt idx="12">
                  <c:v>3</c:v>
                </c:pt>
                <c:pt idx="13">
                  <c:v>2</c:v>
                </c:pt>
                <c:pt idx="14">
                  <c:v>3</c:v>
                </c:pt>
                <c:pt idx="15">
                  <c:v>4</c:v>
                </c:pt>
                <c:pt idx="16">
                  <c:v>5</c:v>
                </c:pt>
                <c:pt idx="17">
                  <c:v>6</c:v>
                </c:pt>
                <c:pt idx="18">
                  <c:v>7</c:v>
                </c:pt>
                <c:pt idx="19">
                  <c:v>8</c:v>
                </c:pt>
                <c:pt idx="20">
                  <c:v>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925888"/>
        <c:axId val="98231040"/>
      </c:scatterChart>
      <c:valAx>
        <c:axId val="5925888"/>
        <c:scaling>
          <c:orientation val="minMax"/>
          <c:max val="10"/>
          <c:min val="-10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w="28575" cmpd="sng">
            <a:solidFill>
              <a:schemeClr val="tx1"/>
            </a:solidFill>
            <a:tailEnd type="arrow"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98231040"/>
        <c:crosses val="autoZero"/>
        <c:crossBetween val="midCat"/>
        <c:majorUnit val="1"/>
      </c:valAx>
      <c:valAx>
        <c:axId val="98231040"/>
        <c:scaling>
          <c:orientation val="minMax"/>
          <c:max val="10"/>
          <c:min val="-3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28575">
            <a:solidFill>
              <a:schemeClr val="tx1"/>
            </a:solidFill>
            <a:tailEnd type="arrow"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5925888"/>
        <c:crosses val="autoZero"/>
        <c:crossBetween val="midCat"/>
        <c:majorUnit val="1"/>
      </c:valAx>
      <c:spPr>
        <a:ln>
          <a:solidFill>
            <a:schemeClr val="tx1">
              <a:lumMod val="50000"/>
              <a:lumOff val="5000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0"/>
    <c:plotArea>
      <c:layout/>
      <c:scatterChart>
        <c:scatterStyle val="smoothMarker"/>
        <c:varyColors val="0"/>
        <c:ser>
          <c:idx val="1"/>
          <c:order val="1"/>
          <c:tx>
            <c:strRef>
              <c:f>Лист1!$B$1</c:f>
              <c:strCache>
                <c:ptCount val="1"/>
                <c:pt idx="0">
                  <c:v>y</c:v>
                </c:pt>
              </c:strCache>
            </c:strRef>
          </c:tx>
          <c:spPr>
            <a:ln>
              <a:solidFill>
                <a:schemeClr val="tx2">
                  <a:lumMod val="75000"/>
                </a:schemeClr>
              </a:solidFill>
              <a:prstDash val="sysDash"/>
            </a:ln>
          </c:spPr>
          <c:marker>
            <c:symbol val="none"/>
          </c:marker>
          <c:xVal>
            <c:numRef>
              <c:f>Лист1!$A$2:$A$67</c:f>
              <c:numCache>
                <c:formatCode>General</c:formatCode>
                <c:ptCount val="66"/>
                <c:pt idx="0">
                  <c:v>-10</c:v>
                </c:pt>
                <c:pt idx="1">
                  <c:v>-9</c:v>
                </c:pt>
                <c:pt idx="2">
                  <c:v>-8</c:v>
                </c:pt>
                <c:pt idx="3">
                  <c:v>-7</c:v>
                </c:pt>
                <c:pt idx="4">
                  <c:v>-6</c:v>
                </c:pt>
                <c:pt idx="5">
                  <c:v>-5</c:v>
                </c:pt>
                <c:pt idx="6">
                  <c:v>-4</c:v>
                </c:pt>
                <c:pt idx="7">
                  <c:v>-3</c:v>
                </c:pt>
                <c:pt idx="8">
                  <c:v>-2</c:v>
                </c:pt>
                <c:pt idx="9">
                  <c:v>-1.9000000000000001</c:v>
                </c:pt>
                <c:pt idx="10">
                  <c:v>-1.8</c:v>
                </c:pt>
                <c:pt idx="11">
                  <c:v>-1.7</c:v>
                </c:pt>
                <c:pt idx="12">
                  <c:v>-1.6</c:v>
                </c:pt>
                <c:pt idx="13">
                  <c:v>-1.5</c:v>
                </c:pt>
                <c:pt idx="14">
                  <c:v>-1.4</c:v>
                </c:pt>
                <c:pt idx="15">
                  <c:v>-1.3</c:v>
                </c:pt>
                <c:pt idx="16">
                  <c:v>-1.2</c:v>
                </c:pt>
                <c:pt idx="17">
                  <c:v>-1.1000000000000001</c:v>
                </c:pt>
                <c:pt idx="18">
                  <c:v>-1</c:v>
                </c:pt>
                <c:pt idx="19">
                  <c:v>-0.9</c:v>
                </c:pt>
                <c:pt idx="20">
                  <c:v>-0.8</c:v>
                </c:pt>
                <c:pt idx="21">
                  <c:v>-0.70000000000000062</c:v>
                </c:pt>
                <c:pt idx="22">
                  <c:v>-0.60000000000000064</c:v>
                </c:pt>
                <c:pt idx="23">
                  <c:v>-0.5</c:v>
                </c:pt>
                <c:pt idx="24">
                  <c:v>-0.4</c:v>
                </c:pt>
                <c:pt idx="25">
                  <c:v>-0.30000000000000032</c:v>
                </c:pt>
                <c:pt idx="26">
                  <c:v>-0.2</c:v>
                </c:pt>
                <c:pt idx="27">
                  <c:v>-0.1</c:v>
                </c:pt>
                <c:pt idx="28">
                  <c:v>0</c:v>
                </c:pt>
                <c:pt idx="29">
                  <c:v>0.1</c:v>
                </c:pt>
                <c:pt idx="30">
                  <c:v>0.2</c:v>
                </c:pt>
                <c:pt idx="31">
                  <c:v>0.30000000000000032</c:v>
                </c:pt>
                <c:pt idx="32">
                  <c:v>0.4</c:v>
                </c:pt>
                <c:pt idx="33">
                  <c:v>0.5</c:v>
                </c:pt>
                <c:pt idx="34">
                  <c:v>0.60000000000000064</c:v>
                </c:pt>
                <c:pt idx="35">
                  <c:v>0.70000000000000062</c:v>
                </c:pt>
                <c:pt idx="36">
                  <c:v>0.8</c:v>
                </c:pt>
                <c:pt idx="37">
                  <c:v>0.9</c:v>
                </c:pt>
                <c:pt idx="38">
                  <c:v>1</c:v>
                </c:pt>
                <c:pt idx="39">
                  <c:v>1.1000000000000001</c:v>
                </c:pt>
                <c:pt idx="40">
                  <c:v>1.2</c:v>
                </c:pt>
                <c:pt idx="41">
                  <c:v>1.3</c:v>
                </c:pt>
                <c:pt idx="42">
                  <c:v>1.4</c:v>
                </c:pt>
                <c:pt idx="43">
                  <c:v>1.5</c:v>
                </c:pt>
                <c:pt idx="44">
                  <c:v>1.6</c:v>
                </c:pt>
                <c:pt idx="45">
                  <c:v>1.7</c:v>
                </c:pt>
                <c:pt idx="46">
                  <c:v>1.8</c:v>
                </c:pt>
                <c:pt idx="47">
                  <c:v>1.9000000000000001</c:v>
                </c:pt>
                <c:pt idx="48">
                  <c:v>2</c:v>
                </c:pt>
                <c:pt idx="49">
                  <c:v>2.1</c:v>
                </c:pt>
                <c:pt idx="50">
                  <c:v>2.2000000000000002</c:v>
                </c:pt>
                <c:pt idx="51">
                  <c:v>2.2999999999999998</c:v>
                </c:pt>
                <c:pt idx="52">
                  <c:v>2.4</c:v>
                </c:pt>
                <c:pt idx="53">
                  <c:v>2.5</c:v>
                </c:pt>
                <c:pt idx="54">
                  <c:v>2.6</c:v>
                </c:pt>
                <c:pt idx="55">
                  <c:v>2.7</c:v>
                </c:pt>
                <c:pt idx="56">
                  <c:v>2.8</c:v>
                </c:pt>
                <c:pt idx="57">
                  <c:v>2.9</c:v>
                </c:pt>
                <c:pt idx="58">
                  <c:v>3</c:v>
                </c:pt>
                <c:pt idx="59">
                  <c:v>4</c:v>
                </c:pt>
                <c:pt idx="60">
                  <c:v>5</c:v>
                </c:pt>
                <c:pt idx="61">
                  <c:v>6</c:v>
                </c:pt>
                <c:pt idx="62">
                  <c:v>7</c:v>
                </c:pt>
                <c:pt idx="63">
                  <c:v>8</c:v>
                </c:pt>
                <c:pt idx="64">
                  <c:v>9</c:v>
                </c:pt>
                <c:pt idx="65">
                  <c:v>10</c:v>
                </c:pt>
              </c:numCache>
            </c:numRef>
          </c:xVal>
          <c:yVal>
            <c:numRef>
              <c:f>Лист1!$B$2:$B$67</c:f>
              <c:numCache>
                <c:formatCode>General</c:formatCode>
                <c:ptCount val="66"/>
                <c:pt idx="0">
                  <c:v>104</c:v>
                </c:pt>
                <c:pt idx="1">
                  <c:v>84</c:v>
                </c:pt>
                <c:pt idx="2">
                  <c:v>66</c:v>
                </c:pt>
                <c:pt idx="3">
                  <c:v>50</c:v>
                </c:pt>
                <c:pt idx="4">
                  <c:v>36</c:v>
                </c:pt>
                <c:pt idx="5">
                  <c:v>24</c:v>
                </c:pt>
                <c:pt idx="6">
                  <c:v>14</c:v>
                </c:pt>
                <c:pt idx="7">
                  <c:v>6</c:v>
                </c:pt>
                <c:pt idx="8">
                  <c:v>0</c:v>
                </c:pt>
                <c:pt idx="9">
                  <c:v>0.49000000000000032</c:v>
                </c:pt>
                <c:pt idx="10">
                  <c:v>0.96000000000000063</c:v>
                </c:pt>
                <c:pt idx="11">
                  <c:v>1.41</c:v>
                </c:pt>
                <c:pt idx="12">
                  <c:v>1.8399999999999979</c:v>
                </c:pt>
                <c:pt idx="13">
                  <c:v>2.25</c:v>
                </c:pt>
                <c:pt idx="14">
                  <c:v>2.6400000000000006</c:v>
                </c:pt>
                <c:pt idx="15">
                  <c:v>3.01</c:v>
                </c:pt>
                <c:pt idx="16">
                  <c:v>3.3600000000000003</c:v>
                </c:pt>
                <c:pt idx="17">
                  <c:v>3.6899999999999995</c:v>
                </c:pt>
                <c:pt idx="18">
                  <c:v>4</c:v>
                </c:pt>
                <c:pt idx="19">
                  <c:v>4.29</c:v>
                </c:pt>
                <c:pt idx="20">
                  <c:v>4.5599999999999996</c:v>
                </c:pt>
                <c:pt idx="21">
                  <c:v>4.8100000000000005</c:v>
                </c:pt>
                <c:pt idx="22">
                  <c:v>5.04</c:v>
                </c:pt>
                <c:pt idx="23">
                  <c:v>5.25</c:v>
                </c:pt>
                <c:pt idx="24">
                  <c:v>5.44</c:v>
                </c:pt>
                <c:pt idx="25">
                  <c:v>5.6099999999999985</c:v>
                </c:pt>
                <c:pt idx="26">
                  <c:v>5.76</c:v>
                </c:pt>
                <c:pt idx="27">
                  <c:v>5.89</c:v>
                </c:pt>
                <c:pt idx="28">
                  <c:v>6</c:v>
                </c:pt>
                <c:pt idx="29">
                  <c:v>6.09</c:v>
                </c:pt>
                <c:pt idx="30">
                  <c:v>6.1599999999999975</c:v>
                </c:pt>
                <c:pt idx="31">
                  <c:v>6.21</c:v>
                </c:pt>
                <c:pt idx="32">
                  <c:v>6.24</c:v>
                </c:pt>
                <c:pt idx="33">
                  <c:v>6.25</c:v>
                </c:pt>
                <c:pt idx="34">
                  <c:v>6.24</c:v>
                </c:pt>
                <c:pt idx="35">
                  <c:v>6.21</c:v>
                </c:pt>
                <c:pt idx="36">
                  <c:v>6.1599999999999975</c:v>
                </c:pt>
                <c:pt idx="37">
                  <c:v>6.09</c:v>
                </c:pt>
                <c:pt idx="38">
                  <c:v>6</c:v>
                </c:pt>
                <c:pt idx="39">
                  <c:v>5.89</c:v>
                </c:pt>
                <c:pt idx="40">
                  <c:v>5.76</c:v>
                </c:pt>
                <c:pt idx="41">
                  <c:v>5.6099999999999985</c:v>
                </c:pt>
                <c:pt idx="42">
                  <c:v>5.44</c:v>
                </c:pt>
                <c:pt idx="43">
                  <c:v>5.25</c:v>
                </c:pt>
                <c:pt idx="44">
                  <c:v>5.0399999999999991</c:v>
                </c:pt>
                <c:pt idx="45">
                  <c:v>4.8100000000000005</c:v>
                </c:pt>
                <c:pt idx="46">
                  <c:v>4.5599999999999996</c:v>
                </c:pt>
                <c:pt idx="47">
                  <c:v>4.29</c:v>
                </c:pt>
                <c:pt idx="48">
                  <c:v>4</c:v>
                </c:pt>
                <c:pt idx="49">
                  <c:v>3.69</c:v>
                </c:pt>
                <c:pt idx="50">
                  <c:v>3.3599999999999977</c:v>
                </c:pt>
                <c:pt idx="51">
                  <c:v>3.0100000000000007</c:v>
                </c:pt>
                <c:pt idx="52">
                  <c:v>2.64</c:v>
                </c:pt>
                <c:pt idx="53">
                  <c:v>2.25</c:v>
                </c:pt>
                <c:pt idx="54">
                  <c:v>1.8399999999999979</c:v>
                </c:pt>
                <c:pt idx="55">
                  <c:v>1.4099999999999961</c:v>
                </c:pt>
                <c:pt idx="56">
                  <c:v>0.96000000000000085</c:v>
                </c:pt>
                <c:pt idx="57">
                  <c:v>0.49000000000000032</c:v>
                </c:pt>
                <c:pt idx="58">
                  <c:v>0</c:v>
                </c:pt>
                <c:pt idx="59">
                  <c:v>6</c:v>
                </c:pt>
                <c:pt idx="60">
                  <c:v>14</c:v>
                </c:pt>
                <c:pt idx="61">
                  <c:v>24</c:v>
                </c:pt>
                <c:pt idx="62">
                  <c:v>36</c:v>
                </c:pt>
                <c:pt idx="63">
                  <c:v>50</c:v>
                </c:pt>
                <c:pt idx="64">
                  <c:v>66</c:v>
                </c:pt>
                <c:pt idx="65">
                  <c:v>84</c:v>
                </c:pt>
              </c:numCache>
            </c:numRef>
          </c:yVal>
          <c:smooth val="1"/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y</c:v>
                </c:pt>
              </c:strCache>
            </c:strRef>
          </c:tx>
          <c:spPr>
            <a:ln>
              <a:solidFill>
                <a:schemeClr val="tx2">
                  <a:lumMod val="75000"/>
                </a:schemeClr>
              </a:solidFill>
              <a:prstDash val="solid"/>
            </a:ln>
          </c:spPr>
          <c:marker>
            <c:symbol val="none"/>
          </c:marker>
          <c:trendline>
            <c:trendlineType val="log"/>
            <c:dispRSqr val="0"/>
            <c:dispEq val="0"/>
          </c:trendline>
          <c:xVal>
            <c:numRef>
              <c:f>Лист1!$A$2:$A$67</c:f>
              <c:numCache>
                <c:formatCode>General</c:formatCode>
                <c:ptCount val="66"/>
                <c:pt idx="0">
                  <c:v>-10</c:v>
                </c:pt>
                <c:pt idx="1">
                  <c:v>-9</c:v>
                </c:pt>
                <c:pt idx="2">
                  <c:v>-8</c:v>
                </c:pt>
                <c:pt idx="3">
                  <c:v>-7</c:v>
                </c:pt>
                <c:pt idx="4">
                  <c:v>-6</c:v>
                </c:pt>
                <c:pt idx="5">
                  <c:v>-5</c:v>
                </c:pt>
                <c:pt idx="6">
                  <c:v>-4</c:v>
                </c:pt>
                <c:pt idx="7">
                  <c:v>-3</c:v>
                </c:pt>
                <c:pt idx="8">
                  <c:v>-2</c:v>
                </c:pt>
                <c:pt idx="9">
                  <c:v>-1.9000000000000001</c:v>
                </c:pt>
                <c:pt idx="10">
                  <c:v>-1.8</c:v>
                </c:pt>
                <c:pt idx="11">
                  <c:v>-1.7</c:v>
                </c:pt>
                <c:pt idx="12">
                  <c:v>-1.6</c:v>
                </c:pt>
                <c:pt idx="13">
                  <c:v>-1.5</c:v>
                </c:pt>
                <c:pt idx="14">
                  <c:v>-1.4</c:v>
                </c:pt>
                <c:pt idx="15">
                  <c:v>-1.3</c:v>
                </c:pt>
                <c:pt idx="16">
                  <c:v>-1.2</c:v>
                </c:pt>
                <c:pt idx="17">
                  <c:v>-1.1000000000000001</c:v>
                </c:pt>
                <c:pt idx="18">
                  <c:v>-1</c:v>
                </c:pt>
                <c:pt idx="19">
                  <c:v>-0.9</c:v>
                </c:pt>
                <c:pt idx="20">
                  <c:v>-0.8</c:v>
                </c:pt>
                <c:pt idx="21">
                  <c:v>-0.70000000000000062</c:v>
                </c:pt>
                <c:pt idx="22">
                  <c:v>-0.60000000000000064</c:v>
                </c:pt>
                <c:pt idx="23">
                  <c:v>-0.5</c:v>
                </c:pt>
                <c:pt idx="24">
                  <c:v>-0.4</c:v>
                </c:pt>
                <c:pt idx="25">
                  <c:v>-0.30000000000000032</c:v>
                </c:pt>
                <c:pt idx="26">
                  <c:v>-0.2</c:v>
                </c:pt>
                <c:pt idx="27">
                  <c:v>-0.1</c:v>
                </c:pt>
                <c:pt idx="28">
                  <c:v>0</c:v>
                </c:pt>
                <c:pt idx="29">
                  <c:v>0.1</c:v>
                </c:pt>
                <c:pt idx="30">
                  <c:v>0.2</c:v>
                </c:pt>
                <c:pt idx="31">
                  <c:v>0.30000000000000032</c:v>
                </c:pt>
                <c:pt idx="32">
                  <c:v>0.4</c:v>
                </c:pt>
                <c:pt idx="33">
                  <c:v>0.5</c:v>
                </c:pt>
                <c:pt idx="34">
                  <c:v>0.60000000000000064</c:v>
                </c:pt>
                <c:pt idx="35">
                  <c:v>0.70000000000000062</c:v>
                </c:pt>
                <c:pt idx="36">
                  <c:v>0.8</c:v>
                </c:pt>
                <c:pt idx="37">
                  <c:v>0.9</c:v>
                </c:pt>
                <c:pt idx="38">
                  <c:v>1</c:v>
                </c:pt>
                <c:pt idx="39">
                  <c:v>1.1000000000000001</c:v>
                </c:pt>
                <c:pt idx="40">
                  <c:v>1.2</c:v>
                </c:pt>
                <c:pt idx="41">
                  <c:v>1.3</c:v>
                </c:pt>
                <c:pt idx="42">
                  <c:v>1.4</c:v>
                </c:pt>
                <c:pt idx="43">
                  <c:v>1.5</c:v>
                </c:pt>
                <c:pt idx="44">
                  <c:v>1.6</c:v>
                </c:pt>
                <c:pt idx="45">
                  <c:v>1.7</c:v>
                </c:pt>
                <c:pt idx="46">
                  <c:v>1.8</c:v>
                </c:pt>
                <c:pt idx="47">
                  <c:v>1.9000000000000001</c:v>
                </c:pt>
                <c:pt idx="48">
                  <c:v>2</c:v>
                </c:pt>
                <c:pt idx="49">
                  <c:v>2.1</c:v>
                </c:pt>
                <c:pt idx="50">
                  <c:v>2.2000000000000002</c:v>
                </c:pt>
                <c:pt idx="51">
                  <c:v>2.2999999999999998</c:v>
                </c:pt>
                <c:pt idx="52">
                  <c:v>2.4</c:v>
                </c:pt>
                <c:pt idx="53">
                  <c:v>2.5</c:v>
                </c:pt>
                <c:pt idx="54">
                  <c:v>2.6</c:v>
                </c:pt>
                <c:pt idx="55">
                  <c:v>2.7</c:v>
                </c:pt>
                <c:pt idx="56">
                  <c:v>2.8</c:v>
                </c:pt>
                <c:pt idx="57">
                  <c:v>2.9</c:v>
                </c:pt>
                <c:pt idx="58">
                  <c:v>3</c:v>
                </c:pt>
                <c:pt idx="59">
                  <c:v>4</c:v>
                </c:pt>
                <c:pt idx="60">
                  <c:v>5</c:v>
                </c:pt>
                <c:pt idx="61">
                  <c:v>6</c:v>
                </c:pt>
                <c:pt idx="62">
                  <c:v>7</c:v>
                </c:pt>
                <c:pt idx="63">
                  <c:v>8</c:v>
                </c:pt>
                <c:pt idx="64">
                  <c:v>9</c:v>
                </c:pt>
                <c:pt idx="65">
                  <c:v>10</c:v>
                </c:pt>
              </c:numCache>
            </c:numRef>
          </c:xVal>
          <c:yVal>
            <c:numRef>
              <c:f>Лист1!$B$2:$B$67</c:f>
              <c:numCache>
                <c:formatCode>General</c:formatCode>
                <c:ptCount val="66"/>
                <c:pt idx="0">
                  <c:v>104</c:v>
                </c:pt>
                <c:pt idx="1">
                  <c:v>84</c:v>
                </c:pt>
                <c:pt idx="2">
                  <c:v>66</c:v>
                </c:pt>
                <c:pt idx="3">
                  <c:v>50</c:v>
                </c:pt>
                <c:pt idx="4">
                  <c:v>36</c:v>
                </c:pt>
                <c:pt idx="5">
                  <c:v>24</c:v>
                </c:pt>
                <c:pt idx="6">
                  <c:v>14</c:v>
                </c:pt>
                <c:pt idx="7">
                  <c:v>6</c:v>
                </c:pt>
                <c:pt idx="8">
                  <c:v>0</c:v>
                </c:pt>
                <c:pt idx="9">
                  <c:v>0.49000000000000032</c:v>
                </c:pt>
                <c:pt idx="10">
                  <c:v>0.96000000000000063</c:v>
                </c:pt>
                <c:pt idx="11">
                  <c:v>1.41</c:v>
                </c:pt>
                <c:pt idx="12">
                  <c:v>1.8399999999999979</c:v>
                </c:pt>
                <c:pt idx="13">
                  <c:v>2.25</c:v>
                </c:pt>
                <c:pt idx="14">
                  <c:v>2.6400000000000006</c:v>
                </c:pt>
                <c:pt idx="15">
                  <c:v>3.01</c:v>
                </c:pt>
                <c:pt idx="16">
                  <c:v>3.3600000000000003</c:v>
                </c:pt>
                <c:pt idx="17">
                  <c:v>3.6899999999999995</c:v>
                </c:pt>
                <c:pt idx="18">
                  <c:v>4</c:v>
                </c:pt>
                <c:pt idx="19">
                  <c:v>4.29</c:v>
                </c:pt>
                <c:pt idx="20">
                  <c:v>4.5599999999999996</c:v>
                </c:pt>
                <c:pt idx="21">
                  <c:v>4.8100000000000005</c:v>
                </c:pt>
                <c:pt idx="22">
                  <c:v>5.04</c:v>
                </c:pt>
                <c:pt idx="23">
                  <c:v>5.25</c:v>
                </c:pt>
                <c:pt idx="24">
                  <c:v>5.44</c:v>
                </c:pt>
                <c:pt idx="25">
                  <c:v>5.6099999999999985</c:v>
                </c:pt>
                <c:pt idx="26">
                  <c:v>5.76</c:v>
                </c:pt>
                <c:pt idx="27">
                  <c:v>5.89</c:v>
                </c:pt>
                <c:pt idx="28">
                  <c:v>6</c:v>
                </c:pt>
                <c:pt idx="29">
                  <c:v>6.09</c:v>
                </c:pt>
                <c:pt idx="30">
                  <c:v>6.1599999999999975</c:v>
                </c:pt>
                <c:pt idx="31">
                  <c:v>6.21</c:v>
                </c:pt>
                <c:pt idx="32">
                  <c:v>6.24</c:v>
                </c:pt>
                <c:pt idx="33">
                  <c:v>6.25</c:v>
                </c:pt>
                <c:pt idx="34">
                  <c:v>6.24</c:v>
                </c:pt>
                <c:pt idx="35">
                  <c:v>6.21</c:v>
                </c:pt>
                <c:pt idx="36">
                  <c:v>6.1599999999999975</c:v>
                </c:pt>
                <c:pt idx="37">
                  <c:v>6.09</c:v>
                </c:pt>
                <c:pt idx="38">
                  <c:v>6</c:v>
                </c:pt>
                <c:pt idx="39">
                  <c:v>5.89</c:v>
                </c:pt>
                <c:pt idx="40">
                  <c:v>5.76</c:v>
                </c:pt>
                <c:pt idx="41">
                  <c:v>5.6099999999999985</c:v>
                </c:pt>
                <c:pt idx="42">
                  <c:v>5.44</c:v>
                </c:pt>
                <c:pt idx="43">
                  <c:v>5.25</c:v>
                </c:pt>
                <c:pt idx="44">
                  <c:v>5.0399999999999991</c:v>
                </c:pt>
                <c:pt idx="45">
                  <c:v>4.8100000000000005</c:v>
                </c:pt>
                <c:pt idx="46">
                  <c:v>4.5599999999999996</c:v>
                </c:pt>
                <c:pt idx="47">
                  <c:v>4.29</c:v>
                </c:pt>
                <c:pt idx="48">
                  <c:v>4</c:v>
                </c:pt>
                <c:pt idx="49">
                  <c:v>3.69</c:v>
                </c:pt>
                <c:pt idx="50">
                  <c:v>3.3599999999999977</c:v>
                </c:pt>
                <c:pt idx="51">
                  <c:v>3.0100000000000007</c:v>
                </c:pt>
                <c:pt idx="52">
                  <c:v>2.64</c:v>
                </c:pt>
                <c:pt idx="53">
                  <c:v>2.25</c:v>
                </c:pt>
                <c:pt idx="54">
                  <c:v>1.8399999999999979</c:v>
                </c:pt>
                <c:pt idx="55">
                  <c:v>1.4099999999999961</c:v>
                </c:pt>
                <c:pt idx="56">
                  <c:v>0.96000000000000085</c:v>
                </c:pt>
                <c:pt idx="57">
                  <c:v>0.49000000000000032</c:v>
                </c:pt>
                <c:pt idx="58">
                  <c:v>0</c:v>
                </c:pt>
                <c:pt idx="59">
                  <c:v>6</c:v>
                </c:pt>
                <c:pt idx="60">
                  <c:v>14</c:v>
                </c:pt>
                <c:pt idx="61">
                  <c:v>24</c:v>
                </c:pt>
                <c:pt idx="62">
                  <c:v>36</c:v>
                </c:pt>
                <c:pt idx="63">
                  <c:v>50</c:v>
                </c:pt>
                <c:pt idx="64">
                  <c:v>66</c:v>
                </c:pt>
                <c:pt idx="65">
                  <c:v>84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388160"/>
        <c:axId val="23389696"/>
      </c:scatterChart>
      <c:valAx>
        <c:axId val="23388160"/>
        <c:scaling>
          <c:orientation val="minMax"/>
          <c:max val="10"/>
          <c:min val="-1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prstClr val="black"/>
            </a:solidFill>
            <a:tailEnd type="arrow"/>
          </a:ln>
        </c:spPr>
        <c:txPr>
          <a:bodyPr/>
          <a:lstStyle/>
          <a:p>
            <a:pPr>
              <a:defRPr sz="1200" baseline="0">
                <a:solidFill>
                  <a:schemeClr val="tx1"/>
                </a:solidFill>
              </a:defRPr>
            </a:pPr>
            <a:endParaRPr lang="ru-RU"/>
          </a:p>
        </c:txPr>
        <c:crossAx val="23389696"/>
        <c:crosses val="autoZero"/>
        <c:crossBetween val="midCat"/>
        <c:majorUnit val="1"/>
      </c:valAx>
      <c:valAx>
        <c:axId val="23389696"/>
        <c:scaling>
          <c:orientation val="minMax"/>
          <c:max val="12"/>
          <c:min val="-7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  <a:tailEnd type="arrow"/>
          </a:ln>
        </c:spPr>
        <c:txPr>
          <a:bodyPr/>
          <a:lstStyle/>
          <a:p>
            <a:pPr>
              <a:defRPr sz="1200" baseline="0">
                <a:solidFill>
                  <a:schemeClr val="tx1"/>
                </a:solidFill>
              </a:defRPr>
            </a:pPr>
            <a:endParaRPr lang="ru-RU"/>
          </a:p>
        </c:txPr>
        <c:crossAx val="23388160"/>
        <c:crosses val="autoZero"/>
        <c:crossBetween val="midCat"/>
        <c:majorUnit val="1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1"/>
    <c:plotArea>
      <c:layout/>
      <c:scatterChart>
        <c:scatterStyle val="smoothMarker"/>
        <c:varyColors val="0"/>
        <c:ser>
          <c:idx val="1"/>
          <c:order val="1"/>
          <c:tx>
            <c:strRef>
              <c:f>Лист1!$B$1</c:f>
              <c:strCache>
                <c:ptCount val="1"/>
              </c:strCache>
            </c:strRef>
          </c:tx>
          <c:spPr>
            <a:ln>
              <a:solidFill>
                <a:schemeClr val="tx2">
                  <a:lumMod val="75000"/>
                </a:schemeClr>
              </a:solidFill>
              <a:prstDash val="sysDash"/>
            </a:ln>
          </c:spPr>
          <c:marker>
            <c:symbol val="none"/>
          </c:marker>
          <c:xVal>
            <c:numRef>
              <c:f>Лист1!$A$2:$A$7</c:f>
              <c:numCache>
                <c:formatCode>General</c:formatCode>
                <c:ptCount val="6"/>
              </c:numCache>
            </c:numRef>
          </c:xVal>
          <c:yVal>
            <c:numRef>
              <c:f>Лист1!$B$2:$B$7</c:f>
              <c:numCache>
                <c:formatCode>General</c:formatCode>
                <c:ptCount val="6"/>
              </c:numCache>
            </c:numRef>
          </c:yVal>
          <c:smooth val="1"/>
        </c:ser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spPr>
            <a:ln>
              <a:solidFill>
                <a:schemeClr val="tx2">
                  <a:lumMod val="75000"/>
                </a:schemeClr>
              </a:solidFill>
              <a:prstDash val="sysDash"/>
            </a:ln>
          </c:spPr>
          <c:marker>
            <c:symbol val="none"/>
          </c:marker>
          <c:trendline>
            <c:trendlineType val="log"/>
            <c:dispRSqr val="0"/>
            <c:dispEq val="0"/>
          </c:trendline>
          <c:xVal>
            <c:numRef>
              <c:f>Лист1!$A$2:$A$7</c:f>
              <c:numCache>
                <c:formatCode>General</c:formatCode>
                <c:ptCount val="6"/>
              </c:numCache>
            </c:numRef>
          </c:xVal>
          <c:yVal>
            <c:numRef>
              <c:f>Лист1!$B$2:$B$7</c:f>
              <c:numCache>
                <c:formatCode>General</c:formatCode>
                <c:ptCount val="6"/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793664"/>
        <c:axId val="29803648"/>
      </c:scatterChart>
      <c:valAx>
        <c:axId val="29793664"/>
        <c:scaling>
          <c:orientation val="minMax"/>
          <c:max val="10"/>
          <c:min val="-1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aseline="0">
                <a:solidFill>
                  <a:schemeClr val="tx1"/>
                </a:solidFill>
              </a:defRPr>
            </a:pPr>
            <a:endParaRPr lang="ru-RU"/>
          </a:p>
        </c:txPr>
        <c:crossAx val="29803648"/>
        <c:crosses val="autoZero"/>
        <c:crossBetween val="midCat"/>
        <c:majorUnit val="1"/>
      </c:valAx>
      <c:valAx>
        <c:axId val="29803648"/>
        <c:scaling>
          <c:orientation val="minMax"/>
          <c:max val="12"/>
          <c:min val="-7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aseline="0">
                <a:solidFill>
                  <a:schemeClr val="tx1"/>
                </a:solidFill>
              </a:defRPr>
            </a:pPr>
            <a:endParaRPr lang="ru-RU"/>
          </a:p>
        </c:txPr>
        <c:crossAx val="29793664"/>
        <c:crosses val="autoZero"/>
        <c:crossBetween val="midCat"/>
        <c:majorUnit val="1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0"/>
    <c:plotArea>
      <c:layout/>
      <c:scatterChart>
        <c:scatterStyle val="smoothMarker"/>
        <c:varyColors val="0"/>
        <c:ser>
          <c:idx val="1"/>
          <c:order val="1"/>
          <c:tx>
            <c:strRef>
              <c:f>Лист1!$B$1</c:f>
              <c:strCache>
                <c:ptCount val="1"/>
                <c:pt idx="0">
                  <c:v>y</c:v>
                </c:pt>
              </c:strCache>
            </c:strRef>
          </c:tx>
          <c:spPr>
            <a:ln>
              <a:solidFill>
                <a:schemeClr val="tx2">
                  <a:lumMod val="75000"/>
                </a:schemeClr>
              </a:solidFill>
              <a:prstDash val="sysDash"/>
            </a:ln>
          </c:spPr>
          <c:marker>
            <c:symbol val="none"/>
          </c:marker>
          <c:xVal>
            <c:numRef>
              <c:f>Лист1!$A$2:$A$67</c:f>
              <c:numCache>
                <c:formatCode>General</c:formatCode>
                <c:ptCount val="66"/>
                <c:pt idx="0">
                  <c:v>-10</c:v>
                </c:pt>
                <c:pt idx="1">
                  <c:v>-9</c:v>
                </c:pt>
                <c:pt idx="2">
                  <c:v>-8</c:v>
                </c:pt>
                <c:pt idx="3">
                  <c:v>-7</c:v>
                </c:pt>
                <c:pt idx="4">
                  <c:v>-6</c:v>
                </c:pt>
                <c:pt idx="5">
                  <c:v>-5</c:v>
                </c:pt>
                <c:pt idx="6">
                  <c:v>-4</c:v>
                </c:pt>
                <c:pt idx="7">
                  <c:v>-3</c:v>
                </c:pt>
                <c:pt idx="8">
                  <c:v>-2</c:v>
                </c:pt>
                <c:pt idx="9">
                  <c:v>-1.9000000000000001</c:v>
                </c:pt>
                <c:pt idx="10">
                  <c:v>-1.8</c:v>
                </c:pt>
                <c:pt idx="11">
                  <c:v>-1.7</c:v>
                </c:pt>
                <c:pt idx="12">
                  <c:v>-1.6</c:v>
                </c:pt>
                <c:pt idx="13">
                  <c:v>-1.5</c:v>
                </c:pt>
                <c:pt idx="14">
                  <c:v>-1.4</c:v>
                </c:pt>
                <c:pt idx="15">
                  <c:v>-1.3</c:v>
                </c:pt>
                <c:pt idx="16">
                  <c:v>-1.2</c:v>
                </c:pt>
                <c:pt idx="17">
                  <c:v>-1.1000000000000001</c:v>
                </c:pt>
                <c:pt idx="18">
                  <c:v>-1</c:v>
                </c:pt>
                <c:pt idx="19">
                  <c:v>-0.9</c:v>
                </c:pt>
                <c:pt idx="20">
                  <c:v>-0.8</c:v>
                </c:pt>
                <c:pt idx="21">
                  <c:v>-0.70000000000000062</c:v>
                </c:pt>
                <c:pt idx="22">
                  <c:v>-0.60000000000000064</c:v>
                </c:pt>
                <c:pt idx="23">
                  <c:v>-0.5</c:v>
                </c:pt>
                <c:pt idx="24">
                  <c:v>-0.4</c:v>
                </c:pt>
                <c:pt idx="25">
                  <c:v>-0.30000000000000032</c:v>
                </c:pt>
                <c:pt idx="26">
                  <c:v>-0.2</c:v>
                </c:pt>
                <c:pt idx="27">
                  <c:v>-0.1</c:v>
                </c:pt>
                <c:pt idx="28">
                  <c:v>0</c:v>
                </c:pt>
                <c:pt idx="29">
                  <c:v>0.1</c:v>
                </c:pt>
                <c:pt idx="30">
                  <c:v>0.2</c:v>
                </c:pt>
                <c:pt idx="31">
                  <c:v>0.30000000000000032</c:v>
                </c:pt>
                <c:pt idx="32">
                  <c:v>0.4</c:v>
                </c:pt>
                <c:pt idx="33">
                  <c:v>0.5</c:v>
                </c:pt>
                <c:pt idx="34">
                  <c:v>0.60000000000000064</c:v>
                </c:pt>
                <c:pt idx="35">
                  <c:v>0.70000000000000062</c:v>
                </c:pt>
                <c:pt idx="36">
                  <c:v>0.8</c:v>
                </c:pt>
                <c:pt idx="37">
                  <c:v>0.9</c:v>
                </c:pt>
                <c:pt idx="38">
                  <c:v>1</c:v>
                </c:pt>
                <c:pt idx="39">
                  <c:v>1.1000000000000001</c:v>
                </c:pt>
                <c:pt idx="40">
                  <c:v>1.2</c:v>
                </c:pt>
                <c:pt idx="41">
                  <c:v>1.3</c:v>
                </c:pt>
                <c:pt idx="42">
                  <c:v>1.4</c:v>
                </c:pt>
                <c:pt idx="43">
                  <c:v>1.5</c:v>
                </c:pt>
                <c:pt idx="44">
                  <c:v>1.6</c:v>
                </c:pt>
                <c:pt idx="45">
                  <c:v>1.7</c:v>
                </c:pt>
                <c:pt idx="46">
                  <c:v>1.8</c:v>
                </c:pt>
                <c:pt idx="47">
                  <c:v>1.9000000000000001</c:v>
                </c:pt>
                <c:pt idx="48">
                  <c:v>2</c:v>
                </c:pt>
                <c:pt idx="49">
                  <c:v>2.1</c:v>
                </c:pt>
                <c:pt idx="50">
                  <c:v>2.2000000000000002</c:v>
                </c:pt>
                <c:pt idx="51">
                  <c:v>2.2999999999999998</c:v>
                </c:pt>
                <c:pt idx="52">
                  <c:v>2.4</c:v>
                </c:pt>
                <c:pt idx="53">
                  <c:v>2.5</c:v>
                </c:pt>
                <c:pt idx="54">
                  <c:v>2.6</c:v>
                </c:pt>
                <c:pt idx="55">
                  <c:v>2.7</c:v>
                </c:pt>
                <c:pt idx="56">
                  <c:v>2.8</c:v>
                </c:pt>
                <c:pt idx="57">
                  <c:v>2.9</c:v>
                </c:pt>
                <c:pt idx="58">
                  <c:v>3</c:v>
                </c:pt>
                <c:pt idx="59">
                  <c:v>4</c:v>
                </c:pt>
                <c:pt idx="60">
                  <c:v>5</c:v>
                </c:pt>
                <c:pt idx="61">
                  <c:v>6</c:v>
                </c:pt>
                <c:pt idx="62">
                  <c:v>7</c:v>
                </c:pt>
                <c:pt idx="63">
                  <c:v>8</c:v>
                </c:pt>
                <c:pt idx="64">
                  <c:v>9</c:v>
                </c:pt>
                <c:pt idx="65">
                  <c:v>10</c:v>
                </c:pt>
              </c:numCache>
            </c:numRef>
          </c:xVal>
          <c:yVal>
            <c:numRef>
              <c:f>Лист1!$B$2:$B$67</c:f>
              <c:numCache>
                <c:formatCode>General</c:formatCode>
                <c:ptCount val="66"/>
                <c:pt idx="0">
                  <c:v>104</c:v>
                </c:pt>
                <c:pt idx="1">
                  <c:v>84</c:v>
                </c:pt>
                <c:pt idx="2">
                  <c:v>66</c:v>
                </c:pt>
                <c:pt idx="3">
                  <c:v>50</c:v>
                </c:pt>
                <c:pt idx="4">
                  <c:v>36</c:v>
                </c:pt>
                <c:pt idx="5">
                  <c:v>24</c:v>
                </c:pt>
                <c:pt idx="6">
                  <c:v>14</c:v>
                </c:pt>
                <c:pt idx="7">
                  <c:v>6</c:v>
                </c:pt>
                <c:pt idx="8">
                  <c:v>0</c:v>
                </c:pt>
                <c:pt idx="9">
                  <c:v>0.49000000000000032</c:v>
                </c:pt>
                <c:pt idx="10">
                  <c:v>0.96000000000000063</c:v>
                </c:pt>
                <c:pt idx="11">
                  <c:v>1.41</c:v>
                </c:pt>
                <c:pt idx="12">
                  <c:v>1.8399999999999974</c:v>
                </c:pt>
                <c:pt idx="13">
                  <c:v>2.25</c:v>
                </c:pt>
                <c:pt idx="14">
                  <c:v>2.6400000000000006</c:v>
                </c:pt>
                <c:pt idx="15">
                  <c:v>3.01</c:v>
                </c:pt>
                <c:pt idx="16">
                  <c:v>3.3600000000000003</c:v>
                </c:pt>
                <c:pt idx="17">
                  <c:v>3.6899999999999995</c:v>
                </c:pt>
                <c:pt idx="18">
                  <c:v>4</c:v>
                </c:pt>
                <c:pt idx="19">
                  <c:v>4.29</c:v>
                </c:pt>
                <c:pt idx="20">
                  <c:v>4.5599999999999996</c:v>
                </c:pt>
                <c:pt idx="21">
                  <c:v>4.8100000000000005</c:v>
                </c:pt>
                <c:pt idx="22">
                  <c:v>5.04</c:v>
                </c:pt>
                <c:pt idx="23">
                  <c:v>5.25</c:v>
                </c:pt>
                <c:pt idx="24">
                  <c:v>5.44</c:v>
                </c:pt>
                <c:pt idx="25">
                  <c:v>5.6099999999999985</c:v>
                </c:pt>
                <c:pt idx="26">
                  <c:v>5.76</c:v>
                </c:pt>
                <c:pt idx="27">
                  <c:v>5.89</c:v>
                </c:pt>
                <c:pt idx="28">
                  <c:v>6</c:v>
                </c:pt>
                <c:pt idx="29">
                  <c:v>6.09</c:v>
                </c:pt>
                <c:pt idx="30">
                  <c:v>6.1599999999999975</c:v>
                </c:pt>
                <c:pt idx="31">
                  <c:v>6.21</c:v>
                </c:pt>
                <c:pt idx="32">
                  <c:v>6.24</c:v>
                </c:pt>
                <c:pt idx="33">
                  <c:v>6.25</c:v>
                </c:pt>
                <c:pt idx="34">
                  <c:v>6.24</c:v>
                </c:pt>
                <c:pt idx="35">
                  <c:v>6.21</c:v>
                </c:pt>
                <c:pt idx="36">
                  <c:v>6.1599999999999975</c:v>
                </c:pt>
                <c:pt idx="37">
                  <c:v>6.09</c:v>
                </c:pt>
                <c:pt idx="38">
                  <c:v>6</c:v>
                </c:pt>
                <c:pt idx="39">
                  <c:v>5.89</c:v>
                </c:pt>
                <c:pt idx="40">
                  <c:v>5.76</c:v>
                </c:pt>
                <c:pt idx="41">
                  <c:v>5.6099999999999985</c:v>
                </c:pt>
                <c:pt idx="42">
                  <c:v>5.44</c:v>
                </c:pt>
                <c:pt idx="43">
                  <c:v>5.25</c:v>
                </c:pt>
                <c:pt idx="44">
                  <c:v>5.0399999999999991</c:v>
                </c:pt>
                <c:pt idx="45">
                  <c:v>4.8100000000000005</c:v>
                </c:pt>
                <c:pt idx="46">
                  <c:v>4.5599999999999996</c:v>
                </c:pt>
                <c:pt idx="47">
                  <c:v>4.29</c:v>
                </c:pt>
                <c:pt idx="48">
                  <c:v>4</c:v>
                </c:pt>
                <c:pt idx="49">
                  <c:v>3.69</c:v>
                </c:pt>
                <c:pt idx="50">
                  <c:v>3.3599999999999977</c:v>
                </c:pt>
                <c:pt idx="51">
                  <c:v>3.0100000000000007</c:v>
                </c:pt>
                <c:pt idx="52">
                  <c:v>2.64</c:v>
                </c:pt>
                <c:pt idx="53">
                  <c:v>2.25</c:v>
                </c:pt>
                <c:pt idx="54">
                  <c:v>1.8399999999999974</c:v>
                </c:pt>
                <c:pt idx="55">
                  <c:v>1.409999999999995</c:v>
                </c:pt>
                <c:pt idx="56">
                  <c:v>0.96000000000000085</c:v>
                </c:pt>
                <c:pt idx="57">
                  <c:v>0.49000000000000032</c:v>
                </c:pt>
                <c:pt idx="58">
                  <c:v>0</c:v>
                </c:pt>
                <c:pt idx="59">
                  <c:v>6</c:v>
                </c:pt>
                <c:pt idx="60">
                  <c:v>14</c:v>
                </c:pt>
                <c:pt idx="61">
                  <c:v>24</c:v>
                </c:pt>
                <c:pt idx="62">
                  <c:v>36</c:v>
                </c:pt>
                <c:pt idx="63">
                  <c:v>50</c:v>
                </c:pt>
                <c:pt idx="64">
                  <c:v>66</c:v>
                </c:pt>
                <c:pt idx="65">
                  <c:v>84</c:v>
                </c:pt>
              </c:numCache>
            </c:numRef>
          </c:yVal>
          <c:smooth val="1"/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y</c:v>
                </c:pt>
              </c:strCache>
            </c:strRef>
          </c:tx>
          <c:spPr>
            <a:ln>
              <a:solidFill>
                <a:schemeClr val="tx2">
                  <a:lumMod val="75000"/>
                </a:schemeClr>
              </a:solidFill>
              <a:prstDash val="solid"/>
            </a:ln>
          </c:spPr>
          <c:marker>
            <c:symbol val="none"/>
          </c:marker>
          <c:trendline>
            <c:trendlineType val="log"/>
            <c:dispRSqr val="0"/>
            <c:dispEq val="0"/>
          </c:trendline>
          <c:xVal>
            <c:numRef>
              <c:f>Лист1!$A$2:$A$67</c:f>
              <c:numCache>
                <c:formatCode>General</c:formatCode>
                <c:ptCount val="66"/>
                <c:pt idx="0">
                  <c:v>-10</c:v>
                </c:pt>
                <c:pt idx="1">
                  <c:v>-9</c:v>
                </c:pt>
                <c:pt idx="2">
                  <c:v>-8</c:v>
                </c:pt>
                <c:pt idx="3">
                  <c:v>-7</c:v>
                </c:pt>
                <c:pt idx="4">
                  <c:v>-6</c:v>
                </c:pt>
                <c:pt idx="5">
                  <c:v>-5</c:v>
                </c:pt>
                <c:pt idx="6">
                  <c:v>-4</c:v>
                </c:pt>
                <c:pt idx="7">
                  <c:v>-3</c:v>
                </c:pt>
                <c:pt idx="8">
                  <c:v>-2</c:v>
                </c:pt>
                <c:pt idx="9">
                  <c:v>-1.9000000000000001</c:v>
                </c:pt>
                <c:pt idx="10">
                  <c:v>-1.8</c:v>
                </c:pt>
                <c:pt idx="11">
                  <c:v>-1.7</c:v>
                </c:pt>
                <c:pt idx="12">
                  <c:v>-1.6</c:v>
                </c:pt>
                <c:pt idx="13">
                  <c:v>-1.5</c:v>
                </c:pt>
                <c:pt idx="14">
                  <c:v>-1.4</c:v>
                </c:pt>
                <c:pt idx="15">
                  <c:v>-1.3</c:v>
                </c:pt>
                <c:pt idx="16">
                  <c:v>-1.2</c:v>
                </c:pt>
                <c:pt idx="17">
                  <c:v>-1.1000000000000001</c:v>
                </c:pt>
                <c:pt idx="18">
                  <c:v>-1</c:v>
                </c:pt>
                <c:pt idx="19">
                  <c:v>-0.9</c:v>
                </c:pt>
                <c:pt idx="20">
                  <c:v>-0.8</c:v>
                </c:pt>
                <c:pt idx="21">
                  <c:v>-0.70000000000000062</c:v>
                </c:pt>
                <c:pt idx="22">
                  <c:v>-0.60000000000000064</c:v>
                </c:pt>
                <c:pt idx="23">
                  <c:v>-0.5</c:v>
                </c:pt>
                <c:pt idx="24">
                  <c:v>-0.4</c:v>
                </c:pt>
                <c:pt idx="25">
                  <c:v>-0.30000000000000032</c:v>
                </c:pt>
                <c:pt idx="26">
                  <c:v>-0.2</c:v>
                </c:pt>
                <c:pt idx="27">
                  <c:v>-0.1</c:v>
                </c:pt>
                <c:pt idx="28">
                  <c:v>0</c:v>
                </c:pt>
                <c:pt idx="29">
                  <c:v>0.1</c:v>
                </c:pt>
                <c:pt idx="30">
                  <c:v>0.2</c:v>
                </c:pt>
                <c:pt idx="31">
                  <c:v>0.30000000000000032</c:v>
                </c:pt>
                <c:pt idx="32">
                  <c:v>0.4</c:v>
                </c:pt>
                <c:pt idx="33">
                  <c:v>0.5</c:v>
                </c:pt>
                <c:pt idx="34">
                  <c:v>0.60000000000000064</c:v>
                </c:pt>
                <c:pt idx="35">
                  <c:v>0.70000000000000062</c:v>
                </c:pt>
                <c:pt idx="36">
                  <c:v>0.8</c:v>
                </c:pt>
                <c:pt idx="37">
                  <c:v>0.9</c:v>
                </c:pt>
                <c:pt idx="38">
                  <c:v>1</c:v>
                </c:pt>
                <c:pt idx="39">
                  <c:v>1.1000000000000001</c:v>
                </c:pt>
                <c:pt idx="40">
                  <c:v>1.2</c:v>
                </c:pt>
                <c:pt idx="41">
                  <c:v>1.3</c:v>
                </c:pt>
                <c:pt idx="42">
                  <c:v>1.4</c:v>
                </c:pt>
                <c:pt idx="43">
                  <c:v>1.5</c:v>
                </c:pt>
                <c:pt idx="44">
                  <c:v>1.6</c:v>
                </c:pt>
                <c:pt idx="45">
                  <c:v>1.7</c:v>
                </c:pt>
                <c:pt idx="46">
                  <c:v>1.8</c:v>
                </c:pt>
                <c:pt idx="47">
                  <c:v>1.9000000000000001</c:v>
                </c:pt>
                <c:pt idx="48">
                  <c:v>2</c:v>
                </c:pt>
                <c:pt idx="49">
                  <c:v>2.1</c:v>
                </c:pt>
                <c:pt idx="50">
                  <c:v>2.2000000000000002</c:v>
                </c:pt>
                <c:pt idx="51">
                  <c:v>2.2999999999999998</c:v>
                </c:pt>
                <c:pt idx="52">
                  <c:v>2.4</c:v>
                </c:pt>
                <c:pt idx="53">
                  <c:v>2.5</c:v>
                </c:pt>
                <c:pt idx="54">
                  <c:v>2.6</c:v>
                </c:pt>
                <c:pt idx="55">
                  <c:v>2.7</c:v>
                </c:pt>
                <c:pt idx="56">
                  <c:v>2.8</c:v>
                </c:pt>
                <c:pt idx="57">
                  <c:v>2.9</c:v>
                </c:pt>
                <c:pt idx="58">
                  <c:v>3</c:v>
                </c:pt>
                <c:pt idx="59">
                  <c:v>4</c:v>
                </c:pt>
                <c:pt idx="60">
                  <c:v>5</c:v>
                </c:pt>
                <c:pt idx="61">
                  <c:v>6</c:v>
                </c:pt>
                <c:pt idx="62">
                  <c:v>7</c:v>
                </c:pt>
                <c:pt idx="63">
                  <c:v>8</c:v>
                </c:pt>
                <c:pt idx="64">
                  <c:v>9</c:v>
                </c:pt>
                <c:pt idx="65">
                  <c:v>10</c:v>
                </c:pt>
              </c:numCache>
            </c:numRef>
          </c:xVal>
          <c:yVal>
            <c:numRef>
              <c:f>Лист1!$B$2:$B$67</c:f>
              <c:numCache>
                <c:formatCode>General</c:formatCode>
                <c:ptCount val="66"/>
                <c:pt idx="0">
                  <c:v>104</c:v>
                </c:pt>
                <c:pt idx="1">
                  <c:v>84</c:v>
                </c:pt>
                <c:pt idx="2">
                  <c:v>66</c:v>
                </c:pt>
                <c:pt idx="3">
                  <c:v>50</c:v>
                </c:pt>
                <c:pt idx="4">
                  <c:v>36</c:v>
                </c:pt>
                <c:pt idx="5">
                  <c:v>24</c:v>
                </c:pt>
                <c:pt idx="6">
                  <c:v>14</c:v>
                </c:pt>
                <c:pt idx="7">
                  <c:v>6</c:v>
                </c:pt>
                <c:pt idx="8">
                  <c:v>0</c:v>
                </c:pt>
                <c:pt idx="9">
                  <c:v>0.49000000000000032</c:v>
                </c:pt>
                <c:pt idx="10">
                  <c:v>0.96000000000000063</c:v>
                </c:pt>
                <c:pt idx="11">
                  <c:v>1.41</c:v>
                </c:pt>
                <c:pt idx="12">
                  <c:v>1.8399999999999974</c:v>
                </c:pt>
                <c:pt idx="13">
                  <c:v>2.25</c:v>
                </c:pt>
                <c:pt idx="14">
                  <c:v>2.6400000000000006</c:v>
                </c:pt>
                <c:pt idx="15">
                  <c:v>3.01</c:v>
                </c:pt>
                <c:pt idx="16">
                  <c:v>3.3600000000000003</c:v>
                </c:pt>
                <c:pt idx="17">
                  <c:v>3.6899999999999995</c:v>
                </c:pt>
                <c:pt idx="18">
                  <c:v>4</c:v>
                </c:pt>
                <c:pt idx="19">
                  <c:v>4.29</c:v>
                </c:pt>
                <c:pt idx="20">
                  <c:v>4.5599999999999996</c:v>
                </c:pt>
                <c:pt idx="21">
                  <c:v>4.8100000000000005</c:v>
                </c:pt>
                <c:pt idx="22">
                  <c:v>5.04</c:v>
                </c:pt>
                <c:pt idx="23">
                  <c:v>5.25</c:v>
                </c:pt>
                <c:pt idx="24">
                  <c:v>5.44</c:v>
                </c:pt>
                <c:pt idx="25">
                  <c:v>5.6099999999999985</c:v>
                </c:pt>
                <c:pt idx="26">
                  <c:v>5.76</c:v>
                </c:pt>
                <c:pt idx="27">
                  <c:v>5.89</c:v>
                </c:pt>
                <c:pt idx="28">
                  <c:v>6</c:v>
                </c:pt>
                <c:pt idx="29">
                  <c:v>6.09</c:v>
                </c:pt>
                <c:pt idx="30">
                  <c:v>6.1599999999999975</c:v>
                </c:pt>
                <c:pt idx="31">
                  <c:v>6.21</c:v>
                </c:pt>
                <c:pt idx="32">
                  <c:v>6.24</c:v>
                </c:pt>
                <c:pt idx="33">
                  <c:v>6.25</c:v>
                </c:pt>
                <c:pt idx="34">
                  <c:v>6.24</c:v>
                </c:pt>
                <c:pt idx="35">
                  <c:v>6.21</c:v>
                </c:pt>
                <c:pt idx="36">
                  <c:v>6.1599999999999975</c:v>
                </c:pt>
                <c:pt idx="37">
                  <c:v>6.09</c:v>
                </c:pt>
                <c:pt idx="38">
                  <c:v>6</c:v>
                </c:pt>
                <c:pt idx="39">
                  <c:v>5.89</c:v>
                </c:pt>
                <c:pt idx="40">
                  <c:v>5.76</c:v>
                </c:pt>
                <c:pt idx="41">
                  <c:v>5.6099999999999985</c:v>
                </c:pt>
                <c:pt idx="42">
                  <c:v>5.44</c:v>
                </c:pt>
                <c:pt idx="43">
                  <c:v>5.25</c:v>
                </c:pt>
                <c:pt idx="44">
                  <c:v>5.0399999999999991</c:v>
                </c:pt>
                <c:pt idx="45">
                  <c:v>4.8100000000000005</c:v>
                </c:pt>
                <c:pt idx="46">
                  <c:v>4.5599999999999996</c:v>
                </c:pt>
                <c:pt idx="47">
                  <c:v>4.29</c:v>
                </c:pt>
                <c:pt idx="48">
                  <c:v>4</c:v>
                </c:pt>
                <c:pt idx="49">
                  <c:v>3.69</c:v>
                </c:pt>
                <c:pt idx="50">
                  <c:v>3.3599999999999977</c:v>
                </c:pt>
                <c:pt idx="51">
                  <c:v>3.0100000000000007</c:v>
                </c:pt>
                <c:pt idx="52">
                  <c:v>2.64</c:v>
                </c:pt>
                <c:pt idx="53">
                  <c:v>2.25</c:v>
                </c:pt>
                <c:pt idx="54">
                  <c:v>1.8399999999999974</c:v>
                </c:pt>
                <c:pt idx="55">
                  <c:v>1.409999999999995</c:v>
                </c:pt>
                <c:pt idx="56">
                  <c:v>0.96000000000000085</c:v>
                </c:pt>
                <c:pt idx="57">
                  <c:v>0.49000000000000032</c:v>
                </c:pt>
                <c:pt idx="58">
                  <c:v>0</c:v>
                </c:pt>
                <c:pt idx="59">
                  <c:v>6</c:v>
                </c:pt>
                <c:pt idx="60">
                  <c:v>14</c:v>
                </c:pt>
                <c:pt idx="61">
                  <c:v>24</c:v>
                </c:pt>
                <c:pt idx="62">
                  <c:v>36</c:v>
                </c:pt>
                <c:pt idx="63">
                  <c:v>50</c:v>
                </c:pt>
                <c:pt idx="64">
                  <c:v>66</c:v>
                </c:pt>
                <c:pt idx="65">
                  <c:v>84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304704"/>
        <c:axId val="29306240"/>
      </c:scatterChart>
      <c:valAx>
        <c:axId val="29304704"/>
        <c:scaling>
          <c:orientation val="minMax"/>
          <c:max val="10"/>
          <c:min val="-1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prstClr val="black"/>
            </a:solidFill>
            <a:tailEnd type="arrow"/>
          </a:ln>
        </c:spPr>
        <c:txPr>
          <a:bodyPr/>
          <a:lstStyle/>
          <a:p>
            <a:pPr>
              <a:defRPr sz="1200" baseline="0">
                <a:solidFill>
                  <a:schemeClr val="tx1"/>
                </a:solidFill>
              </a:defRPr>
            </a:pPr>
            <a:endParaRPr lang="ru-RU"/>
          </a:p>
        </c:txPr>
        <c:crossAx val="29306240"/>
        <c:crosses val="autoZero"/>
        <c:crossBetween val="midCat"/>
        <c:majorUnit val="1"/>
      </c:valAx>
      <c:valAx>
        <c:axId val="29306240"/>
        <c:scaling>
          <c:orientation val="minMax"/>
          <c:max val="12"/>
          <c:min val="-7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prstClr val="black"/>
            </a:solidFill>
            <a:tailEnd type="arrow"/>
          </a:ln>
        </c:spPr>
        <c:txPr>
          <a:bodyPr/>
          <a:lstStyle/>
          <a:p>
            <a:pPr>
              <a:defRPr sz="1200" baseline="0">
                <a:solidFill>
                  <a:schemeClr val="tx1"/>
                </a:solidFill>
              </a:defRPr>
            </a:pPr>
            <a:endParaRPr lang="ru-RU"/>
          </a:p>
        </c:txPr>
        <c:crossAx val="29304704"/>
        <c:crosses val="autoZero"/>
        <c:crossBetween val="midCat"/>
        <c:majorUnit val="1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spPr>
            <a:ln w="38100">
              <a:solidFill>
                <a:srgbClr val="002060"/>
              </a:solidFill>
            </a:ln>
          </c:spPr>
          <c:marker>
            <c:symbol val="none"/>
          </c:marker>
          <c:xVal>
            <c:numRef>
              <c:f>Лист1!$A$2:$A$16</c:f>
              <c:numCache>
                <c:formatCode>General</c:formatCode>
                <c:ptCount val="15"/>
                <c:pt idx="0">
                  <c:v>-5</c:v>
                </c:pt>
                <c:pt idx="1">
                  <c:v>-4</c:v>
                </c:pt>
                <c:pt idx="2">
                  <c:v>-3</c:v>
                </c:pt>
                <c:pt idx="3">
                  <c:v>-2</c:v>
                </c:pt>
                <c:pt idx="4">
                  <c:v>-1</c:v>
                </c:pt>
                <c:pt idx="5">
                  <c:v>0</c:v>
                </c:pt>
                <c:pt idx="6">
                  <c:v>1</c:v>
                </c:pt>
                <c:pt idx="7">
                  <c:v>2</c:v>
                </c:pt>
                <c:pt idx="8">
                  <c:v>3</c:v>
                </c:pt>
                <c:pt idx="9">
                  <c:v>4</c:v>
                </c:pt>
                <c:pt idx="10">
                  <c:v>5</c:v>
                </c:pt>
                <c:pt idx="11">
                  <c:v>6</c:v>
                </c:pt>
                <c:pt idx="12">
                  <c:v>7</c:v>
                </c:pt>
                <c:pt idx="13">
                  <c:v>8</c:v>
                </c:pt>
                <c:pt idx="14">
                  <c:v>9</c:v>
                </c:pt>
              </c:numCache>
            </c:numRef>
          </c:xVal>
          <c:yVal>
            <c:numRef>
              <c:f>Лист1!$B$2:$B$16</c:f>
              <c:numCache>
                <c:formatCode>General</c:formatCode>
                <c:ptCount val="15"/>
                <c:pt idx="0">
                  <c:v>8</c:v>
                </c:pt>
                <c:pt idx="1">
                  <c:v>7</c:v>
                </c:pt>
                <c:pt idx="2">
                  <c:v>6</c:v>
                </c:pt>
                <c:pt idx="3">
                  <c:v>5</c:v>
                </c:pt>
                <c:pt idx="4">
                  <c:v>4</c:v>
                </c:pt>
                <c:pt idx="5">
                  <c:v>3</c:v>
                </c:pt>
                <c:pt idx="6">
                  <c:v>2</c:v>
                </c:pt>
                <c:pt idx="7">
                  <c:v>3</c:v>
                </c:pt>
                <c:pt idx="8">
                  <c:v>2</c:v>
                </c:pt>
                <c:pt idx="9">
                  <c:v>3</c:v>
                </c:pt>
                <c:pt idx="10">
                  <c:v>2</c:v>
                </c:pt>
                <c:pt idx="11">
                  <c:v>3</c:v>
                </c:pt>
                <c:pt idx="12">
                  <c:v>4</c:v>
                </c:pt>
                <c:pt idx="13">
                  <c:v>5</c:v>
                </c:pt>
                <c:pt idx="14">
                  <c:v>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423104"/>
        <c:axId val="29424640"/>
      </c:scatterChart>
      <c:valAx>
        <c:axId val="29423104"/>
        <c:scaling>
          <c:orientation val="minMax"/>
          <c:max val="9"/>
          <c:min val="-3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ln w="25400" cmpd="sng">
            <a:solidFill>
              <a:schemeClr val="tx1"/>
            </a:solidFill>
            <a:tailEnd type="arrow"/>
          </a:ln>
        </c:spPr>
        <c:txPr>
          <a:bodyPr/>
          <a:lstStyle/>
          <a:p>
            <a:pPr>
              <a:defRPr sz="1200"/>
            </a:pPr>
            <a:endParaRPr lang="ru-RU"/>
          </a:p>
        </c:txPr>
        <c:crossAx val="29424640"/>
        <c:crosses val="autoZero"/>
        <c:crossBetween val="midCat"/>
        <c:majorUnit val="1"/>
      </c:valAx>
      <c:valAx>
        <c:axId val="29424640"/>
        <c:scaling>
          <c:orientation val="minMax"/>
          <c:max val="5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prstClr val="black"/>
            </a:solidFill>
            <a:tailEnd type="arrow"/>
          </a:ln>
        </c:spPr>
        <c:txPr>
          <a:bodyPr/>
          <a:lstStyle/>
          <a:p>
            <a:pPr>
              <a:defRPr sz="1200"/>
            </a:pPr>
            <a:endParaRPr lang="ru-RU"/>
          </a:p>
        </c:txPr>
        <c:crossAx val="29423104"/>
        <c:crosses val="autoZero"/>
        <c:crossBetween val="midCat"/>
        <c:maj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marker>
            <c:symbol val="none"/>
          </c:marker>
          <c:xVal>
            <c:numRef>
              <c:f>Лист1!$A$2:$A$6</c:f>
              <c:numCache>
                <c:formatCode>General</c:formatCode>
                <c:ptCount val="5"/>
                <c:pt idx="0">
                  <c:v>-2</c:v>
                </c:pt>
                <c:pt idx="1">
                  <c:v>-1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</c:numCache>
            </c:numRef>
          </c:xVal>
          <c:yVal>
            <c:numRef>
              <c:f>Лист1!$B$2:$B$6</c:f>
              <c:numCache>
                <c:formatCode>General</c:formatCode>
                <c:ptCount val="5"/>
                <c:pt idx="2">
                  <c:v>1</c:v>
                </c:pt>
                <c:pt idx="3">
                  <c:v>0</c:v>
                </c:pt>
                <c:pt idx="4">
                  <c:v>-1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7779712"/>
        <c:axId val="57781248"/>
      </c:scatterChart>
      <c:valAx>
        <c:axId val="57779712"/>
        <c:scaling>
          <c:orientation val="minMax"/>
          <c:max val="3"/>
          <c:min val="-3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  <a:tailEnd type="arrow"/>
          </a:ln>
        </c:spPr>
        <c:txPr>
          <a:bodyPr/>
          <a:lstStyle/>
          <a:p>
            <a:pPr>
              <a:defRPr sz="1200"/>
            </a:pPr>
            <a:endParaRPr lang="ru-RU"/>
          </a:p>
        </c:txPr>
        <c:crossAx val="57781248"/>
        <c:crosses val="autoZero"/>
        <c:crossBetween val="midCat"/>
        <c:majorUnit val="1"/>
      </c:valAx>
      <c:valAx>
        <c:axId val="57781248"/>
        <c:scaling>
          <c:orientation val="minMax"/>
          <c:max val="2"/>
          <c:min val="-2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prstClr val="black"/>
            </a:solidFill>
            <a:tailEnd type="arrow"/>
          </a:ln>
        </c:spPr>
        <c:txPr>
          <a:bodyPr/>
          <a:lstStyle/>
          <a:p>
            <a:pPr>
              <a:defRPr sz="1400"/>
            </a:pPr>
            <a:endParaRPr lang="ru-RU"/>
          </a:p>
        </c:txPr>
        <c:crossAx val="57779712"/>
        <c:crosses val="autoZero"/>
        <c:crossBetween val="midCat"/>
        <c:maj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marker>
            <c:symbol val="none"/>
          </c:marker>
          <c:xVal>
            <c:numRef>
              <c:f>Лист1!$A$2:$A$8</c:f>
              <c:numCache>
                <c:formatCode>General</c:formatCode>
                <c:ptCount val="7"/>
                <c:pt idx="0">
                  <c:v>-3</c:v>
                </c:pt>
                <c:pt idx="1">
                  <c:v>-2</c:v>
                </c:pt>
                <c:pt idx="2">
                  <c:v>-1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</c:numCache>
            </c:numRef>
          </c:xVal>
          <c:yVal>
            <c:numRef>
              <c:f>Лист1!$B$2:$B$8</c:f>
              <c:numCache>
                <c:formatCode>General</c:formatCode>
                <c:ptCount val="7"/>
                <c:pt idx="0">
                  <c:v>-2</c:v>
                </c:pt>
                <c:pt idx="1">
                  <c:v>-1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-1</c:v>
                </c:pt>
                <c:pt idx="6">
                  <c:v>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7796864"/>
        <c:axId val="58167296"/>
      </c:scatterChart>
      <c:valAx>
        <c:axId val="57796864"/>
        <c:scaling>
          <c:orientation val="minMax"/>
          <c:max val="3"/>
          <c:min val="-3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  <a:tailEnd type="arrow"/>
          </a:ln>
        </c:spPr>
        <c:txPr>
          <a:bodyPr/>
          <a:lstStyle/>
          <a:p>
            <a:pPr>
              <a:defRPr sz="1200"/>
            </a:pPr>
            <a:endParaRPr lang="ru-RU"/>
          </a:p>
        </c:txPr>
        <c:crossAx val="58167296"/>
        <c:crosses val="autoZero"/>
        <c:crossBetween val="midCat"/>
        <c:majorUnit val="1"/>
      </c:valAx>
      <c:valAx>
        <c:axId val="58167296"/>
        <c:scaling>
          <c:orientation val="minMax"/>
          <c:max val="2"/>
          <c:min val="-2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prstClr val="black"/>
            </a:solidFill>
            <a:tailEnd type="arrow"/>
          </a:ln>
        </c:spPr>
        <c:txPr>
          <a:bodyPr/>
          <a:lstStyle/>
          <a:p>
            <a:pPr>
              <a:defRPr sz="1400"/>
            </a:pPr>
            <a:endParaRPr lang="ru-RU"/>
          </a:p>
        </c:txPr>
        <c:crossAx val="57796864"/>
        <c:crosses val="autoZero"/>
        <c:crossBetween val="midCat"/>
        <c:maj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spPr>
            <a:ln w="44450"/>
          </c:spPr>
          <c:marker>
            <c:symbol val="none"/>
          </c:marker>
          <c:xVal>
            <c:numRef>
              <c:f>Лист1!$A$2:$A$8</c:f>
              <c:numCache>
                <c:formatCode>General</c:formatCode>
                <c:ptCount val="7"/>
                <c:pt idx="0">
                  <c:v>-3</c:v>
                </c:pt>
                <c:pt idx="1">
                  <c:v>-2</c:v>
                </c:pt>
                <c:pt idx="2">
                  <c:v>-1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</c:numCache>
            </c:numRef>
          </c:xVal>
          <c:yVal>
            <c:numRef>
              <c:f>Лист1!$B$2:$B$8</c:f>
              <c:numCache>
                <c:formatCode>General</c:formatCode>
                <c:ptCount val="7"/>
                <c:pt idx="0">
                  <c:v>2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8182656"/>
        <c:axId val="58192640"/>
      </c:scatterChart>
      <c:valAx>
        <c:axId val="58182656"/>
        <c:scaling>
          <c:orientation val="minMax"/>
          <c:max val="3"/>
          <c:min val="-3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  <a:tailEnd type="arrow"/>
          </a:ln>
        </c:spPr>
        <c:txPr>
          <a:bodyPr/>
          <a:lstStyle/>
          <a:p>
            <a:pPr>
              <a:defRPr sz="1200"/>
            </a:pPr>
            <a:endParaRPr lang="ru-RU"/>
          </a:p>
        </c:txPr>
        <c:crossAx val="58192640"/>
        <c:crosses val="autoZero"/>
        <c:crossBetween val="midCat"/>
        <c:majorUnit val="1"/>
      </c:valAx>
      <c:valAx>
        <c:axId val="58192640"/>
        <c:scaling>
          <c:orientation val="minMax"/>
          <c:max val="2"/>
          <c:min val="-2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prstClr val="black"/>
            </a:solidFill>
            <a:tailEnd type="arrow"/>
          </a:ln>
        </c:spPr>
        <c:txPr>
          <a:bodyPr/>
          <a:lstStyle/>
          <a:p>
            <a:pPr>
              <a:defRPr sz="1400"/>
            </a:pPr>
            <a:endParaRPr lang="ru-RU"/>
          </a:p>
        </c:txPr>
        <c:crossAx val="58182656"/>
        <c:crosses val="autoZero"/>
        <c:crossBetween val="midCat"/>
        <c:maj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title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y</c:v>
                </c:pt>
              </c:strCache>
            </c:strRef>
          </c:tx>
          <c:marker>
            <c:symbol val="none"/>
          </c:marker>
          <c:xVal>
            <c:numRef>
              <c:f>Лист1!$A$2:$A$12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</c:numCache>
            </c:numRef>
          </c:xVal>
          <c:yVal>
            <c:numRef>
              <c:f>Лист1!$B$2:$B$12</c:f>
              <c:numCache>
                <c:formatCode>General</c:formatCode>
                <c:ptCount val="11"/>
                <c:pt idx="0">
                  <c:v>-2</c:v>
                </c:pt>
                <c:pt idx="1">
                  <c:v>0</c:v>
                </c:pt>
                <c:pt idx="2">
                  <c:v>2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10</c:v>
                </c:pt>
                <c:pt idx="7">
                  <c:v>12</c:v>
                </c:pt>
                <c:pt idx="8">
                  <c:v>14</c:v>
                </c:pt>
                <c:pt idx="9">
                  <c:v>16</c:v>
                </c:pt>
                <c:pt idx="10">
                  <c:v>18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199744"/>
        <c:axId val="23201280"/>
      </c:scatterChart>
      <c:valAx>
        <c:axId val="23199744"/>
        <c:scaling>
          <c:orientation val="minMax"/>
          <c:max val="10"/>
          <c:min val="-1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  <a:tailEnd type="arrow"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23201280"/>
        <c:crosses val="autoZero"/>
        <c:crossBetween val="midCat"/>
        <c:majorUnit val="1"/>
      </c:valAx>
      <c:valAx>
        <c:axId val="23201280"/>
        <c:scaling>
          <c:orientation val="minMax"/>
          <c:max val="10"/>
          <c:min val="-3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  <a:tailEnd type="arrow"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23199744"/>
        <c:crosses val="autoZero"/>
        <c:crossBetween val="midCat"/>
        <c:maj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title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y</c:v>
                </c:pt>
              </c:strCache>
            </c:strRef>
          </c:tx>
          <c:marker>
            <c:symbol val="none"/>
          </c:marker>
          <c:xVal>
            <c:numRef>
              <c:f>Лист1!$A$2:$A$22</c:f>
              <c:numCache>
                <c:formatCode>General</c:formatCode>
                <c:ptCount val="21"/>
                <c:pt idx="0">
                  <c:v>-10</c:v>
                </c:pt>
                <c:pt idx="1">
                  <c:v>-9</c:v>
                </c:pt>
                <c:pt idx="2">
                  <c:v>-8</c:v>
                </c:pt>
                <c:pt idx="3">
                  <c:v>-7</c:v>
                </c:pt>
                <c:pt idx="4">
                  <c:v>-6</c:v>
                </c:pt>
                <c:pt idx="5">
                  <c:v>-5</c:v>
                </c:pt>
                <c:pt idx="6">
                  <c:v>-4</c:v>
                </c:pt>
                <c:pt idx="7">
                  <c:v>-3</c:v>
                </c:pt>
                <c:pt idx="8">
                  <c:v>-2</c:v>
                </c:pt>
                <c:pt idx="9">
                  <c:v>-1</c:v>
                </c:pt>
                <c:pt idx="10">
                  <c:v>0</c:v>
                </c:pt>
                <c:pt idx="11">
                  <c:v>1</c:v>
                </c:pt>
                <c:pt idx="12">
                  <c:v>2</c:v>
                </c:pt>
                <c:pt idx="13">
                  <c:v>3</c:v>
                </c:pt>
                <c:pt idx="14">
                  <c:v>4</c:v>
                </c:pt>
                <c:pt idx="15">
                  <c:v>5</c:v>
                </c:pt>
                <c:pt idx="16">
                  <c:v>6</c:v>
                </c:pt>
                <c:pt idx="17">
                  <c:v>7</c:v>
                </c:pt>
                <c:pt idx="18">
                  <c:v>8</c:v>
                </c:pt>
                <c:pt idx="19">
                  <c:v>9</c:v>
                </c:pt>
                <c:pt idx="20">
                  <c:v>10</c:v>
                </c:pt>
              </c:numCache>
            </c:numRef>
          </c:xVal>
          <c:yVal>
            <c:numRef>
              <c:f>Лист1!$B$2:$B$22</c:f>
              <c:numCache>
                <c:formatCode>General</c:formatCode>
                <c:ptCount val="21"/>
                <c:pt idx="0">
                  <c:v>18</c:v>
                </c:pt>
                <c:pt idx="1">
                  <c:v>16</c:v>
                </c:pt>
                <c:pt idx="2">
                  <c:v>14</c:v>
                </c:pt>
                <c:pt idx="3">
                  <c:v>12</c:v>
                </c:pt>
                <c:pt idx="4">
                  <c:v>10</c:v>
                </c:pt>
                <c:pt idx="5">
                  <c:v>8</c:v>
                </c:pt>
                <c:pt idx="6">
                  <c:v>6</c:v>
                </c:pt>
                <c:pt idx="7">
                  <c:v>4</c:v>
                </c:pt>
                <c:pt idx="8">
                  <c:v>2</c:v>
                </c:pt>
                <c:pt idx="9">
                  <c:v>0</c:v>
                </c:pt>
                <c:pt idx="10">
                  <c:v>-2</c:v>
                </c:pt>
                <c:pt idx="11">
                  <c:v>0</c:v>
                </c:pt>
                <c:pt idx="12">
                  <c:v>2</c:v>
                </c:pt>
                <c:pt idx="13">
                  <c:v>4</c:v>
                </c:pt>
                <c:pt idx="14">
                  <c:v>6</c:v>
                </c:pt>
                <c:pt idx="15">
                  <c:v>8</c:v>
                </c:pt>
                <c:pt idx="16">
                  <c:v>10</c:v>
                </c:pt>
                <c:pt idx="17">
                  <c:v>12</c:v>
                </c:pt>
                <c:pt idx="18">
                  <c:v>14</c:v>
                </c:pt>
                <c:pt idx="19">
                  <c:v>16</c:v>
                </c:pt>
                <c:pt idx="20">
                  <c:v>18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239680"/>
        <c:axId val="23249664"/>
      </c:scatterChart>
      <c:valAx>
        <c:axId val="23239680"/>
        <c:scaling>
          <c:orientation val="minMax"/>
          <c:max val="10"/>
          <c:min val="-1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prstClr val="black"/>
            </a:solidFill>
            <a:tailEnd type="arrow"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23249664"/>
        <c:crosses val="autoZero"/>
        <c:crossBetween val="midCat"/>
        <c:majorUnit val="1"/>
      </c:valAx>
      <c:valAx>
        <c:axId val="23249664"/>
        <c:scaling>
          <c:orientation val="minMax"/>
          <c:max val="10"/>
          <c:min val="-3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  <a:tailEnd type="arrow"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23239680"/>
        <c:crosses val="autoZero"/>
        <c:crossBetween val="midCat"/>
        <c:maj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title>
      <c:overlay val="0"/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y</c:v>
                </c:pt>
              </c:strCache>
            </c:strRef>
          </c:tx>
          <c:marker>
            <c:symbol val="none"/>
          </c:marker>
          <c:xVal>
            <c:numRef>
              <c:f>Лист1!$A$2:$A$12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</c:numCache>
            </c:numRef>
          </c:xVal>
          <c:yVal>
            <c:numRef>
              <c:f>Лист1!$B$2:$B$12</c:f>
              <c:numCache>
                <c:formatCode>General</c:formatCode>
                <c:ptCount val="11"/>
                <c:pt idx="0">
                  <c:v>-3</c:v>
                </c:pt>
                <c:pt idx="1">
                  <c:v>-3.75</c:v>
                </c:pt>
                <c:pt idx="2">
                  <c:v>-4</c:v>
                </c:pt>
                <c:pt idx="3">
                  <c:v>-3.75</c:v>
                </c:pt>
                <c:pt idx="4">
                  <c:v>-3</c:v>
                </c:pt>
                <c:pt idx="5">
                  <c:v>-1.75</c:v>
                </c:pt>
                <c:pt idx="6">
                  <c:v>0</c:v>
                </c:pt>
                <c:pt idx="7">
                  <c:v>2.25</c:v>
                </c:pt>
                <c:pt idx="8">
                  <c:v>5</c:v>
                </c:pt>
                <c:pt idx="9">
                  <c:v>8.25</c:v>
                </c:pt>
                <c:pt idx="10">
                  <c:v>12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980160"/>
        <c:axId val="7981696"/>
      </c:scatterChart>
      <c:valAx>
        <c:axId val="7980160"/>
        <c:scaling>
          <c:orientation val="minMax"/>
          <c:max val="10"/>
          <c:min val="-1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  <a:tailEnd type="arrow"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7981696"/>
        <c:crosses val="autoZero"/>
        <c:crossBetween val="midCat"/>
        <c:majorUnit val="1"/>
      </c:valAx>
      <c:valAx>
        <c:axId val="7981696"/>
        <c:scaling>
          <c:orientation val="minMax"/>
          <c:max val="10"/>
          <c:min val="-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prstClr val="black"/>
            </a:solidFill>
            <a:tailEnd type="arrow"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7980160"/>
        <c:crosses val="autoZero"/>
        <c:crossBetween val="midCat"/>
        <c:maj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title>
      <c:overlay val="0"/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y</c:v>
                </c:pt>
              </c:strCache>
            </c:strRef>
          </c:tx>
          <c:marker>
            <c:symbol val="none"/>
          </c:marker>
          <c:xVal>
            <c:numRef>
              <c:f>Лист1!$A$2:$A$12</c:f>
              <c:numCache>
                <c:formatCode>General</c:formatCode>
                <c:ptCount val="1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</c:numCache>
            </c:numRef>
          </c:xVal>
          <c:yVal>
            <c:numRef>
              <c:f>Лист1!$B$2:$B$12</c:f>
              <c:numCache>
                <c:formatCode>General</c:formatCode>
                <c:ptCount val="11"/>
                <c:pt idx="0">
                  <c:v>-3</c:v>
                </c:pt>
                <c:pt idx="1">
                  <c:v>-3.75</c:v>
                </c:pt>
                <c:pt idx="2">
                  <c:v>-4</c:v>
                </c:pt>
                <c:pt idx="3">
                  <c:v>-3.75</c:v>
                </c:pt>
                <c:pt idx="4">
                  <c:v>-3</c:v>
                </c:pt>
                <c:pt idx="5">
                  <c:v>-1.75</c:v>
                </c:pt>
                <c:pt idx="6">
                  <c:v>0</c:v>
                </c:pt>
                <c:pt idx="7">
                  <c:v>2.25</c:v>
                </c:pt>
                <c:pt idx="8">
                  <c:v>5</c:v>
                </c:pt>
                <c:pt idx="9">
                  <c:v>8.25</c:v>
                </c:pt>
                <c:pt idx="10">
                  <c:v>12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033792"/>
        <c:axId val="8035328"/>
      </c:scatterChart>
      <c:valAx>
        <c:axId val="8033792"/>
        <c:scaling>
          <c:orientation val="minMax"/>
          <c:max val="10"/>
          <c:min val="-1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  <a:tailEnd type="arrow"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8035328"/>
        <c:crosses val="autoZero"/>
        <c:crossBetween val="midCat"/>
        <c:majorUnit val="1"/>
      </c:valAx>
      <c:valAx>
        <c:axId val="8035328"/>
        <c:scaling>
          <c:orientation val="minMax"/>
          <c:max val="10"/>
          <c:min val="-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prstClr val="black"/>
            </a:solidFill>
            <a:tailEnd type="arrow"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8033792"/>
        <c:crosses val="autoZero"/>
        <c:crossBetween val="midCat"/>
        <c:maj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title>
      <c:overlay val="0"/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y</c:v>
                </c:pt>
              </c:strCache>
            </c:strRef>
          </c:tx>
          <c:marker>
            <c:symbol val="none"/>
          </c:marker>
          <c:xVal>
            <c:numRef>
              <c:f>Лист1!$A$2:$A$40</c:f>
              <c:numCache>
                <c:formatCode>General</c:formatCode>
                <c:ptCount val="39"/>
                <c:pt idx="0">
                  <c:v>-10</c:v>
                </c:pt>
                <c:pt idx="1">
                  <c:v>-9</c:v>
                </c:pt>
                <c:pt idx="2">
                  <c:v>-8</c:v>
                </c:pt>
                <c:pt idx="3">
                  <c:v>-7</c:v>
                </c:pt>
                <c:pt idx="4">
                  <c:v>-6</c:v>
                </c:pt>
                <c:pt idx="5">
                  <c:v>-5</c:v>
                </c:pt>
                <c:pt idx="6">
                  <c:v>-4</c:v>
                </c:pt>
                <c:pt idx="7">
                  <c:v>-3</c:v>
                </c:pt>
                <c:pt idx="8">
                  <c:v>-2</c:v>
                </c:pt>
                <c:pt idx="9">
                  <c:v>-1</c:v>
                </c:pt>
                <c:pt idx="10">
                  <c:v>-0.9</c:v>
                </c:pt>
                <c:pt idx="11">
                  <c:v>-0.8</c:v>
                </c:pt>
                <c:pt idx="12">
                  <c:v>-0.70000000000000062</c:v>
                </c:pt>
                <c:pt idx="13">
                  <c:v>-0.60000000000000064</c:v>
                </c:pt>
                <c:pt idx="14">
                  <c:v>-0.5</c:v>
                </c:pt>
                <c:pt idx="15">
                  <c:v>-0.4</c:v>
                </c:pt>
                <c:pt idx="16">
                  <c:v>-0.30000000000000032</c:v>
                </c:pt>
                <c:pt idx="17">
                  <c:v>-0.2</c:v>
                </c:pt>
                <c:pt idx="18">
                  <c:v>-0.1</c:v>
                </c:pt>
                <c:pt idx="19">
                  <c:v>0</c:v>
                </c:pt>
                <c:pt idx="20">
                  <c:v>0.1</c:v>
                </c:pt>
                <c:pt idx="21">
                  <c:v>0.2</c:v>
                </c:pt>
                <c:pt idx="22">
                  <c:v>0.30000000000000032</c:v>
                </c:pt>
                <c:pt idx="23">
                  <c:v>0.4</c:v>
                </c:pt>
                <c:pt idx="24">
                  <c:v>0.5</c:v>
                </c:pt>
                <c:pt idx="25">
                  <c:v>0.60000000000000064</c:v>
                </c:pt>
                <c:pt idx="26">
                  <c:v>0.70000000000000062</c:v>
                </c:pt>
                <c:pt idx="27">
                  <c:v>0.8</c:v>
                </c:pt>
                <c:pt idx="28">
                  <c:v>0.9</c:v>
                </c:pt>
                <c:pt idx="29">
                  <c:v>1</c:v>
                </c:pt>
                <c:pt idx="30">
                  <c:v>2</c:v>
                </c:pt>
                <c:pt idx="31">
                  <c:v>3</c:v>
                </c:pt>
                <c:pt idx="32">
                  <c:v>4</c:v>
                </c:pt>
                <c:pt idx="33">
                  <c:v>5</c:v>
                </c:pt>
                <c:pt idx="34">
                  <c:v>6</c:v>
                </c:pt>
                <c:pt idx="35">
                  <c:v>7</c:v>
                </c:pt>
                <c:pt idx="36">
                  <c:v>8</c:v>
                </c:pt>
                <c:pt idx="37">
                  <c:v>9</c:v>
                </c:pt>
                <c:pt idx="38">
                  <c:v>10</c:v>
                </c:pt>
              </c:numCache>
            </c:numRef>
          </c:xVal>
          <c:yVal>
            <c:numRef>
              <c:f>Лист1!$B$2:$B$40</c:f>
              <c:numCache>
                <c:formatCode>General</c:formatCode>
                <c:ptCount val="39"/>
                <c:pt idx="0">
                  <c:v>12</c:v>
                </c:pt>
                <c:pt idx="1">
                  <c:v>8.25</c:v>
                </c:pt>
                <c:pt idx="2">
                  <c:v>5</c:v>
                </c:pt>
                <c:pt idx="3">
                  <c:v>2.25</c:v>
                </c:pt>
                <c:pt idx="4">
                  <c:v>0</c:v>
                </c:pt>
                <c:pt idx="5">
                  <c:v>-1.75</c:v>
                </c:pt>
                <c:pt idx="6">
                  <c:v>-3</c:v>
                </c:pt>
                <c:pt idx="7">
                  <c:v>-3.75</c:v>
                </c:pt>
                <c:pt idx="8">
                  <c:v>-4</c:v>
                </c:pt>
                <c:pt idx="9">
                  <c:v>-3.75</c:v>
                </c:pt>
                <c:pt idx="10">
                  <c:v>-3.6974999999999998</c:v>
                </c:pt>
                <c:pt idx="11">
                  <c:v>-3.64</c:v>
                </c:pt>
                <c:pt idx="12">
                  <c:v>-3.5775000000000001</c:v>
                </c:pt>
                <c:pt idx="13">
                  <c:v>-3.51</c:v>
                </c:pt>
                <c:pt idx="14">
                  <c:v>-3.4375</c:v>
                </c:pt>
                <c:pt idx="15">
                  <c:v>-3.36</c:v>
                </c:pt>
                <c:pt idx="16">
                  <c:v>-3.2774999999999999</c:v>
                </c:pt>
                <c:pt idx="17">
                  <c:v>-3.19</c:v>
                </c:pt>
                <c:pt idx="18">
                  <c:v>-3.0975000000000001</c:v>
                </c:pt>
                <c:pt idx="19">
                  <c:v>-3</c:v>
                </c:pt>
                <c:pt idx="20">
                  <c:v>-3.0975000000000001</c:v>
                </c:pt>
                <c:pt idx="21">
                  <c:v>-3.19</c:v>
                </c:pt>
                <c:pt idx="22">
                  <c:v>-3.2774999999999999</c:v>
                </c:pt>
                <c:pt idx="23">
                  <c:v>-3.36</c:v>
                </c:pt>
                <c:pt idx="24">
                  <c:v>-3.4375</c:v>
                </c:pt>
                <c:pt idx="25">
                  <c:v>-3.51</c:v>
                </c:pt>
                <c:pt idx="26">
                  <c:v>-3.5775000000000001</c:v>
                </c:pt>
                <c:pt idx="27">
                  <c:v>-3.64</c:v>
                </c:pt>
                <c:pt idx="28">
                  <c:v>-3.6974999999999998</c:v>
                </c:pt>
                <c:pt idx="29">
                  <c:v>-3.75</c:v>
                </c:pt>
                <c:pt idx="30">
                  <c:v>-4</c:v>
                </c:pt>
                <c:pt idx="31">
                  <c:v>-3.75</c:v>
                </c:pt>
                <c:pt idx="32">
                  <c:v>-3</c:v>
                </c:pt>
                <c:pt idx="33">
                  <c:v>-1.75</c:v>
                </c:pt>
                <c:pt idx="34">
                  <c:v>0</c:v>
                </c:pt>
                <c:pt idx="35">
                  <c:v>2.25</c:v>
                </c:pt>
                <c:pt idx="36">
                  <c:v>5</c:v>
                </c:pt>
                <c:pt idx="37">
                  <c:v>8.25</c:v>
                </c:pt>
                <c:pt idx="38">
                  <c:v>12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642048"/>
        <c:axId val="22664320"/>
      </c:scatterChart>
      <c:valAx>
        <c:axId val="22642048"/>
        <c:scaling>
          <c:orientation val="minMax"/>
          <c:max val="10"/>
          <c:min val="-1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  <a:tailEnd type="arrow"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22664320"/>
        <c:crosses val="autoZero"/>
        <c:crossBetween val="midCat"/>
        <c:majorUnit val="1"/>
      </c:valAx>
      <c:valAx>
        <c:axId val="22664320"/>
        <c:scaling>
          <c:orientation val="minMax"/>
          <c:max val="10"/>
          <c:min val="-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prstClr val="black"/>
            </a:solidFill>
            <a:tailEnd type="arrow"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22642048"/>
        <c:crosses val="autoZero"/>
        <c:crossBetween val="midCat"/>
        <c:maj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title>
      <c:overlay val="0"/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y</c:v>
                </c:pt>
              </c:strCache>
            </c:strRef>
          </c:tx>
          <c:spPr>
            <a:ln>
              <a:solidFill>
                <a:schemeClr val="tx2">
                  <a:lumMod val="75000"/>
                </a:schemeClr>
              </a:solidFill>
            </a:ln>
          </c:spPr>
          <c:marker>
            <c:symbol val="none"/>
          </c:marker>
          <c:trendline>
            <c:trendlineType val="log"/>
            <c:dispRSqr val="0"/>
            <c:dispEq val="0"/>
          </c:trendline>
          <c:trendline>
            <c:spPr>
              <a:ln>
                <a:solidFill>
                  <a:schemeClr val="tx2">
                    <a:lumMod val="75000"/>
                  </a:schemeClr>
                </a:solidFill>
              </a:ln>
            </c:spPr>
            <c:trendlineType val="linear"/>
            <c:dispRSqr val="0"/>
            <c:dispEq val="0"/>
          </c:trendline>
          <c:trendline>
            <c:spPr>
              <a:ln>
                <a:solidFill>
                  <a:schemeClr val="tx2">
                    <a:lumMod val="75000"/>
                  </a:schemeClr>
                </a:solidFill>
              </a:ln>
            </c:spPr>
            <c:trendlineType val="linear"/>
            <c:dispRSqr val="0"/>
            <c:dispEq val="0"/>
          </c:trendline>
          <c:trendline>
            <c:trendlineType val="linear"/>
            <c:dispRSqr val="0"/>
            <c:dispEq val="0"/>
          </c:trendline>
          <c:trendline>
            <c:trendlineType val="linear"/>
            <c:dispRSqr val="0"/>
            <c:dispEq val="0"/>
          </c:trendline>
          <c:xVal>
            <c:numRef>
              <c:f>Лист1!$A$2:$A$22</c:f>
              <c:numCache>
                <c:formatCode>General</c:formatCode>
                <c:ptCount val="21"/>
                <c:pt idx="0">
                  <c:v>-10</c:v>
                </c:pt>
                <c:pt idx="1">
                  <c:v>-9</c:v>
                </c:pt>
                <c:pt idx="2">
                  <c:v>-8</c:v>
                </c:pt>
                <c:pt idx="3">
                  <c:v>-7</c:v>
                </c:pt>
                <c:pt idx="4">
                  <c:v>-6</c:v>
                </c:pt>
                <c:pt idx="5">
                  <c:v>-5</c:v>
                </c:pt>
                <c:pt idx="6">
                  <c:v>-4</c:v>
                </c:pt>
                <c:pt idx="7">
                  <c:v>-3</c:v>
                </c:pt>
                <c:pt idx="8">
                  <c:v>-2</c:v>
                </c:pt>
                <c:pt idx="13">
                  <c:v>3</c:v>
                </c:pt>
                <c:pt idx="14">
                  <c:v>4</c:v>
                </c:pt>
                <c:pt idx="15">
                  <c:v>5</c:v>
                </c:pt>
                <c:pt idx="16">
                  <c:v>6</c:v>
                </c:pt>
                <c:pt idx="17">
                  <c:v>7</c:v>
                </c:pt>
                <c:pt idx="18">
                  <c:v>8</c:v>
                </c:pt>
                <c:pt idx="19">
                  <c:v>9</c:v>
                </c:pt>
                <c:pt idx="20">
                  <c:v>10</c:v>
                </c:pt>
              </c:numCache>
            </c:numRef>
          </c:xVal>
          <c:yVal>
            <c:numRef>
              <c:f>Лист1!$B$2:$B$22</c:f>
              <c:numCache>
                <c:formatCode>General</c:formatCode>
                <c:ptCount val="21"/>
                <c:pt idx="0">
                  <c:v>104</c:v>
                </c:pt>
                <c:pt idx="1">
                  <c:v>84</c:v>
                </c:pt>
                <c:pt idx="2">
                  <c:v>66</c:v>
                </c:pt>
                <c:pt idx="3">
                  <c:v>50</c:v>
                </c:pt>
                <c:pt idx="4">
                  <c:v>36</c:v>
                </c:pt>
                <c:pt idx="5">
                  <c:v>24</c:v>
                </c:pt>
                <c:pt idx="6">
                  <c:v>14</c:v>
                </c:pt>
                <c:pt idx="7">
                  <c:v>6</c:v>
                </c:pt>
                <c:pt idx="8">
                  <c:v>0</c:v>
                </c:pt>
                <c:pt idx="13">
                  <c:v>0</c:v>
                </c:pt>
                <c:pt idx="14">
                  <c:v>6</c:v>
                </c:pt>
                <c:pt idx="15">
                  <c:v>14</c:v>
                </c:pt>
                <c:pt idx="16">
                  <c:v>24</c:v>
                </c:pt>
                <c:pt idx="17">
                  <c:v>36</c:v>
                </c:pt>
                <c:pt idx="18">
                  <c:v>50</c:v>
                </c:pt>
                <c:pt idx="19">
                  <c:v>66</c:v>
                </c:pt>
                <c:pt idx="20">
                  <c:v>84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678912"/>
        <c:axId val="22725760"/>
      </c:scatterChart>
      <c:valAx>
        <c:axId val="22678912"/>
        <c:scaling>
          <c:orientation val="minMax"/>
          <c:max val="10"/>
          <c:min val="-1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22725760"/>
        <c:crosses val="autoZero"/>
        <c:crossBetween val="midCat"/>
        <c:majorUnit val="1"/>
      </c:valAx>
      <c:valAx>
        <c:axId val="22725760"/>
        <c:scaling>
          <c:orientation val="minMax"/>
          <c:max val="12"/>
          <c:min val="-7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22678912"/>
        <c:crosses val="autoZero"/>
        <c:crossBetween val="midCat"/>
        <c:maj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title>
      <c:overlay val="0"/>
    </c:title>
    <c:autoTitleDeleted val="0"/>
    <c:plotArea>
      <c:layout/>
      <c:scatterChart>
        <c:scatterStyle val="smoothMarker"/>
        <c:varyColors val="0"/>
        <c:ser>
          <c:idx val="1"/>
          <c:order val="1"/>
          <c:tx>
            <c:strRef>
              <c:f>Лист1!$B$1</c:f>
            </c:strRef>
          </c:tx>
          <c:spPr>
            <a:ln>
              <a:solidFill>
                <a:schemeClr val="tx2">
                  <a:lumMod val="75000"/>
                </a:schemeClr>
              </a:solidFill>
              <a:prstDash val="sysDash"/>
            </a:ln>
          </c:spPr>
          <c:marker>
            <c:symbol val="none"/>
          </c:marker>
          <c:xVal>
            <c:numRef>
              <c:f>Лист1!$A$2:$A$7</c:f>
            </c:numRef>
          </c:xVal>
          <c:yVal>
            <c:numRef>
              <c:f>Лист1!$B$2:$B$7</c:f>
            </c:numRef>
          </c:yVal>
          <c:smooth val="1"/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y</c:v>
                </c:pt>
              </c:strCache>
            </c:strRef>
          </c:tx>
          <c:spPr>
            <a:ln>
              <a:solidFill>
                <a:schemeClr val="tx2">
                  <a:lumMod val="75000"/>
                </a:schemeClr>
              </a:solidFill>
              <a:prstDash val="sysDash"/>
            </a:ln>
          </c:spPr>
          <c:marker>
            <c:symbol val="none"/>
          </c:marker>
          <c:trendline>
            <c:trendlineType val="log"/>
            <c:dispRSqr val="0"/>
            <c:dispEq val="0"/>
          </c:trendline>
          <c:xVal>
            <c:numRef>
              <c:f>Лист1!$A$2:$A$7</c:f>
              <c:numCache>
                <c:formatCode>General</c:formatCode>
                <c:ptCount val="6"/>
                <c:pt idx="0">
                  <c:v>-2</c:v>
                </c:pt>
                <c:pt idx="1">
                  <c:v>-1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</c:numCache>
            </c:numRef>
          </c:xVal>
          <c:yVal>
            <c:numRef>
              <c:f>Лист1!$B$2:$B$7</c:f>
              <c:numCache>
                <c:formatCode>General</c:formatCode>
                <c:ptCount val="6"/>
                <c:pt idx="0">
                  <c:v>0</c:v>
                </c:pt>
                <c:pt idx="1">
                  <c:v>-4</c:v>
                </c:pt>
                <c:pt idx="2">
                  <c:v>-6</c:v>
                </c:pt>
                <c:pt idx="3">
                  <c:v>-6</c:v>
                </c:pt>
                <c:pt idx="4">
                  <c:v>-4</c:v>
                </c:pt>
                <c:pt idx="5">
                  <c:v>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299584"/>
        <c:axId val="23301120"/>
      </c:scatterChart>
      <c:valAx>
        <c:axId val="23299584"/>
        <c:scaling>
          <c:orientation val="minMax"/>
          <c:max val="10"/>
          <c:min val="-1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prstClr val="black"/>
            </a:solidFill>
            <a:tailEnd type="arrow"/>
          </a:ln>
        </c:spPr>
        <c:txPr>
          <a:bodyPr/>
          <a:lstStyle/>
          <a:p>
            <a:pPr>
              <a:defRPr sz="1200" baseline="0">
                <a:solidFill>
                  <a:schemeClr val="tx1"/>
                </a:solidFill>
              </a:defRPr>
            </a:pPr>
            <a:endParaRPr lang="ru-RU"/>
          </a:p>
        </c:txPr>
        <c:crossAx val="23301120"/>
        <c:crosses val="autoZero"/>
        <c:crossBetween val="midCat"/>
        <c:majorUnit val="1"/>
      </c:valAx>
      <c:valAx>
        <c:axId val="23301120"/>
        <c:scaling>
          <c:orientation val="minMax"/>
          <c:max val="12"/>
          <c:min val="-7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schemeClr val="tx1"/>
            </a:solidFill>
            <a:tailEnd type="arrow"/>
          </a:ln>
        </c:spPr>
        <c:txPr>
          <a:bodyPr/>
          <a:lstStyle/>
          <a:p>
            <a:pPr>
              <a:defRPr sz="1200" baseline="0">
                <a:solidFill>
                  <a:schemeClr val="tx1"/>
                </a:solidFill>
              </a:defRPr>
            </a:pPr>
            <a:endParaRPr lang="ru-RU"/>
          </a:p>
        </c:txPr>
        <c:crossAx val="23299584"/>
        <c:crosses val="autoZero"/>
        <c:crossBetween val="midCat"/>
        <c:majorUnit val="1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1"/>
    <c:plotArea>
      <c:layout/>
      <c:scatterChart>
        <c:scatterStyle val="smoothMarker"/>
        <c:varyColors val="0"/>
        <c:ser>
          <c:idx val="1"/>
          <c:order val="1"/>
          <c:tx>
            <c:strRef>
              <c:f>Лист1!$B$1</c:f>
              <c:strCache>
                <c:ptCount val="1"/>
                <c:pt idx="0">
                  <c:v>y</c:v>
                </c:pt>
              </c:strCache>
            </c:strRef>
          </c:tx>
          <c:spPr>
            <a:ln>
              <a:solidFill>
                <a:schemeClr val="tx2">
                  <a:lumMod val="75000"/>
                </a:schemeClr>
              </a:solidFill>
              <a:prstDash val="sysDash"/>
            </a:ln>
          </c:spPr>
          <c:marker>
            <c:symbol val="none"/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-2</c:v>
                </c:pt>
                <c:pt idx="1">
                  <c:v>-1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</c:numCache>
            </c:numRef>
          </c:xVal>
          <c:yVal>
            <c:numRef>
              <c:f>Лист1!$B$2:$B$7</c:f>
              <c:numCache>
                <c:formatCode>General</c:formatCode>
                <c:ptCount val="6"/>
                <c:pt idx="0">
                  <c:v>0</c:v>
                </c:pt>
                <c:pt idx="1">
                  <c:v>-4</c:v>
                </c:pt>
                <c:pt idx="2">
                  <c:v>-6</c:v>
                </c:pt>
                <c:pt idx="3">
                  <c:v>-6</c:v>
                </c:pt>
                <c:pt idx="4">
                  <c:v>-4</c:v>
                </c:pt>
                <c:pt idx="5">
                  <c:v>0</c:v>
                </c:pt>
              </c:numCache>
            </c:numRef>
          </c:yVal>
          <c:smooth val="1"/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y</c:v>
                </c:pt>
              </c:strCache>
            </c:strRef>
          </c:tx>
          <c:spPr>
            <a:ln>
              <a:solidFill>
                <a:schemeClr val="tx2">
                  <a:lumMod val="75000"/>
                </a:schemeClr>
              </a:solidFill>
              <a:prstDash val="sysDash"/>
            </a:ln>
          </c:spPr>
          <c:marker>
            <c:symbol val="none"/>
          </c:marker>
          <c:trendline>
            <c:trendlineType val="log"/>
            <c:dispRSqr val="0"/>
            <c:dispEq val="0"/>
          </c:trendline>
          <c:xVal>
            <c:numRef>
              <c:f>Лист1!$A$2:$A$7</c:f>
              <c:numCache>
                <c:formatCode>General</c:formatCode>
                <c:ptCount val="6"/>
                <c:pt idx="0">
                  <c:v>-2</c:v>
                </c:pt>
                <c:pt idx="1">
                  <c:v>-1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</c:numCache>
            </c:numRef>
          </c:xVal>
          <c:yVal>
            <c:numRef>
              <c:f>Лист1!$B$2:$B$7</c:f>
              <c:numCache>
                <c:formatCode>General</c:formatCode>
                <c:ptCount val="6"/>
                <c:pt idx="0">
                  <c:v>0</c:v>
                </c:pt>
                <c:pt idx="1">
                  <c:v>-4</c:v>
                </c:pt>
                <c:pt idx="2">
                  <c:v>-6</c:v>
                </c:pt>
                <c:pt idx="3">
                  <c:v>-6</c:v>
                </c:pt>
                <c:pt idx="4">
                  <c:v>-4</c:v>
                </c:pt>
                <c:pt idx="5">
                  <c:v>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336448"/>
        <c:axId val="23337984"/>
      </c:scatterChart>
      <c:valAx>
        <c:axId val="23336448"/>
        <c:scaling>
          <c:orientation val="minMax"/>
          <c:max val="10"/>
          <c:min val="-1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aseline="0">
                <a:solidFill>
                  <a:schemeClr val="tx1"/>
                </a:solidFill>
              </a:defRPr>
            </a:pPr>
            <a:endParaRPr lang="ru-RU"/>
          </a:p>
        </c:txPr>
        <c:crossAx val="23337984"/>
        <c:crosses val="autoZero"/>
        <c:crossBetween val="midCat"/>
        <c:majorUnit val="1"/>
      </c:valAx>
      <c:valAx>
        <c:axId val="23337984"/>
        <c:scaling>
          <c:orientation val="minMax"/>
          <c:max val="12"/>
          <c:min val="-7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aseline="0">
                <a:solidFill>
                  <a:schemeClr val="tx1"/>
                </a:solidFill>
              </a:defRPr>
            </a:pPr>
            <a:endParaRPr lang="ru-RU"/>
          </a:p>
        </c:txPr>
        <c:crossAx val="23336448"/>
        <c:crosses val="autoZero"/>
        <c:crossBetween val="midCat"/>
        <c:majorUnit val="1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0.61403</cdr:x>
      <cdr:y>0.77923</cdr:y>
    </cdr:from>
    <cdr:to>
      <cdr:x>0.65789</cdr:x>
      <cdr:y>0.83117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000628" y="4286304"/>
          <a:ext cx="357190" cy="28575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chemeClr val="tx2">
                  <a:lumMod val="75000"/>
                </a:schemeClr>
              </a:solidFill>
            </a:rPr>
            <a:t>3</a:t>
          </a:r>
          <a:endParaRPr lang="ru-RU" sz="2000" b="1" dirty="0">
            <a:solidFill>
              <a:schemeClr val="tx2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0.45614</cdr:x>
      <cdr:y>0.59741</cdr:y>
    </cdr:from>
    <cdr:to>
      <cdr:x>0.49123</cdr:x>
      <cdr:y>0.66234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714744" y="3286172"/>
          <a:ext cx="285752" cy="35719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chemeClr val="tx2">
                  <a:lumMod val="75000"/>
                </a:schemeClr>
              </a:solidFill>
            </a:rPr>
            <a:t>2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340A7-23E9-4239-84E6-57AC8AA07B4A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83663-682F-4769-865B-9D9CC76613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043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83663-682F-4769-865B-9D9CC766136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51FBA63-9EFF-4F66-B6D7-10AD60CB8D73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EC0118D-C302-4793-A643-647BAE26C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1FBA63-9EFF-4F66-B6D7-10AD60CB8D73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C0118D-C302-4793-A643-647BAE26C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51FBA63-9EFF-4F66-B6D7-10AD60CB8D73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EC0118D-C302-4793-A643-647BAE26C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1FBA63-9EFF-4F66-B6D7-10AD60CB8D73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C0118D-C302-4793-A643-647BAE26C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51FBA63-9EFF-4F66-B6D7-10AD60CB8D73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EC0118D-C302-4793-A643-647BAE26C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1FBA63-9EFF-4F66-B6D7-10AD60CB8D73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C0118D-C302-4793-A643-647BAE26C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1FBA63-9EFF-4F66-B6D7-10AD60CB8D73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C0118D-C302-4793-A643-647BAE26C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1FBA63-9EFF-4F66-B6D7-10AD60CB8D73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C0118D-C302-4793-A643-647BAE26C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51FBA63-9EFF-4F66-B6D7-10AD60CB8D73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C0118D-C302-4793-A643-647BAE26C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1FBA63-9EFF-4F66-B6D7-10AD60CB8D73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C0118D-C302-4793-A643-647BAE26C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1FBA63-9EFF-4F66-B6D7-10AD60CB8D73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C0118D-C302-4793-A643-647BAE26CB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51FBA63-9EFF-4F66-B6D7-10AD60CB8D73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EC0118D-C302-4793-A643-647BAE26C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modul_1.xls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dirty="0"/>
              <a:t>Исследование функций и построение графиков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3789040"/>
            <a:ext cx="6050882" cy="1101248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3400" dirty="0"/>
              <a:t>у</a:t>
            </a:r>
            <a:r>
              <a:rPr lang="ru-RU" sz="3400" dirty="0" smtClean="0"/>
              <a:t>читель математики</a:t>
            </a:r>
          </a:p>
          <a:p>
            <a:pPr algn="ctr"/>
            <a:r>
              <a:rPr lang="ru-RU" sz="3400" dirty="0" smtClean="0"/>
              <a:t> МБОУ «Гимназия №1» </a:t>
            </a:r>
          </a:p>
          <a:p>
            <a:pPr algn="ctr"/>
            <a:r>
              <a:rPr lang="ru-RU" sz="3800" b="1" i="1" dirty="0" err="1" smtClean="0"/>
              <a:t>Винокурова</a:t>
            </a:r>
            <a:r>
              <a:rPr lang="ru-RU" sz="3800" b="1" i="1" dirty="0" smtClean="0"/>
              <a:t> Татьяна Михайловна</a:t>
            </a:r>
          </a:p>
          <a:p>
            <a:pPr algn="ctr"/>
            <a:r>
              <a:rPr lang="ru-RU" sz="3800" dirty="0" smtClean="0"/>
              <a:t>г. Воронеж</a:t>
            </a:r>
            <a:endParaRPr lang="ru-RU" sz="29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8640"/>
            <a:ext cx="61087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5877272"/>
            <a:ext cx="6228184" cy="738664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30 </a:t>
            </a:r>
            <a:r>
              <a:rPr lang="ru-RU" sz="1400" dirty="0">
                <a:solidFill>
                  <a:schemeClr val="bg1"/>
                </a:solidFill>
              </a:rPr>
              <a:t>августа 2016г.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</a:rPr>
              <a:t>Четвертая летняя Всероссийская конференция 2016 года 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</a:rPr>
              <a:t>"Актуальные проблемы теории и практики образования"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44" y="785794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б) достраиваем для </a:t>
            </a:r>
            <a:r>
              <a:rPr lang="en-US" sz="2400" dirty="0" smtClean="0"/>
              <a:t>x&lt;0</a:t>
            </a:r>
            <a:r>
              <a:rPr lang="ru-RU" sz="2400" dirty="0" smtClean="0"/>
              <a:t> часть графика, </a:t>
            </a:r>
          </a:p>
          <a:p>
            <a:r>
              <a:rPr lang="ru-RU" sz="2400" dirty="0" smtClean="0"/>
              <a:t>симметричную относительно оси</a:t>
            </a:r>
            <a:r>
              <a:rPr lang="en-US" sz="2400" dirty="0" smtClean="0"/>
              <a:t> OY</a:t>
            </a:r>
            <a:r>
              <a:rPr lang="ru-RU" sz="2400" dirty="0" smtClean="0"/>
              <a:t>   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0"/>
            <a:ext cx="6858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3)      y=  x</a:t>
            </a:r>
            <a:r>
              <a:rPr lang="en-US" sz="4800" b="1" baseline="30000" dirty="0" smtClean="0"/>
              <a:t>2</a:t>
            </a:r>
            <a:r>
              <a:rPr lang="en-US" sz="4800" b="1" dirty="0" smtClean="0"/>
              <a:t> – |x| - 3</a:t>
            </a:r>
            <a:endParaRPr lang="ru-RU" sz="4800" b="1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0"/>
            <a:ext cx="209550" cy="857250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0" name="Содержимое 3"/>
          <p:cNvGraphicFramePr>
            <a:graphicFrameLocks/>
          </p:cNvGraphicFramePr>
          <p:nvPr/>
        </p:nvGraphicFramePr>
        <p:xfrm>
          <a:off x="0" y="1357274"/>
          <a:ext cx="814390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74"/>
          <a:ext cx="814390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42844" y="785794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б) достраиваем для </a:t>
            </a:r>
            <a:r>
              <a:rPr lang="en-US" sz="2400" dirty="0" smtClean="0"/>
              <a:t>x&lt;0</a:t>
            </a:r>
            <a:r>
              <a:rPr lang="ru-RU" sz="2400" dirty="0" smtClean="0"/>
              <a:t> часть графика, </a:t>
            </a:r>
          </a:p>
          <a:p>
            <a:r>
              <a:rPr lang="ru-RU" sz="2400" dirty="0" smtClean="0"/>
              <a:t>симметричную относительно оси</a:t>
            </a:r>
            <a:r>
              <a:rPr lang="en-US" sz="2400" dirty="0" smtClean="0"/>
              <a:t> OY</a:t>
            </a:r>
            <a:r>
              <a:rPr lang="ru-RU" sz="2400" dirty="0" smtClean="0"/>
              <a:t>   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0"/>
            <a:ext cx="6858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3)      y=  x</a:t>
            </a:r>
            <a:r>
              <a:rPr lang="en-US" sz="4800" b="1" baseline="30000" dirty="0" smtClean="0"/>
              <a:t>2</a:t>
            </a:r>
            <a:r>
              <a:rPr lang="en-US" sz="4800" b="1" dirty="0" smtClean="0"/>
              <a:t> – |x| - 3</a:t>
            </a:r>
            <a:endParaRPr lang="ru-RU" sz="4800" b="1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0"/>
            <a:ext cx="209550" cy="857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7929618" cy="48463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500" b="1" dirty="0" smtClean="0">
                <a:solidFill>
                  <a:schemeClr val="tx2">
                    <a:lumMod val="75000"/>
                  </a:schemeClr>
                </a:solidFill>
              </a:rPr>
              <a:t>График функции </a:t>
            </a:r>
            <a:r>
              <a:rPr lang="en-US" sz="3900" b="1" dirty="0" smtClean="0">
                <a:solidFill>
                  <a:schemeClr val="tx2">
                    <a:lumMod val="75000"/>
                  </a:schemeClr>
                </a:solidFill>
              </a:rPr>
              <a:t>y=|f(x)|</a:t>
            </a:r>
            <a:endParaRPr lang="ru-RU" sz="39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sz="2800" dirty="0" smtClean="0"/>
              <a:t>Под абсолютной величиной функции </a:t>
            </a:r>
            <a:r>
              <a:rPr lang="en-US" sz="2800" dirty="0" smtClean="0"/>
              <a:t>f(x)</a:t>
            </a:r>
            <a:r>
              <a:rPr lang="ru-RU" sz="2800" dirty="0" smtClean="0"/>
              <a:t>, т.е. под записью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|f(x)|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smtClean="0"/>
              <a:t>принято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smtClean="0"/>
              <a:t>принимать функцию вида </a:t>
            </a:r>
          </a:p>
          <a:p>
            <a:pPr>
              <a:buNone/>
            </a:pPr>
            <a:endParaRPr lang="en-US" sz="2800" b="1" dirty="0" smtClean="0"/>
          </a:p>
          <a:p>
            <a:pPr>
              <a:buNone/>
            </a:pPr>
            <a:endParaRPr lang="en-US" sz="2800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3500430" y="3714752"/>
            <a:ext cx="428628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57158" y="4429132"/>
            <a:ext cx="760176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Вытекает практическое правило построения</a:t>
            </a:r>
          </a:p>
          <a:p>
            <a:pPr algn="ctr"/>
            <a:r>
              <a:rPr lang="ru-RU" sz="2800" dirty="0" smtClean="0"/>
              <a:t> графика функции </a:t>
            </a:r>
            <a:r>
              <a:rPr lang="ru-RU" dirty="0" smtClean="0"/>
              <a:t> 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y=|f(x)|</a:t>
            </a:r>
            <a:endParaRPr lang="ru-RU" sz="3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2857496"/>
            <a:ext cx="4552950" cy="7334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2844" y="1428736"/>
            <a:ext cx="7858180" cy="11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а) строим график функции:</a:t>
            </a:r>
          </a:p>
          <a:p>
            <a:pPr algn="ctr"/>
            <a:r>
              <a:rPr lang="ru-RU" sz="2800" dirty="0" smtClean="0"/>
              <a:t> </a:t>
            </a:r>
            <a:r>
              <a:rPr lang="en-US" sz="2800" dirty="0" smtClean="0"/>
              <a:t>y= x</a:t>
            </a:r>
            <a:r>
              <a:rPr lang="en-US" sz="2800" baseline="30000" dirty="0" smtClean="0"/>
              <a:t>2</a:t>
            </a:r>
            <a:r>
              <a:rPr lang="en-US" sz="2800" dirty="0" smtClean="0"/>
              <a:t> –x</a:t>
            </a:r>
            <a:r>
              <a:rPr lang="ru-RU" sz="2800" dirty="0" smtClean="0"/>
              <a:t> </a:t>
            </a:r>
            <a:r>
              <a:rPr lang="en-US" sz="2800" dirty="0" smtClean="0"/>
              <a:t>–</a:t>
            </a:r>
            <a:r>
              <a:rPr lang="ru-RU" sz="2800" dirty="0" smtClean="0"/>
              <a:t>6</a:t>
            </a:r>
            <a:endParaRPr lang="en-US" sz="2800" dirty="0" smtClean="0"/>
          </a:p>
          <a:p>
            <a:r>
              <a:rPr lang="ru-RU" sz="1050" dirty="0" smtClean="0"/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2786058"/>
            <a:ext cx="80010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Эта парабола</a:t>
            </a:r>
          </a:p>
          <a:p>
            <a:r>
              <a:rPr lang="ru-RU" sz="2800" dirty="0" smtClean="0"/>
              <a:t>ось </a:t>
            </a:r>
            <a:r>
              <a:rPr lang="en-US" sz="2800" dirty="0" smtClean="0"/>
              <a:t>OX</a:t>
            </a:r>
            <a:r>
              <a:rPr lang="ru-RU" sz="2800" dirty="0" smtClean="0"/>
              <a:t> пересекает в точках (-2;0), (3;0) </a:t>
            </a:r>
          </a:p>
          <a:p>
            <a:r>
              <a:rPr lang="ru-RU" sz="2800" dirty="0" smtClean="0"/>
              <a:t>ось </a:t>
            </a:r>
            <a:r>
              <a:rPr lang="en-US" sz="2800" dirty="0" smtClean="0"/>
              <a:t>OY </a:t>
            </a:r>
            <a:r>
              <a:rPr lang="ru-RU" sz="2800" dirty="0" smtClean="0"/>
              <a:t>пересекает в точке (0;-6)</a:t>
            </a:r>
          </a:p>
          <a:p>
            <a:r>
              <a:rPr lang="ru-RU" sz="2800" dirty="0" smtClean="0"/>
              <a:t>		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4572008"/>
            <a:ext cx="52453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Вершина параболы: </a:t>
            </a:r>
            <a:r>
              <a:rPr lang="en-US" sz="2800" dirty="0" smtClean="0"/>
              <a:t>x</a:t>
            </a:r>
            <a:r>
              <a:rPr lang="en-US" sz="2800" baseline="-25000" dirty="0" smtClean="0"/>
              <a:t>0</a:t>
            </a:r>
            <a:r>
              <a:rPr lang="en-US" sz="2800" dirty="0" smtClean="0"/>
              <a:t>=</a:t>
            </a:r>
            <a:r>
              <a:rPr lang="ru-RU" sz="2800" dirty="0" smtClean="0"/>
              <a:t>   </a:t>
            </a:r>
            <a:r>
              <a:rPr lang="en-US" sz="2800" dirty="0" smtClean="0"/>
              <a:t>; y</a:t>
            </a:r>
            <a:r>
              <a:rPr lang="en-US" sz="2800" baseline="-25000" dirty="0" smtClean="0"/>
              <a:t>0</a:t>
            </a:r>
            <a:r>
              <a:rPr lang="en-US" sz="2800" dirty="0" smtClean="0"/>
              <a:t>=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5720" y="214290"/>
            <a:ext cx="7572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4)       y=|x</a:t>
            </a:r>
            <a:r>
              <a:rPr lang="en-US" sz="4800" b="1" baseline="30000" dirty="0" smtClean="0"/>
              <a:t>2</a:t>
            </a:r>
            <a:r>
              <a:rPr lang="en-US" sz="4800" b="1" dirty="0" smtClean="0"/>
              <a:t> – x - 6|</a:t>
            </a:r>
            <a:endParaRPr lang="ru-RU" sz="4800" b="1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1314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4572008"/>
            <a:ext cx="139700" cy="571498"/>
          </a:xfrm>
          <a:prstGeom prst="rect">
            <a:avLst/>
          </a:prstGeom>
          <a:noFill/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1314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9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42785" y="4525505"/>
            <a:ext cx="500066" cy="576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74"/>
          <a:ext cx="814390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282" y="1000108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а) строим график функции</a:t>
            </a:r>
            <a:r>
              <a:rPr lang="en-US" sz="2800" dirty="0" smtClean="0"/>
              <a:t> y=x</a:t>
            </a:r>
            <a:r>
              <a:rPr lang="en-US" sz="2800" baseline="30000" dirty="0" smtClean="0"/>
              <a:t>2</a:t>
            </a:r>
            <a:r>
              <a:rPr lang="en-US" sz="2800" dirty="0" smtClean="0"/>
              <a:t> –x –</a:t>
            </a:r>
            <a:r>
              <a:rPr lang="ru-RU" sz="2800" dirty="0" smtClean="0"/>
              <a:t> </a:t>
            </a:r>
            <a:r>
              <a:rPr lang="en-US" sz="2800" dirty="0" smtClean="0"/>
              <a:t>6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357422" y="214290"/>
            <a:ext cx="40719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y=|x</a:t>
            </a:r>
            <a:r>
              <a:rPr lang="en-US" sz="4800" b="1" baseline="30000" dirty="0" smtClean="0"/>
              <a:t>2</a:t>
            </a:r>
            <a:r>
              <a:rPr lang="en-US" sz="4800" b="1" dirty="0" smtClean="0"/>
              <a:t> – x - 6|</a:t>
            </a:r>
            <a:endParaRPr lang="ru-RU" sz="4800" b="1" dirty="0"/>
          </a:p>
        </p:txBody>
      </p:sp>
      <p:graphicFrame>
        <p:nvGraphicFramePr>
          <p:cNvPr id="14" name="Содержимое 3"/>
          <p:cNvGraphicFramePr>
            <a:graphicFrameLocks/>
          </p:cNvGraphicFramePr>
          <p:nvPr/>
        </p:nvGraphicFramePr>
        <p:xfrm>
          <a:off x="0" y="1357274"/>
          <a:ext cx="814390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/>
      <p:bldGraphic spid="1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74"/>
          <a:ext cx="814390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282" y="928670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б) отражаем  нижнюю часть графика симметрично оси О</a:t>
            </a:r>
            <a:r>
              <a:rPr lang="en-US" dirty="0" smtClean="0"/>
              <a:t>X</a:t>
            </a:r>
            <a:r>
              <a:rPr lang="ru-RU" dirty="0" smtClean="0"/>
              <a:t> в</a:t>
            </a:r>
            <a:r>
              <a:rPr lang="en-US" dirty="0" smtClean="0"/>
              <a:t> </a:t>
            </a:r>
            <a:r>
              <a:rPr lang="ru-RU" smtClean="0"/>
              <a:t>верхнюю полуплоскость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357422" y="214290"/>
            <a:ext cx="40719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y=|x</a:t>
            </a:r>
            <a:r>
              <a:rPr lang="en-US" sz="4800" b="1" baseline="30000" dirty="0" smtClean="0"/>
              <a:t>2</a:t>
            </a:r>
            <a:r>
              <a:rPr lang="en-US" sz="4800" b="1" dirty="0" smtClean="0"/>
              <a:t> – x - 6|</a:t>
            </a:r>
            <a:endParaRPr lang="ru-RU" sz="4800" b="1" dirty="0"/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0" y="1357274"/>
          <a:ext cx="814390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/>
      <p:bldGraphic spid="5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74"/>
          <a:ext cx="814390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357422" y="214290"/>
            <a:ext cx="40719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y=|x</a:t>
            </a:r>
            <a:r>
              <a:rPr lang="en-US" sz="4800" b="1" baseline="30000" dirty="0" smtClean="0"/>
              <a:t>2</a:t>
            </a:r>
            <a:r>
              <a:rPr lang="en-US" sz="4800" b="1" dirty="0" smtClean="0"/>
              <a:t> – x - 6|</a:t>
            </a:r>
            <a:endParaRPr lang="ru-RU" sz="4800" b="1" dirty="0"/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0" y="1357274"/>
          <a:ext cx="814390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7239000" cy="484632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</a:rPr>
              <a:t>Построение графиков функций вида:</a:t>
            </a:r>
          </a:p>
          <a:p>
            <a:pPr algn="ctr">
              <a:buNone/>
            </a:pPr>
            <a:r>
              <a:rPr lang="en-US" sz="3000" b="1" dirty="0" smtClean="0">
                <a:solidFill>
                  <a:schemeClr val="tx2">
                    <a:lumMod val="75000"/>
                  </a:schemeClr>
                </a:solidFill>
              </a:rPr>
              <a:t>y=|k</a:t>
            </a:r>
            <a:r>
              <a:rPr lang="en-US" sz="3000" b="1" baseline="-25000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en-US" sz="3000" b="1" dirty="0" smtClean="0">
                <a:solidFill>
                  <a:schemeClr val="tx2">
                    <a:lumMod val="75000"/>
                  </a:schemeClr>
                </a:solidFill>
              </a:rPr>
              <a:t>x+b</a:t>
            </a:r>
            <a:r>
              <a:rPr lang="en-US" sz="3000" b="1" baseline="-25000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en-US" sz="3000" b="1" dirty="0" smtClean="0">
                <a:solidFill>
                  <a:schemeClr val="tx2">
                    <a:lumMod val="75000"/>
                  </a:schemeClr>
                </a:solidFill>
              </a:rPr>
              <a:t>| + |k</a:t>
            </a:r>
            <a:r>
              <a:rPr lang="en-US" sz="3000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US" sz="3000" b="1" dirty="0" smtClean="0">
                <a:solidFill>
                  <a:schemeClr val="tx2">
                    <a:lumMod val="75000"/>
                  </a:schemeClr>
                </a:solidFill>
              </a:rPr>
              <a:t>x+b</a:t>
            </a:r>
            <a:r>
              <a:rPr lang="en-US" sz="3000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US" sz="3000" b="1" dirty="0" smtClean="0">
                <a:solidFill>
                  <a:schemeClr val="tx2">
                    <a:lumMod val="75000"/>
                  </a:schemeClr>
                </a:solidFill>
              </a:rPr>
              <a:t>| +… +|</a:t>
            </a:r>
            <a:r>
              <a:rPr lang="en-US" sz="3000" b="1" dirty="0" err="1" smtClean="0">
                <a:solidFill>
                  <a:schemeClr val="tx2">
                    <a:lumMod val="75000"/>
                  </a:schemeClr>
                </a:solidFill>
              </a:rPr>
              <a:t>k</a:t>
            </a:r>
            <a:r>
              <a:rPr lang="en-US" sz="3000" b="1" baseline="-25000" dirty="0" err="1" smtClean="0">
                <a:solidFill>
                  <a:schemeClr val="tx2">
                    <a:lumMod val="75000"/>
                  </a:schemeClr>
                </a:solidFill>
              </a:rPr>
              <a:t>n</a:t>
            </a:r>
            <a:r>
              <a:rPr lang="en-US" sz="3000" b="1" dirty="0" err="1" smtClean="0">
                <a:solidFill>
                  <a:schemeClr val="tx2">
                    <a:lumMod val="75000"/>
                  </a:schemeClr>
                </a:solidFill>
              </a:rPr>
              <a:t>x+b</a:t>
            </a:r>
            <a:r>
              <a:rPr lang="en-US" sz="3000" b="1" baseline="-25000" dirty="0" err="1" smtClean="0">
                <a:solidFill>
                  <a:schemeClr val="tx2">
                    <a:lumMod val="75000"/>
                  </a:schemeClr>
                </a:solidFill>
              </a:rPr>
              <a:t>n</a:t>
            </a:r>
            <a:r>
              <a:rPr lang="en-US" sz="3000" b="1" dirty="0" smtClean="0">
                <a:solidFill>
                  <a:schemeClr val="tx2">
                    <a:lumMod val="75000"/>
                  </a:schemeClr>
                </a:solidFill>
              </a:rPr>
              <a:t>|</a:t>
            </a:r>
            <a:endParaRPr lang="ru-RU" sz="3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sz="3000" b="1" i="1" dirty="0" smtClean="0"/>
              <a:t>Например</a:t>
            </a:r>
            <a:r>
              <a:rPr lang="ru-RU" sz="3000" dirty="0" smtClean="0"/>
              <a:t>, </a:t>
            </a:r>
            <a:r>
              <a:rPr lang="ru-RU" sz="3000" b="1" dirty="0" smtClean="0"/>
              <a:t>построить график функции </a:t>
            </a:r>
          </a:p>
          <a:p>
            <a:pPr algn="ctr">
              <a:buNone/>
            </a:pPr>
            <a:r>
              <a:rPr lang="en-US" sz="3000" b="1" dirty="0" smtClean="0"/>
              <a:t>y=|x-1| -|x-2|+|x-3|-|x-4|+|x-5|</a:t>
            </a:r>
            <a:r>
              <a:rPr lang="ru-RU" sz="3000" b="1" dirty="0" smtClean="0"/>
              <a:t>.</a:t>
            </a:r>
          </a:p>
          <a:p>
            <a:pPr>
              <a:buNone/>
            </a:pPr>
            <a:endParaRPr lang="en-US" sz="3000" dirty="0" smtClean="0"/>
          </a:p>
          <a:p>
            <a:pPr>
              <a:buNone/>
            </a:pPr>
            <a:r>
              <a:rPr lang="ru-RU" sz="3000" dirty="0" smtClean="0"/>
              <a:t>Точки </a:t>
            </a: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</a:rPr>
              <a:t>перелома</a:t>
            </a:r>
            <a:r>
              <a:rPr lang="ru-RU" sz="3000" dirty="0" smtClean="0"/>
              <a:t> (вершины):</a:t>
            </a:r>
          </a:p>
          <a:p>
            <a:pPr algn="ctr">
              <a:buNone/>
            </a:pPr>
            <a:r>
              <a:rPr lang="en-US" sz="3000" dirty="0" smtClean="0"/>
              <a:t>x</a:t>
            </a:r>
            <a:r>
              <a:rPr lang="en-US" sz="3000" baseline="-25000" dirty="0" smtClean="0"/>
              <a:t>1</a:t>
            </a:r>
            <a:r>
              <a:rPr lang="en-US" sz="3000" dirty="0" smtClean="0"/>
              <a:t>=1;	 x</a:t>
            </a:r>
            <a:r>
              <a:rPr lang="en-US" sz="3000" baseline="-25000" dirty="0" smtClean="0"/>
              <a:t>2</a:t>
            </a:r>
            <a:r>
              <a:rPr lang="en-US" sz="3000" dirty="0" smtClean="0"/>
              <a:t>=2;	  x</a:t>
            </a:r>
            <a:r>
              <a:rPr lang="en-US" sz="3000" baseline="-25000" dirty="0" smtClean="0"/>
              <a:t>3</a:t>
            </a:r>
            <a:r>
              <a:rPr lang="en-US" sz="3000" dirty="0" smtClean="0"/>
              <a:t>=3;   x</a:t>
            </a:r>
            <a:r>
              <a:rPr lang="en-US" sz="3000" baseline="-25000" dirty="0" smtClean="0"/>
              <a:t>4</a:t>
            </a:r>
            <a:r>
              <a:rPr lang="en-US" sz="3000" dirty="0" smtClean="0"/>
              <a:t>=4;   x</a:t>
            </a:r>
            <a:r>
              <a:rPr lang="en-US" sz="3000" baseline="-25000" dirty="0" smtClean="0"/>
              <a:t>5</a:t>
            </a:r>
            <a:r>
              <a:rPr lang="en-US" sz="3000" dirty="0" smtClean="0"/>
              <a:t>=5</a:t>
            </a:r>
            <a:r>
              <a:rPr lang="ru-RU" sz="3000" dirty="0" smtClean="0"/>
              <a:t>.</a:t>
            </a:r>
          </a:p>
          <a:p>
            <a:pPr>
              <a:buNone/>
            </a:pPr>
            <a:r>
              <a:rPr lang="ru-RU" sz="3000" dirty="0" smtClean="0"/>
              <a:t>Промежутки задания функции: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571472" y="4214818"/>
            <a:ext cx="650085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85720" y="3786190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- </a:t>
            </a:r>
            <a:r>
              <a:rPr lang="en-US" b="1" dirty="0" smtClean="0">
                <a:sym typeface="Symbol"/>
              </a:rPr>
              <a:t></a:t>
            </a:r>
            <a:endParaRPr lang="ru-RU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7072330" y="3714752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ym typeface="Symbol"/>
              </a:rPr>
              <a:t>+ </a:t>
            </a:r>
            <a:r>
              <a:rPr lang="en-US" b="1" dirty="0" smtClean="0">
                <a:sym typeface="Symbol"/>
              </a:rPr>
              <a:t></a:t>
            </a:r>
            <a:endParaRPr lang="ru-RU" b="1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500166" y="4214818"/>
            <a:ext cx="2719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1     2       3       4       5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1428728" y="3929066"/>
            <a:ext cx="147109" cy="546100"/>
            <a:chOff x="1428728" y="3975101"/>
            <a:chExt cx="147109" cy="546100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 rot="5400000">
              <a:off x="1293284" y="4243917"/>
              <a:ext cx="546100" cy="846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1432961" y="3992566"/>
              <a:ext cx="14287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1428728" y="4498982"/>
              <a:ext cx="14287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3" name="Группа 22"/>
          <p:cNvGrpSpPr/>
          <p:nvPr/>
        </p:nvGrpSpPr>
        <p:grpSpPr>
          <a:xfrm>
            <a:off x="1928794" y="3929066"/>
            <a:ext cx="147109" cy="546100"/>
            <a:chOff x="1428728" y="3975101"/>
            <a:chExt cx="147109" cy="546100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 rot="5400000">
              <a:off x="1293284" y="4243917"/>
              <a:ext cx="546100" cy="846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1432961" y="3992566"/>
              <a:ext cx="14287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1428728" y="4498982"/>
              <a:ext cx="14287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7" name="Группа 26"/>
          <p:cNvGrpSpPr/>
          <p:nvPr/>
        </p:nvGrpSpPr>
        <p:grpSpPr>
          <a:xfrm>
            <a:off x="2500298" y="3929066"/>
            <a:ext cx="147109" cy="546100"/>
            <a:chOff x="1428728" y="3975101"/>
            <a:chExt cx="147109" cy="546100"/>
          </a:xfrm>
        </p:grpSpPr>
        <p:cxnSp>
          <p:nvCxnSpPr>
            <p:cNvPr id="28" name="Прямая соединительная линия 27"/>
            <p:cNvCxnSpPr/>
            <p:nvPr/>
          </p:nvCxnSpPr>
          <p:spPr>
            <a:xfrm rot="5400000">
              <a:off x="1293284" y="4243917"/>
              <a:ext cx="546100" cy="846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1432961" y="3992566"/>
              <a:ext cx="14287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1428728" y="4498982"/>
              <a:ext cx="14287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1" name="Группа 30"/>
          <p:cNvGrpSpPr/>
          <p:nvPr/>
        </p:nvGrpSpPr>
        <p:grpSpPr>
          <a:xfrm>
            <a:off x="3143240" y="3929066"/>
            <a:ext cx="147109" cy="546100"/>
            <a:chOff x="1428728" y="3975101"/>
            <a:chExt cx="147109" cy="546100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1293284" y="4243917"/>
              <a:ext cx="546100" cy="846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1432961" y="3992566"/>
              <a:ext cx="14287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1428728" y="4498982"/>
              <a:ext cx="14287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5" name="Группа 34"/>
          <p:cNvGrpSpPr/>
          <p:nvPr/>
        </p:nvGrpSpPr>
        <p:grpSpPr>
          <a:xfrm>
            <a:off x="3714744" y="3929066"/>
            <a:ext cx="147109" cy="546100"/>
            <a:chOff x="1428728" y="3975101"/>
            <a:chExt cx="147109" cy="546100"/>
          </a:xfrm>
        </p:grpSpPr>
        <p:cxnSp>
          <p:nvCxnSpPr>
            <p:cNvPr id="36" name="Прямая соединительная линия 35"/>
            <p:cNvCxnSpPr/>
            <p:nvPr/>
          </p:nvCxnSpPr>
          <p:spPr>
            <a:xfrm rot="5400000">
              <a:off x="1293284" y="4243917"/>
              <a:ext cx="546100" cy="846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1432961" y="3992566"/>
              <a:ext cx="14287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1428728" y="4498982"/>
              <a:ext cx="14287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5286388"/>
            <a:ext cx="7739658" cy="500066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-809625" y="876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7481918" cy="6170008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y=|x-1| -|x-2|+|x-3|-|x-4|+|x-5|</a:t>
            </a:r>
          </a:p>
          <a:p>
            <a:pPr algn="ctr">
              <a:buNone/>
            </a:pPr>
            <a:endParaRPr lang="en-US" sz="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Раскрываем модуль:</a:t>
            </a:r>
          </a:p>
          <a:p>
            <a:pPr>
              <a:buNone/>
            </a:pPr>
            <a:r>
              <a:rPr lang="ru-RU" dirty="0" smtClean="0"/>
              <a:t>Для </a:t>
            </a:r>
            <a:r>
              <a:rPr lang="en-US" dirty="0" smtClean="0"/>
              <a:t>x </a:t>
            </a:r>
            <a:r>
              <a:rPr lang="en-US" dirty="0" smtClean="0">
                <a:sym typeface="Symbol"/>
              </a:rPr>
              <a:t> 1</a:t>
            </a:r>
            <a:r>
              <a:rPr lang="ru-RU" dirty="0" smtClean="0">
                <a:sym typeface="Symbol"/>
              </a:rPr>
              <a:t>: </a:t>
            </a:r>
            <a:r>
              <a:rPr lang="en-US" dirty="0" smtClean="0">
                <a:sym typeface="Symbol"/>
              </a:rPr>
              <a:t>      y=1-x-2+x+3-x-4+5-x=-x+3</a:t>
            </a:r>
          </a:p>
          <a:p>
            <a:pPr>
              <a:buNone/>
            </a:pPr>
            <a:r>
              <a:rPr lang="ru-RU" dirty="0" smtClean="0"/>
              <a:t>Для 1 </a:t>
            </a:r>
            <a:r>
              <a:rPr lang="en-US" dirty="0" smtClean="0">
                <a:sym typeface="Symbol"/>
              </a:rPr>
              <a:t></a:t>
            </a:r>
            <a:r>
              <a:rPr lang="ru-RU" dirty="0" smtClean="0">
                <a:sym typeface="Symbol"/>
              </a:rPr>
              <a:t> </a:t>
            </a:r>
            <a:r>
              <a:rPr lang="en-US" dirty="0" smtClean="0">
                <a:sym typeface="Symbol"/>
              </a:rPr>
              <a:t>x</a:t>
            </a:r>
            <a:r>
              <a:rPr lang="ru-RU" dirty="0" smtClean="0">
                <a:sym typeface="Symbol"/>
              </a:rPr>
              <a:t> </a:t>
            </a:r>
            <a:r>
              <a:rPr lang="en-US" dirty="0" smtClean="0">
                <a:sym typeface="Symbol"/>
              </a:rPr>
              <a:t></a:t>
            </a:r>
            <a:r>
              <a:rPr lang="ru-RU" dirty="0" smtClean="0">
                <a:sym typeface="Symbol"/>
              </a:rPr>
              <a:t> 2: </a:t>
            </a:r>
            <a:r>
              <a:rPr lang="en-US" dirty="0" smtClean="0">
                <a:sym typeface="Symbol"/>
              </a:rPr>
              <a:t> y=x-1-2+x+3-x-4+x+5-x=x+1</a:t>
            </a:r>
          </a:p>
          <a:p>
            <a:pPr>
              <a:buNone/>
            </a:pPr>
            <a:r>
              <a:rPr lang="ru-RU" dirty="0" smtClean="0"/>
              <a:t>Для </a:t>
            </a:r>
            <a:r>
              <a:rPr lang="en-US" dirty="0" smtClean="0"/>
              <a:t>2</a:t>
            </a:r>
            <a:r>
              <a:rPr lang="ru-RU" dirty="0" smtClean="0"/>
              <a:t> </a:t>
            </a:r>
            <a:r>
              <a:rPr lang="en-US" dirty="0" smtClean="0">
                <a:sym typeface="Symbol"/>
              </a:rPr>
              <a:t></a:t>
            </a:r>
            <a:r>
              <a:rPr lang="ru-RU" dirty="0" smtClean="0">
                <a:sym typeface="Symbol"/>
              </a:rPr>
              <a:t> </a:t>
            </a:r>
            <a:r>
              <a:rPr lang="en-US" dirty="0" smtClean="0">
                <a:sym typeface="Symbol"/>
              </a:rPr>
              <a:t>x</a:t>
            </a:r>
            <a:r>
              <a:rPr lang="ru-RU" dirty="0" smtClean="0">
                <a:sym typeface="Symbol"/>
              </a:rPr>
              <a:t> </a:t>
            </a:r>
            <a:r>
              <a:rPr lang="en-US" dirty="0" smtClean="0">
                <a:sym typeface="Symbol"/>
              </a:rPr>
              <a:t></a:t>
            </a:r>
            <a:r>
              <a:rPr lang="ru-RU" dirty="0" smtClean="0">
                <a:sym typeface="Symbol"/>
              </a:rPr>
              <a:t> </a:t>
            </a:r>
            <a:r>
              <a:rPr lang="en-US" dirty="0" smtClean="0">
                <a:sym typeface="Symbol"/>
              </a:rPr>
              <a:t>3</a:t>
            </a:r>
            <a:r>
              <a:rPr lang="ru-RU" dirty="0" smtClean="0">
                <a:sym typeface="Symbol"/>
              </a:rPr>
              <a:t>:</a:t>
            </a:r>
            <a:r>
              <a:rPr lang="en-US" dirty="0" smtClean="0">
                <a:sym typeface="Symbol"/>
              </a:rPr>
              <a:t>  y=-x+5</a:t>
            </a:r>
          </a:p>
          <a:p>
            <a:pPr>
              <a:buNone/>
            </a:pPr>
            <a:r>
              <a:rPr lang="ru-RU" dirty="0" smtClean="0"/>
              <a:t>Для </a:t>
            </a:r>
            <a:r>
              <a:rPr lang="en-US" dirty="0" smtClean="0"/>
              <a:t>3</a:t>
            </a:r>
            <a:r>
              <a:rPr lang="ru-RU" dirty="0" smtClean="0"/>
              <a:t> </a:t>
            </a:r>
            <a:r>
              <a:rPr lang="en-US" dirty="0" smtClean="0">
                <a:sym typeface="Symbol"/>
              </a:rPr>
              <a:t></a:t>
            </a:r>
            <a:r>
              <a:rPr lang="ru-RU" dirty="0" smtClean="0">
                <a:sym typeface="Symbol"/>
              </a:rPr>
              <a:t> </a:t>
            </a:r>
            <a:r>
              <a:rPr lang="en-US" dirty="0" smtClean="0">
                <a:sym typeface="Symbol"/>
              </a:rPr>
              <a:t>x</a:t>
            </a:r>
            <a:r>
              <a:rPr lang="ru-RU" dirty="0" smtClean="0">
                <a:sym typeface="Symbol"/>
              </a:rPr>
              <a:t> </a:t>
            </a:r>
            <a:r>
              <a:rPr lang="en-US" dirty="0" smtClean="0">
                <a:sym typeface="Symbol"/>
              </a:rPr>
              <a:t></a:t>
            </a:r>
            <a:r>
              <a:rPr lang="ru-RU" dirty="0" smtClean="0">
                <a:sym typeface="Symbol"/>
              </a:rPr>
              <a:t> </a:t>
            </a:r>
            <a:r>
              <a:rPr lang="en-US" dirty="0" smtClean="0">
                <a:sym typeface="Symbol"/>
              </a:rPr>
              <a:t>4</a:t>
            </a:r>
            <a:r>
              <a:rPr lang="ru-RU" dirty="0" smtClean="0">
                <a:sym typeface="Symbol"/>
              </a:rPr>
              <a:t>:</a:t>
            </a:r>
            <a:r>
              <a:rPr lang="en-US" dirty="0" smtClean="0">
                <a:sym typeface="Symbol"/>
              </a:rPr>
              <a:t>  y=x-1</a:t>
            </a:r>
          </a:p>
          <a:p>
            <a:pPr>
              <a:buNone/>
            </a:pPr>
            <a:r>
              <a:rPr lang="ru-RU" dirty="0" smtClean="0"/>
              <a:t>Для </a:t>
            </a:r>
            <a:r>
              <a:rPr lang="en-US" dirty="0" smtClean="0"/>
              <a:t>4</a:t>
            </a:r>
            <a:r>
              <a:rPr lang="ru-RU" dirty="0" smtClean="0"/>
              <a:t> </a:t>
            </a:r>
            <a:r>
              <a:rPr lang="en-US" dirty="0" smtClean="0">
                <a:sym typeface="Symbol"/>
              </a:rPr>
              <a:t></a:t>
            </a:r>
            <a:r>
              <a:rPr lang="ru-RU" dirty="0" smtClean="0">
                <a:sym typeface="Symbol"/>
              </a:rPr>
              <a:t> </a:t>
            </a:r>
            <a:r>
              <a:rPr lang="en-US" dirty="0" smtClean="0">
                <a:sym typeface="Symbol"/>
              </a:rPr>
              <a:t>x</a:t>
            </a:r>
            <a:r>
              <a:rPr lang="ru-RU" dirty="0" smtClean="0">
                <a:sym typeface="Symbol"/>
              </a:rPr>
              <a:t> </a:t>
            </a:r>
            <a:r>
              <a:rPr lang="en-US" dirty="0" smtClean="0">
                <a:sym typeface="Symbol"/>
              </a:rPr>
              <a:t></a:t>
            </a:r>
            <a:r>
              <a:rPr lang="ru-RU" dirty="0" smtClean="0">
                <a:sym typeface="Symbol"/>
              </a:rPr>
              <a:t> </a:t>
            </a:r>
            <a:r>
              <a:rPr lang="en-US" dirty="0" smtClean="0">
                <a:sym typeface="Symbol"/>
              </a:rPr>
              <a:t>5</a:t>
            </a:r>
            <a:r>
              <a:rPr lang="ru-RU" dirty="0" smtClean="0">
                <a:sym typeface="Symbol"/>
              </a:rPr>
              <a:t>:</a:t>
            </a:r>
            <a:r>
              <a:rPr lang="en-US" dirty="0" smtClean="0">
                <a:sym typeface="Symbol"/>
              </a:rPr>
              <a:t>  y=-x+7</a:t>
            </a:r>
          </a:p>
          <a:p>
            <a:pPr>
              <a:buNone/>
            </a:pPr>
            <a:r>
              <a:rPr lang="ru-RU" dirty="0" smtClean="0"/>
              <a:t>Для </a:t>
            </a:r>
            <a:r>
              <a:rPr lang="en-US" dirty="0" smtClean="0">
                <a:sym typeface="Symbol"/>
              </a:rPr>
              <a:t>x</a:t>
            </a:r>
            <a:r>
              <a:rPr lang="ru-RU" dirty="0" smtClean="0">
                <a:sym typeface="Symbol"/>
              </a:rPr>
              <a:t> </a:t>
            </a:r>
            <a:r>
              <a:rPr lang="en-US" dirty="0" smtClean="0">
                <a:sym typeface="Symbol"/>
              </a:rPr>
              <a:t></a:t>
            </a:r>
            <a:r>
              <a:rPr lang="ru-RU" dirty="0" smtClean="0">
                <a:sym typeface="Symbol"/>
              </a:rPr>
              <a:t> </a:t>
            </a:r>
            <a:r>
              <a:rPr lang="en-US" dirty="0" smtClean="0">
                <a:sym typeface="Symbol"/>
              </a:rPr>
              <a:t>5</a:t>
            </a:r>
            <a:r>
              <a:rPr lang="ru-RU" dirty="0" smtClean="0">
                <a:sym typeface="Symbol"/>
              </a:rPr>
              <a:t>:</a:t>
            </a:r>
            <a:r>
              <a:rPr lang="en-US" dirty="0" smtClean="0">
                <a:sym typeface="Symbol"/>
              </a:rPr>
              <a:t>  	    y=x-3</a:t>
            </a:r>
          </a:p>
          <a:p>
            <a:pPr>
              <a:buNone/>
            </a:pPr>
            <a:endParaRPr lang="en-US" dirty="0" smtClean="0">
              <a:sym typeface="Symbol"/>
            </a:endParaRPr>
          </a:p>
          <a:p>
            <a:pPr>
              <a:buNone/>
            </a:pPr>
            <a:endParaRPr lang="en-US" dirty="0" smtClean="0">
              <a:sym typeface="Symbol"/>
            </a:endParaRP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000100" y="4143380"/>
          <a:ext cx="6429388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7858180" cy="64294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Построение графиков функций вида:</a:t>
            </a:r>
          </a:p>
          <a:p>
            <a:pPr algn="ctr">
              <a:buNone/>
            </a:pP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y=|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</a:rPr>
              <a:t>f|x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||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sz="2800" dirty="0" smtClean="0"/>
              <a:t>График данной функции может быть построен в следующем порядке:</a:t>
            </a:r>
          </a:p>
          <a:p>
            <a:pPr marL="514350" indent="-514350">
              <a:buSzPct val="100000"/>
              <a:buFont typeface="+mj-lt"/>
              <a:buAutoNum type="alphaLcParenR"/>
            </a:pPr>
            <a:r>
              <a:rPr lang="ru-RU" sz="2800" dirty="0" smtClean="0"/>
              <a:t>Строим график функции </a:t>
            </a:r>
            <a:r>
              <a:rPr lang="en-US" sz="2800" dirty="0" smtClean="0"/>
              <a:t>y=f(x)</a:t>
            </a:r>
            <a:r>
              <a:rPr lang="ru-RU" sz="2800" dirty="0" smtClean="0"/>
              <a:t> для </a:t>
            </a:r>
            <a:r>
              <a:rPr lang="en-US" sz="2800" dirty="0" smtClean="0"/>
              <a:t>x </a:t>
            </a:r>
            <a:r>
              <a:rPr lang="ru-RU" sz="2800" dirty="0" smtClean="0">
                <a:sym typeface="Symbol"/>
              </a:rPr>
              <a:t></a:t>
            </a:r>
            <a:r>
              <a:rPr lang="en-US" sz="2800" dirty="0" smtClean="0">
                <a:sym typeface="Symbol"/>
              </a:rPr>
              <a:t> 0</a:t>
            </a:r>
          </a:p>
          <a:p>
            <a:pPr marL="514350" indent="-514350">
              <a:buSzPct val="100000"/>
              <a:buFont typeface="+mj-lt"/>
              <a:buAutoNum type="alphaLcParenR"/>
            </a:pPr>
            <a:r>
              <a:rPr lang="ru-RU" sz="2800" dirty="0" smtClean="0">
                <a:sym typeface="Symbol"/>
              </a:rPr>
              <a:t>Строим график </a:t>
            </a:r>
            <a:r>
              <a:rPr lang="en-US" sz="2800" dirty="0" smtClean="0"/>
              <a:t>y=f(</a:t>
            </a:r>
            <a:r>
              <a:rPr lang="ru-RU" sz="2800" dirty="0" smtClean="0"/>
              <a:t>-</a:t>
            </a:r>
            <a:r>
              <a:rPr lang="en-US" sz="2800" dirty="0" smtClean="0"/>
              <a:t>x)</a:t>
            </a:r>
            <a:r>
              <a:rPr lang="ru-RU" sz="2800" dirty="0" smtClean="0"/>
              <a:t> для </a:t>
            </a:r>
            <a:r>
              <a:rPr lang="en-US" sz="2800" dirty="0" smtClean="0"/>
              <a:t>x </a:t>
            </a:r>
            <a:r>
              <a:rPr lang="en-US" sz="2800" dirty="0" smtClean="0">
                <a:sym typeface="Symbol"/>
              </a:rPr>
              <a:t>&lt; 0 </a:t>
            </a:r>
            <a:r>
              <a:rPr lang="en-US" sz="2800" i="1" dirty="0" smtClean="0">
                <a:sym typeface="Symbol"/>
              </a:rPr>
              <a:t>(</a:t>
            </a:r>
            <a:r>
              <a:rPr lang="ru-RU" sz="2800" i="1" dirty="0" smtClean="0">
                <a:sym typeface="Symbol"/>
              </a:rPr>
              <a:t>Функция четная, график симметричен относительно </a:t>
            </a:r>
            <a:r>
              <a:rPr lang="en-US" sz="2800" i="1" dirty="0" smtClean="0">
                <a:sym typeface="Symbol"/>
              </a:rPr>
              <a:t>OY)</a:t>
            </a:r>
          </a:p>
          <a:p>
            <a:pPr marL="514350" indent="-514350">
              <a:buSzPct val="100000"/>
              <a:buFont typeface="+mj-lt"/>
              <a:buAutoNum type="alphaLcParenR"/>
            </a:pPr>
            <a:r>
              <a:rPr lang="ru-RU" sz="2800" dirty="0" smtClean="0"/>
              <a:t>Участки графика, расположенные в нижней полуплоскости преобразовываем на верхнюю полуплоскость, симметрично относительно оси </a:t>
            </a:r>
            <a:r>
              <a:rPr lang="en-US" sz="2800" dirty="0" smtClean="0"/>
              <a:t>OX.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7739034" cy="4846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i="1" dirty="0" smtClean="0"/>
              <a:t>У каждого человека есть определенный кругозор. </a:t>
            </a:r>
            <a:endParaRPr lang="en-US" sz="3600" i="1" dirty="0" smtClean="0"/>
          </a:p>
          <a:p>
            <a:pPr marL="0" indent="0">
              <a:buNone/>
            </a:pPr>
            <a:r>
              <a:rPr lang="ru-RU" sz="3600" i="1" dirty="0" smtClean="0"/>
              <a:t>Когда этот кругозор сужается до бесконечно малого, то он обращается в точку. </a:t>
            </a:r>
            <a:endParaRPr lang="en-US" sz="3600" i="1" dirty="0" smtClean="0"/>
          </a:p>
          <a:p>
            <a:pPr marL="0" indent="0">
              <a:buNone/>
            </a:pPr>
            <a:r>
              <a:rPr lang="ru-RU" sz="3600" i="1" dirty="0" smtClean="0"/>
              <a:t>Тогда человек говорит, что это есть его точка зрения.</a:t>
            </a:r>
          </a:p>
          <a:p>
            <a:pPr marL="0" indent="0" algn="r">
              <a:buNone/>
            </a:pPr>
            <a:r>
              <a:rPr lang="ru-RU" sz="3600" b="1" dirty="0" smtClean="0"/>
              <a:t>Д.Гильберт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7239000" cy="107157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Например, построить график функции </a:t>
            </a:r>
            <a:endParaRPr lang="en-US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y= |1-|x||</a:t>
            </a:r>
          </a:p>
          <a:p>
            <a:pPr algn="ctr">
              <a:buNone/>
            </a:pP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42844" y="1071546"/>
            <a:ext cx="3357586" cy="107157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a)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график функции </a:t>
            </a:r>
            <a:endParaRPr kumimoji="0" lang="en-US" sz="26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en-US" sz="2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y= 1-</a:t>
            </a:r>
            <a:r>
              <a:rPr kumimoji="0" lang="en-US" sz="26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lang="ru-RU" sz="2600" dirty="0" smtClean="0"/>
              <a:t>, </a:t>
            </a:r>
            <a:r>
              <a:rPr kumimoji="0" lang="ru-RU" sz="2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при</a:t>
            </a:r>
            <a:r>
              <a:rPr kumimoji="0" lang="ru-RU" sz="26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6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x </a:t>
            </a:r>
            <a:r>
              <a:rPr kumimoji="0" lang="en-US" sz="26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 0</a:t>
            </a:r>
            <a:endParaRPr kumimoji="0" lang="en-US" sz="26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00562" y="1071546"/>
            <a:ext cx="3357586" cy="1071570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b) </a:t>
            </a: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график функции </a:t>
            </a:r>
            <a:endParaRPr kumimoji="0" lang="en-US" sz="28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y= 1-</a:t>
            </a:r>
            <a:r>
              <a:rPr kumimoji="0" lang="en-US" sz="28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|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x|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28596" y="1928802"/>
          <a:ext cx="2786082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714876" y="1928802"/>
          <a:ext cx="3214710" cy="2000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Содержимое 2"/>
          <p:cNvSpPr txBox="1">
            <a:spLocks/>
          </p:cNvSpPr>
          <p:nvPr/>
        </p:nvSpPr>
        <p:spPr>
          <a:xfrm>
            <a:off x="1000100" y="4000504"/>
            <a:ext cx="6000792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lang="en-US" sz="2400" dirty="0" smtClean="0"/>
              <a:t>c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график функции</a:t>
            </a:r>
            <a:r>
              <a:rPr kumimoji="0" lang="en-US" sz="2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y= |1-|x||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2071670" y="4429132"/>
          <a:ext cx="3571900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>
            <a:noAutofit/>
          </a:bodyPr>
          <a:lstStyle/>
          <a:p>
            <a:r>
              <a:rPr lang="ru-RU" sz="5400" cap="none" dirty="0" smtClean="0"/>
              <a:t>Цели:</a:t>
            </a:r>
            <a:endParaRPr lang="ru-RU" sz="5400" cap="none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8572560" cy="4846320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1.научиться строить график функции</a:t>
            </a:r>
          </a:p>
          <a:p>
            <a:pPr marL="357188" indent="-357188">
              <a:buNone/>
            </a:pPr>
            <a:r>
              <a:rPr lang="en-US" sz="3400" dirty="0" smtClean="0"/>
              <a:t>y=|k</a:t>
            </a:r>
            <a:r>
              <a:rPr lang="en-US" sz="3400" baseline="-25000" dirty="0" smtClean="0"/>
              <a:t>1</a:t>
            </a:r>
            <a:r>
              <a:rPr lang="en-US" sz="3400" dirty="0" smtClean="0"/>
              <a:t> x+b</a:t>
            </a:r>
            <a:r>
              <a:rPr lang="en-US" sz="3400" baseline="-25000" dirty="0" smtClean="0"/>
              <a:t>1</a:t>
            </a:r>
            <a:r>
              <a:rPr lang="en-US" sz="3400" dirty="0" smtClean="0"/>
              <a:t>|+ |k</a:t>
            </a:r>
            <a:r>
              <a:rPr lang="en-US" sz="3400" baseline="-25000" dirty="0" smtClean="0"/>
              <a:t>2</a:t>
            </a:r>
            <a:r>
              <a:rPr lang="en-US" sz="3400" dirty="0" smtClean="0"/>
              <a:t> x+b</a:t>
            </a:r>
            <a:r>
              <a:rPr lang="en-US" sz="3400" baseline="-25000" dirty="0" smtClean="0"/>
              <a:t>2</a:t>
            </a:r>
            <a:r>
              <a:rPr lang="en-US" sz="3400" dirty="0" smtClean="0"/>
              <a:t>|+  …  +|</a:t>
            </a:r>
            <a:r>
              <a:rPr lang="en-US" sz="3400" dirty="0" err="1" smtClean="0"/>
              <a:t>k</a:t>
            </a:r>
            <a:r>
              <a:rPr lang="en-US" sz="3400" baseline="-25000" dirty="0" err="1" smtClean="0"/>
              <a:t>n</a:t>
            </a:r>
            <a:r>
              <a:rPr lang="en-US" sz="3400" dirty="0" smtClean="0"/>
              <a:t> </a:t>
            </a:r>
            <a:r>
              <a:rPr lang="en-US" sz="3400" dirty="0" err="1" smtClean="0"/>
              <a:t>x+b</a:t>
            </a:r>
            <a:r>
              <a:rPr lang="en-US" sz="3400" baseline="-25000" dirty="0" err="1" smtClean="0"/>
              <a:t>n</a:t>
            </a:r>
            <a:r>
              <a:rPr lang="en-US" sz="3400" dirty="0" smtClean="0"/>
              <a:t>|</a:t>
            </a:r>
            <a:endParaRPr lang="ru-RU" sz="3400" dirty="0" smtClean="0"/>
          </a:p>
          <a:p>
            <a:pPr marL="357188" indent="-357188">
              <a:buNone/>
            </a:pPr>
            <a:endParaRPr lang="ru-RU" sz="3400" dirty="0" smtClean="0"/>
          </a:p>
          <a:p>
            <a:pPr marL="357188" indent="-357188">
              <a:buNone/>
            </a:pPr>
            <a:r>
              <a:rPr lang="ru-RU" sz="3400" dirty="0" smtClean="0"/>
              <a:t>2. Показать практическое применение графиков функций в решении уравнений</a:t>
            </a:r>
          </a:p>
          <a:p>
            <a:pPr marL="514350" indent="-514350">
              <a:buFont typeface="+mj-lt"/>
              <a:buAutoNum type="arabicPeriod"/>
            </a:pPr>
            <a:endParaRPr lang="en-US" sz="3600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239000" cy="751506"/>
          </a:xfrm>
        </p:spPr>
        <p:txBody>
          <a:bodyPr/>
          <a:lstStyle/>
          <a:p>
            <a:r>
              <a:rPr lang="ru-RU" dirty="0" smtClean="0"/>
              <a:t>Решение примеров и задач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7572428" cy="484632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500" b="1" dirty="0" smtClean="0">
                <a:solidFill>
                  <a:schemeClr val="tx2">
                    <a:lumMod val="75000"/>
                  </a:schemeClr>
                </a:solidFill>
              </a:rPr>
              <a:t>График функции </a:t>
            </a:r>
            <a:r>
              <a:rPr lang="en-US" sz="3900" b="1" dirty="0" smtClean="0">
                <a:solidFill>
                  <a:schemeClr val="tx2">
                    <a:lumMod val="75000"/>
                  </a:schemeClr>
                </a:solidFill>
              </a:rPr>
              <a:t>y=f(|x|)</a:t>
            </a:r>
            <a:endParaRPr lang="ru-RU" sz="39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sz="3000" dirty="0" smtClean="0"/>
              <a:t>Функция </a:t>
            </a:r>
            <a:r>
              <a:rPr lang="en-US" sz="3000" dirty="0" smtClean="0"/>
              <a:t>y=f(|x|)</a:t>
            </a:r>
            <a:r>
              <a:rPr lang="ru-RU" sz="3000" dirty="0" smtClean="0"/>
              <a:t> является </a:t>
            </a:r>
            <a:r>
              <a:rPr lang="ru-RU" sz="3000" b="1" i="1" dirty="0" smtClean="0"/>
              <a:t>чётной.</a:t>
            </a:r>
          </a:p>
          <a:p>
            <a:pPr>
              <a:buNone/>
            </a:pPr>
            <a:r>
              <a:rPr lang="ru-RU" sz="2800" dirty="0" smtClean="0"/>
              <a:t>В самом деле, т.к. </a:t>
            </a:r>
            <a:endParaRPr lang="en-US" sz="2800" dirty="0" smtClean="0"/>
          </a:p>
          <a:p>
            <a:pPr>
              <a:buNone/>
            </a:pPr>
            <a:r>
              <a:rPr lang="en-US" sz="3600" dirty="0" smtClean="0"/>
              <a:t>|-x|=|x|</a:t>
            </a:r>
            <a:r>
              <a:rPr lang="ru-RU" sz="3600" dirty="0" smtClean="0"/>
              <a:t>, то </a:t>
            </a:r>
            <a:r>
              <a:rPr lang="en-US" sz="3600" dirty="0" smtClean="0"/>
              <a:t>f(|</a:t>
            </a:r>
            <a:r>
              <a:rPr lang="ru-RU" sz="3600" dirty="0" smtClean="0"/>
              <a:t>-</a:t>
            </a:r>
            <a:r>
              <a:rPr lang="en-US" sz="3600" dirty="0" smtClean="0"/>
              <a:t>x|)</a:t>
            </a:r>
            <a:r>
              <a:rPr lang="ru-RU" sz="3600" dirty="0" smtClean="0"/>
              <a:t> =</a:t>
            </a:r>
            <a:r>
              <a:rPr lang="en-US" sz="3600" dirty="0" smtClean="0"/>
              <a:t> f(|x|)</a:t>
            </a:r>
            <a:r>
              <a:rPr lang="ru-RU" sz="3600" dirty="0" smtClean="0"/>
              <a:t> </a:t>
            </a:r>
            <a:endParaRPr lang="en-US" sz="3600" dirty="0" smtClean="0"/>
          </a:p>
          <a:p>
            <a:pPr marL="0" indent="0">
              <a:buNone/>
            </a:pPr>
            <a:r>
              <a:rPr lang="ru-RU" sz="2800" dirty="0" smtClean="0"/>
              <a:t>Следовательно, график функции </a:t>
            </a:r>
            <a:r>
              <a:rPr lang="ru-RU" sz="2800" b="1" i="1" dirty="0" smtClean="0"/>
              <a:t>симметричен относительно оси О</a:t>
            </a:r>
            <a:r>
              <a:rPr lang="en-US" sz="2800" b="1" i="1" dirty="0" smtClean="0"/>
              <a:t>Y</a:t>
            </a:r>
            <a:r>
              <a:rPr lang="ru-RU" sz="2800" b="1" i="1" dirty="0" smtClean="0"/>
              <a:t>.</a:t>
            </a:r>
          </a:p>
          <a:p>
            <a:pPr marL="0" indent="0">
              <a:buNone/>
            </a:pPr>
            <a:r>
              <a:rPr lang="ru-RU" sz="2800" b="1" i="1" dirty="0" smtClean="0"/>
              <a:t> </a:t>
            </a:r>
            <a:r>
              <a:rPr lang="ru-RU" sz="2800" dirty="0" smtClean="0"/>
              <a:t>Следовательно, достаточно построить график функции </a:t>
            </a:r>
            <a:r>
              <a:rPr lang="en-US" sz="2800" dirty="0" smtClean="0"/>
              <a:t>y=f(x</a:t>
            </a:r>
            <a:r>
              <a:rPr lang="ru-RU" sz="2800" dirty="0" smtClean="0"/>
              <a:t>) для </a:t>
            </a:r>
            <a:r>
              <a:rPr lang="en-US" sz="2800" dirty="0" smtClean="0"/>
              <a:t>x&gt;0</a:t>
            </a:r>
            <a:r>
              <a:rPr lang="ru-RU" sz="2800" dirty="0" smtClean="0"/>
              <a:t>, а затем достроить его левую часть, симметричную правой относительно оси О</a:t>
            </a:r>
            <a:r>
              <a:rPr lang="en-US" sz="2800" dirty="0" smtClean="0"/>
              <a:t>Y</a:t>
            </a:r>
            <a:r>
              <a:rPr lang="ru-RU" sz="2800" dirty="0" smtClean="0"/>
              <a:t>.</a:t>
            </a:r>
            <a:endParaRPr lang="en-US" sz="2800" dirty="0" smtClean="0"/>
          </a:p>
          <a:p>
            <a:pPr>
              <a:buNone/>
            </a:pPr>
            <a:endParaRPr lang="en-US" sz="2800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>
            <a:hlinkClick r:id="rId2" action="ppaction://program"/>
          </p:cNvPr>
          <p:cNvSpPr/>
          <p:nvPr/>
        </p:nvSpPr>
        <p:spPr>
          <a:xfrm>
            <a:off x="571472" y="5715016"/>
            <a:ext cx="178595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/>
              <a:t>y=|x|+a</a:t>
            </a:r>
            <a:r>
              <a:rPr lang="en-US" sz="2800" dirty="0" smtClean="0"/>
              <a:t> </a:t>
            </a:r>
            <a:endParaRPr lang="ru-RU" sz="2800" dirty="0"/>
          </a:p>
        </p:txBody>
      </p:sp>
      <p:sp>
        <p:nvSpPr>
          <p:cNvPr id="7" name="Прямоугольник 6">
            <a:hlinkClick r:id="rId2" action="ppaction://program"/>
          </p:cNvPr>
          <p:cNvSpPr/>
          <p:nvPr/>
        </p:nvSpPr>
        <p:spPr>
          <a:xfrm>
            <a:off x="3786182" y="5715016"/>
            <a:ext cx="185738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/>
              <a:t>y=|</a:t>
            </a:r>
            <a:r>
              <a:rPr lang="en-US" sz="2800" b="1" i="1" dirty="0" err="1" smtClean="0"/>
              <a:t>x+a</a:t>
            </a:r>
            <a:r>
              <a:rPr lang="en-US" sz="2800" b="1" i="1" dirty="0" smtClean="0"/>
              <a:t>|</a:t>
            </a:r>
            <a:r>
              <a:rPr lang="en-US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74"/>
          <a:ext cx="814390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720" y="214290"/>
            <a:ext cx="79364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1)            y=|x-3|+2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28926" y="1071546"/>
            <a:ext cx="3124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Построить график функции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74"/>
          <a:ext cx="814390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720" y="214290"/>
            <a:ext cx="79364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2)            y=2|x|-2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000108"/>
            <a:ext cx="75724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а) строим график функции </a:t>
            </a:r>
            <a:r>
              <a:rPr lang="en-US" sz="2800" dirty="0" smtClean="0"/>
              <a:t>y=2x-2 </a:t>
            </a:r>
            <a:r>
              <a:rPr lang="ru-RU" sz="2800" dirty="0" smtClean="0"/>
              <a:t>для </a:t>
            </a:r>
            <a:r>
              <a:rPr lang="en-US" sz="2800" dirty="0" smtClean="0"/>
              <a:t>x&gt;0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1">
        <p:bldAsOne/>
      </p:bldGraphic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74"/>
          <a:ext cx="814390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1000108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б) достраиваем для </a:t>
            </a:r>
            <a:r>
              <a:rPr lang="en-US" sz="2400" dirty="0" smtClean="0"/>
              <a:t>x&lt;0</a:t>
            </a:r>
            <a:r>
              <a:rPr lang="ru-RU" sz="2400" dirty="0" smtClean="0"/>
              <a:t>, часть графика симметричную относительно оси </a:t>
            </a:r>
            <a:r>
              <a:rPr lang="en-US" sz="2400" dirty="0" smtClean="0"/>
              <a:t>OY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214290"/>
            <a:ext cx="79364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2)            y=2|x|-2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0"/>
            <a:ext cx="6858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3)      y=  x</a:t>
            </a:r>
            <a:r>
              <a:rPr lang="en-US" sz="4800" b="1" baseline="30000" dirty="0" smtClean="0"/>
              <a:t>2</a:t>
            </a:r>
            <a:r>
              <a:rPr lang="en-US" sz="4800" b="1" dirty="0" smtClean="0"/>
              <a:t> – |x| - 3</a:t>
            </a:r>
            <a:endParaRPr lang="ru-RU" sz="4800" b="1" dirty="0"/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0"/>
            <a:ext cx="209550" cy="8572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28596" y="1285860"/>
            <a:ext cx="36070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Здесь </a:t>
            </a:r>
            <a:r>
              <a:rPr lang="en-US" sz="2800" dirty="0" smtClean="0"/>
              <a:t>x</a:t>
            </a:r>
            <a:r>
              <a:rPr lang="en-US" sz="2800" baseline="30000" dirty="0" smtClean="0"/>
              <a:t>2</a:t>
            </a:r>
            <a:r>
              <a:rPr lang="en-US" sz="2800" dirty="0" smtClean="0"/>
              <a:t> = |x</a:t>
            </a:r>
            <a:r>
              <a:rPr lang="en-US" sz="2800" baseline="30000" dirty="0" smtClean="0"/>
              <a:t>2</a:t>
            </a:r>
            <a:r>
              <a:rPr lang="en-US" sz="2800" dirty="0" smtClean="0"/>
              <a:t>|= |x|</a:t>
            </a:r>
            <a:r>
              <a:rPr lang="en-US" sz="2800" baseline="30000" dirty="0" smtClean="0"/>
              <a:t>2</a:t>
            </a:r>
            <a:endParaRPr lang="ru-RU" sz="2800" baseline="30000" dirty="0"/>
          </a:p>
        </p:txBody>
      </p:sp>
      <p:sp>
        <p:nvSpPr>
          <p:cNvPr id="10" name="TextBox 9"/>
          <p:cNvSpPr txBox="1"/>
          <p:nvPr/>
        </p:nvSpPr>
        <p:spPr>
          <a:xfrm>
            <a:off x="142844" y="2071678"/>
            <a:ext cx="7858180" cy="11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а) для </a:t>
            </a:r>
            <a:r>
              <a:rPr lang="en-US" sz="2800" dirty="0" smtClean="0"/>
              <a:t>x&gt;0 </a:t>
            </a:r>
            <a:r>
              <a:rPr lang="ru-RU" sz="2800" dirty="0" smtClean="0"/>
              <a:t>строим график функции:</a:t>
            </a:r>
          </a:p>
          <a:p>
            <a:pPr algn="ctr"/>
            <a:r>
              <a:rPr lang="ru-RU" sz="2800" dirty="0" smtClean="0"/>
              <a:t> </a:t>
            </a:r>
            <a:r>
              <a:rPr lang="en-US" sz="2800" dirty="0" smtClean="0"/>
              <a:t>y=   x</a:t>
            </a:r>
            <a:r>
              <a:rPr lang="en-US" sz="2800" baseline="30000" dirty="0" smtClean="0"/>
              <a:t>2</a:t>
            </a:r>
            <a:r>
              <a:rPr lang="en-US" sz="2800" dirty="0" smtClean="0"/>
              <a:t> –x –3</a:t>
            </a:r>
          </a:p>
          <a:p>
            <a:r>
              <a:rPr lang="ru-RU" sz="1050" dirty="0" smtClean="0"/>
              <a:t> 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2500306"/>
            <a:ext cx="138112" cy="56500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71406" y="3357562"/>
            <a:ext cx="80010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Эта парабола ось </a:t>
            </a:r>
            <a:r>
              <a:rPr lang="en-US" sz="2800" dirty="0" smtClean="0"/>
              <a:t>OY </a:t>
            </a:r>
            <a:r>
              <a:rPr lang="ru-RU" sz="2800" dirty="0" smtClean="0"/>
              <a:t>пересекает в точке (0;-3)</a:t>
            </a:r>
          </a:p>
          <a:p>
            <a:r>
              <a:rPr lang="ru-RU" sz="2800" dirty="0" smtClean="0"/>
              <a:t>		    ось </a:t>
            </a:r>
            <a:r>
              <a:rPr lang="en-US" sz="2800" dirty="0" smtClean="0"/>
              <a:t>OX </a:t>
            </a:r>
            <a:r>
              <a:rPr lang="ru-RU" sz="2800" dirty="0" smtClean="0"/>
              <a:t>в точках (-2;0), (6;0)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4572008"/>
            <a:ext cx="55370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Вершина параболы: </a:t>
            </a:r>
            <a:r>
              <a:rPr lang="en-US" sz="2800" dirty="0" smtClean="0"/>
              <a:t>x</a:t>
            </a:r>
            <a:r>
              <a:rPr lang="en-US" sz="2800" baseline="-25000" dirty="0" smtClean="0"/>
              <a:t>0</a:t>
            </a:r>
            <a:r>
              <a:rPr lang="en-US" sz="2800" dirty="0" smtClean="0"/>
              <a:t>= 2; y</a:t>
            </a:r>
            <a:r>
              <a:rPr lang="en-US" sz="2800" baseline="-25000" dirty="0" smtClean="0"/>
              <a:t>0</a:t>
            </a:r>
            <a:r>
              <a:rPr lang="en-US" sz="2800" dirty="0" smtClean="0"/>
              <a:t>= -4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74"/>
          <a:ext cx="814390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282" y="1000108"/>
            <a:ext cx="7715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а) строим график функции</a:t>
            </a:r>
            <a:r>
              <a:rPr lang="en-US" sz="2800" dirty="0" smtClean="0"/>
              <a:t> y=   x</a:t>
            </a:r>
            <a:r>
              <a:rPr lang="en-US" sz="2800" baseline="30000" dirty="0" smtClean="0"/>
              <a:t>2</a:t>
            </a:r>
            <a:r>
              <a:rPr lang="en-US" sz="2800" dirty="0" smtClean="0"/>
              <a:t> –x –3</a:t>
            </a:r>
            <a:r>
              <a:rPr lang="ru-RU" sz="2800" dirty="0" smtClean="0"/>
              <a:t> для </a:t>
            </a:r>
            <a:r>
              <a:rPr lang="en-US" sz="2800" dirty="0" smtClean="0"/>
              <a:t>x&gt;0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0"/>
            <a:ext cx="6858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3)      y=  x</a:t>
            </a:r>
            <a:r>
              <a:rPr lang="en-US" sz="4800" b="1" baseline="30000" dirty="0" smtClean="0"/>
              <a:t>2</a:t>
            </a:r>
            <a:r>
              <a:rPr lang="en-US" sz="4800" b="1" dirty="0" smtClean="0"/>
              <a:t> – |x| - 3</a:t>
            </a:r>
            <a:endParaRPr lang="ru-RU" sz="4800" b="1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0"/>
            <a:ext cx="209550" cy="857250"/>
          </a:xfrm>
          <a:prstGeom prst="rect">
            <a:avLst/>
          </a:prstGeom>
          <a:noFill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1071546"/>
            <a:ext cx="138112" cy="565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500</TotalTime>
  <Words>743</Words>
  <Application>Microsoft Office PowerPoint</Application>
  <PresentationFormat>Экран (4:3)</PresentationFormat>
  <Paragraphs>121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Изящная</vt:lpstr>
      <vt:lpstr>Исследование функций и построение графиков</vt:lpstr>
      <vt:lpstr>Презентация PowerPoint</vt:lpstr>
      <vt:lpstr>Цели:</vt:lpstr>
      <vt:lpstr>Решение примеров и задач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Исследование функций и построение графиков</dc:title>
  <dc:creator>Admin</dc:creator>
  <cp:lastModifiedBy>user</cp:lastModifiedBy>
  <cp:revision>55</cp:revision>
  <dcterms:created xsi:type="dcterms:W3CDTF">2012-11-19T21:05:23Z</dcterms:created>
  <dcterms:modified xsi:type="dcterms:W3CDTF">2016-09-27T17:49:11Z</dcterms:modified>
</cp:coreProperties>
</file>