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2" r:id="rId2"/>
    <p:sldId id="261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45.4</c:v>
                </c:pt>
                <c:pt idx="1">
                  <c:v>40.9</c:v>
                </c:pt>
                <c:pt idx="2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55104"/>
        <c:axId val="37085568"/>
      </c:barChart>
      <c:catAx>
        <c:axId val="3705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085568"/>
        <c:crosses val="autoZero"/>
        <c:auto val="1"/>
        <c:lblAlgn val="ctr"/>
        <c:lblOffset val="100"/>
        <c:noMultiLvlLbl val="0"/>
      </c:catAx>
      <c:valAx>
        <c:axId val="3708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5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A8E32-43C1-417E-98CA-CBEDD48BEC9D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3858-15D7-4BF0-B989-93801B440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8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8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93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91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4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3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4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8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4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3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9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3858-15D7-4BF0-B989-93801B44043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reactor.cc/pics/post/%D0%B7%D0%B0%D0%B4%D0%B0%D1%87%D0%B0-%D1%8F%D0%B1%D0%BB%D0%BE%D0%BA%D0%BE-%D0%B5%D0%B6%D0%B5%D0%B2%D0%B8%D0%BA%D0%B0-%D0%B1%D0%B0%D0%BD%D0%B0%D0%BD-2206863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69" y="1628800"/>
            <a:ext cx="1468715" cy="9361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179512" y="2492896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 descr="http://kak.znate.ru/pars_docs/refs/53/52945/52945_html_m37e63780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3"/>
            <a:ext cx="1512168" cy="599920"/>
          </a:xfrm>
          <a:prstGeom prst="rect">
            <a:avLst/>
          </a:prstGeom>
          <a:noFill/>
        </p:spPr>
      </p:pic>
      <p:pic>
        <p:nvPicPr>
          <p:cNvPr id="7" name="Picture 6" descr="http://img3.proshkolu.ru/content/media/pic/std/2000000/1541000/1540195-64efd47824da492b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5" y="764704"/>
            <a:ext cx="1403647" cy="8640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79512" y="188640"/>
            <a:ext cx="1512168" cy="5760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764704"/>
            <a:ext cx="1512168" cy="7920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9512" y="1556792"/>
            <a:ext cx="1512168" cy="10801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6525344"/>
            <a:ext cx="136815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206152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 descr="http://kak.znate.ru/pars_docs/refs/53/52945/52945_html_m37e63780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3"/>
            <a:ext cx="1512168" cy="599920"/>
          </a:xfrm>
          <a:prstGeom prst="rect">
            <a:avLst/>
          </a:prstGeom>
          <a:noFill/>
        </p:spPr>
      </p:pic>
      <p:pic>
        <p:nvPicPr>
          <p:cNvPr id="7" name="Picture 6" descr="http://img3.proshkolu.ru/content/media/pic/std/2000000/1541000/1540195-64efd47824da492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5" y="764704"/>
            <a:ext cx="1403647" cy="864096"/>
          </a:xfrm>
          <a:prstGeom prst="rect">
            <a:avLst/>
          </a:prstGeom>
          <a:noFill/>
        </p:spPr>
      </p:pic>
      <p:pic>
        <p:nvPicPr>
          <p:cNvPr id="12292" name="Picture 4" descr="http://img1.reactor.cc/pics/post/%D0%B7%D0%B0%D0%B4%D0%B0%D1%87%D0%B0-%D1%8F%D0%B1%D0%BB%D0%BE%D0%BA%D0%BE-%D0%B5%D0%B6%D0%B5%D0%B2%D0%B8%D0%BA%D0%B0-%D0%B1%D0%B0%D0%BD%D0%B0%D0%BD-2206863.jpe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69" y="1628800"/>
            <a:ext cx="1468715" cy="9361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51520" y="6525344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323528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9512" y="2492896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512" y="188640"/>
            <a:ext cx="1512168" cy="5760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9512" y="764704"/>
            <a:ext cx="1512168" cy="7920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79512" y="1556792"/>
            <a:ext cx="1512168" cy="10801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835696" y="188640"/>
            <a:ext cx="7147126" cy="652650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179512" y="6520843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4" descr="http://img-fotki.yandex.ru/get/4812/47407354.29c/0_901f0_9886dab8_orig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9512" y="332656"/>
            <a:ext cx="1440414" cy="2448272"/>
          </a:xfrm>
          <a:prstGeom prst="rect">
            <a:avLst/>
          </a:prstGeom>
          <a:noFill/>
        </p:spPr>
      </p:pic>
      <p:pic>
        <p:nvPicPr>
          <p:cNvPr id="40" name="Picture 2" descr="http://s4.pic4you.ru/y2014/08-13/12216/4543877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0" y="3212976"/>
            <a:ext cx="1792212" cy="33522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348880"/>
            <a:ext cx="5076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Рябуха Александра Анатольевна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ученица 5а класса</a:t>
            </a:r>
          </a:p>
          <a:p>
            <a:r>
              <a:rPr lang="ru-RU" b="1" dirty="0">
                <a:solidFill>
                  <a:srgbClr val="002060"/>
                </a:solidFill>
              </a:rPr>
              <a:t>Руководитель: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Кохан</a:t>
            </a:r>
            <a:r>
              <a:rPr lang="ru-RU" b="1" dirty="0">
                <a:solidFill>
                  <a:srgbClr val="002060"/>
                </a:solidFill>
              </a:rPr>
              <a:t> Наталья Семеновна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учитель математики</a:t>
            </a:r>
          </a:p>
          <a:p>
            <a:r>
              <a:rPr lang="ru-RU" b="1" dirty="0">
                <a:solidFill>
                  <a:srgbClr val="002060"/>
                </a:solidFill>
              </a:rPr>
              <a:t>Государственное бюджетное общеобразовательное учреждение города Москвы «Школа с углубленным изучением английского языка № 1381»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г. Москва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6120130" cy="3155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30" y="5949280"/>
            <a:ext cx="61150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196752"/>
            <a:ext cx="60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Исследовательская работа по математике.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Сборник задач по математике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3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835696" y="404664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Arial" charset="0"/>
              </a:rPr>
              <a:t>Задача экономического содержания</a:t>
            </a:r>
            <a:endParaRPr lang="ru-RU" sz="3200" b="1" dirty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Arial" charset="0"/>
              </a:rPr>
              <a:t>Девочка хотела купить подарок своей маме. Она купила юбку, блузку и туфли. Юбка стоила 2500 рублей, блузка – на 1000 рублей дешевле. Сколько стоили туфли, если девочка потратила все 7000 рублей.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738" y="3340575"/>
            <a:ext cx="2340000" cy="26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248" y="3047704"/>
            <a:ext cx="2160000" cy="3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687778"/>
            <a:ext cx="1764000" cy="172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8319" y="6202759"/>
            <a:ext cx="157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2500 рублей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8214" y="620275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6474" y="603348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996952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2080" y="207963"/>
            <a:ext cx="367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Александра Рябуха, </a:t>
            </a:r>
            <a:r>
              <a:rPr lang="ru-RU" dirty="0">
                <a:latin typeface="Arial" pitchFamily="34" charset="0"/>
                <a:cs typeface="Arial" pitchFamily="34" charset="0"/>
              </a:rPr>
              <a:t>5 «А» класс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28792" cy="57606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907704" y="2657053"/>
            <a:ext cx="6984776" cy="3724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Пусть </a:t>
            </a: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цена туфель. Тогда получаем уравнение: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2500+(2500-1000)+Х=7000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2500+1500+Х=7000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4000+Х=7000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Х=7000-4000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Х=3000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Ответ:3000 рублей- цена туфель.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492896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6093296"/>
            <a:ext cx="698477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ummy\Саша дроби\Проект\реш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441" y="295858"/>
            <a:ext cx="2280759" cy="1909005"/>
          </a:xfrm>
          <a:prstGeom prst="rect">
            <a:avLst/>
          </a:prstGeom>
          <a:noFill/>
        </p:spPr>
      </p:pic>
      <p:pic>
        <p:nvPicPr>
          <p:cNvPr id="7" name="Picture 1" descr="C:\Dummy\Саша дроби\Проект\задач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176" y="4005064"/>
            <a:ext cx="2695373" cy="2016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32240" y="5013176"/>
            <a:ext cx="144016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28792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проведения контрольной работы по теме «Решение задач на составление уравнения»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412776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5673386"/>
              </p:ext>
            </p:extLst>
          </p:nvPr>
        </p:nvGraphicFramePr>
        <p:xfrm>
          <a:off x="1835696" y="1916832"/>
          <a:ext cx="71287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128792" cy="50405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835696" y="4869160"/>
            <a:ext cx="7128792" cy="1782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Подбирая к моей работе различные задачи, я открыла для себя много нового. Эти задачи отличаются от тех задач, которые мы решаем на уроках тем, что они составлены моими одноклассниками.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581128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выв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156" y="620688"/>
            <a:ext cx="3713187" cy="37131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128792" cy="1143000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Практическая значимость</a:t>
            </a:r>
            <a:r>
              <a:rPr lang="ru-RU" dirty="0" smtClean="0"/>
              <a:t> 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64568" y="2996952"/>
            <a:ext cx="7155904" cy="33642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Составление и решение задач помогают сформировывать не только математические представления, но и приобщают детей к активной умственной деятельности, умению выделять главные свойства предметов и явлений, развивают активность, наблюдательность, смекалку, учат делать умозаключения, строить высказывания, суждения, формируют  быстроту реакции.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780928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80728"/>
            <a:ext cx="6984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269776"/>
            <a:ext cx="6707088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marL="0" marR="0" lvl="0" indent="0" algn="just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«Мы не думали становиться героями, но судьба решает всё за нас. Мой брат мечтал помогать людям. Этим мы и займёмся в нашем городе.»</a:t>
            </a:r>
            <a:endParaRPr lang="ru-RU" sz="24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Содержимое 3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680" y="2636912"/>
            <a:ext cx="3976464" cy="3976464"/>
          </a:xfrm>
          <a:prstGeom prst="rect">
            <a:avLst/>
          </a:prstGeom>
        </p:spPr>
      </p:pic>
      <p:sp>
        <p:nvSpPr>
          <p:cNvPr id="21506" name="AutoShape 2" descr="https://im0-tub-ru.yandex.net/i?id=6f0eda45a56a7b23687c11047ef63bdc&amp;n=33&amp;h=190&amp;w=22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204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1907704" y="1844824"/>
            <a:ext cx="2448272" cy="50405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Фе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636912"/>
            <a:ext cx="295232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ChangeArrowheads="1"/>
          </p:cNvSpPr>
          <p:nvPr/>
        </p:nvSpPr>
        <p:spPr>
          <a:xfrm>
            <a:off x="1691680" y="188640"/>
            <a:ext cx="3312368" cy="139382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Arial" pitchFamily="34" charset="0"/>
                <a:ea typeface="+mj-ea"/>
                <a:cs typeface="Arial" pitchFamily="34" charset="0"/>
              </a:rPr>
              <a:t>Сборник задач по математике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97224" y="3429000"/>
            <a:ext cx="5791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6699"/>
                </a:solidFill>
                <a:latin typeface="Arial" charset="0"/>
              </a:rPr>
              <a:t>Автор: ученица 5А класса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6699"/>
                </a:solidFill>
                <a:latin typeface="Arial" charset="0"/>
              </a:rPr>
              <a:t>Рябуха Александра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6699"/>
                </a:solidFill>
                <a:latin typeface="Arial" charset="0"/>
              </a:rPr>
              <a:t>Руководитель: учитель математики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sz="2800" dirty="0" err="1" smtClean="0">
                <a:solidFill>
                  <a:srgbClr val="336699"/>
                </a:solidFill>
                <a:latin typeface="Arial" charset="0"/>
              </a:rPr>
              <a:t>Кохан</a:t>
            </a:r>
            <a:r>
              <a:rPr lang="ru-RU" sz="2800" dirty="0" smtClean="0">
                <a:solidFill>
                  <a:srgbClr val="336699"/>
                </a:solidFill>
                <a:latin typeface="Arial" charset="0"/>
              </a:rPr>
              <a:t> Н. С.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6699"/>
                </a:solidFill>
                <a:latin typeface="Arial" charset="0"/>
              </a:rPr>
              <a:t>ГБОУ «Школа №1381»</a:t>
            </a:r>
            <a:endParaRPr lang="ru-RU" sz="2800" dirty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07704" y="6172200"/>
            <a:ext cx="70567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charset="0"/>
              </a:rPr>
              <a:t>Москва 2016 </a:t>
            </a:r>
            <a:r>
              <a:rPr lang="ru-RU" b="1" dirty="0">
                <a:solidFill>
                  <a:srgbClr val="0070C0"/>
                </a:solidFill>
                <a:latin typeface="Arial" charset="0"/>
              </a:rPr>
              <a:t>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708920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книгв по математик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429000"/>
            <a:ext cx="1282419" cy="2088231"/>
          </a:xfrm>
          <a:prstGeom prst="rect">
            <a:avLst/>
          </a:prstGeom>
        </p:spPr>
      </p:pic>
      <p:pic>
        <p:nvPicPr>
          <p:cNvPr id="24578" name="Picture 2" descr="http://sch1381.mskobr.ru/images/cms/data/gallery/gbou_shkola_1381/1381_zdan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319" y="260648"/>
            <a:ext cx="4084235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35697" y="3284984"/>
            <a:ext cx="7128792" cy="2895600"/>
          </a:xfrm>
          <a:prstGeom prst="rect">
            <a:avLst/>
          </a:prstGeom>
        </p:spPr>
        <p:txBody>
          <a:bodyPr/>
          <a:lstStyle/>
          <a:p>
            <a:pPr marL="90488" marR="0" lvl="0" indent="-90488" algn="just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Впервые задачи на составление уравнений учащиеся рассматривают в 5 классе. При изучении этой темы, они сталкиваются с трудностями, связанными как с осмыслением текста задачи, так и с выбором неизвестного.</a:t>
            </a:r>
          </a:p>
          <a:p>
            <a:pPr marL="90488" marR="0" lvl="0" indent="14288" algn="just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tabLst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Интерес к этой теме вызван ещё и тем, что в наше время создаётся много коммерческих структур, и человеку, занимающемуся бизнесом, приходится решать задачи, связанные с производительностью, процентами, транспортировкой. Поэтому выпускники школы должны уметь решать подобного рода задачи.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068960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uznaikak.su/media/images/blog/1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5544616" cy="2694683"/>
          </a:xfrm>
          <a:prstGeom prst="rect">
            <a:avLst/>
          </a:prstGeom>
          <a:noFill/>
        </p:spPr>
      </p:pic>
      <p:sp>
        <p:nvSpPr>
          <p:cNvPr id="2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4191000" cy="762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4191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и предмет исследования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35696" y="2924944"/>
            <a:ext cx="4824536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fontAlgn="base" latinLnBrk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Цель: Создать сборник текстовых задач, решения которых сводятся к составлению уравнения на основании условия задачи.</a:t>
            </a:r>
          </a:p>
          <a:p>
            <a:pPr marL="342900" marR="0" lvl="0" indent="-342900" defTabSz="914400" fontAlgn="base" latinLnBrk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defTabSz="914400" fontAlgn="base" latinLnBrk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Предмет: 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Задачи следующих типов: </a:t>
            </a:r>
          </a:p>
          <a:p>
            <a:pPr marL="342900" marR="0" lvl="0" indent="-342900" defTabSz="914400" fontAlgn="base" latinLnBrk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Задачи на движение.</a:t>
            </a:r>
          </a:p>
          <a:p>
            <a:pPr marL="342900" marR="0" lvl="0" indent="-342900" defTabSz="914400" fontAlgn="base" latinLnBrk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Задачи экономического содержания.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  <p:pic>
        <p:nvPicPr>
          <p:cNvPr id="5" name="Рисунок 4" descr="книгв по математи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0648"/>
            <a:ext cx="2486025" cy="4048125"/>
          </a:xfrm>
          <a:prstGeom prst="rect">
            <a:avLst/>
          </a:prstGeom>
        </p:spPr>
      </p:pic>
      <p:pic>
        <p:nvPicPr>
          <p:cNvPr id="20482" name="Picture 2" descr="http://www.iprindia.in/main/images/man%2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2304256" cy="1872208"/>
          </a:xfrm>
          <a:prstGeom prst="rect">
            <a:avLst/>
          </a:prstGeom>
          <a:noFill/>
        </p:spPr>
      </p:pic>
      <p:pic>
        <p:nvPicPr>
          <p:cNvPr id="20483" name="Picture 3" descr="C:\Dummy\Саша дроби\Проект\цел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410" y="1691258"/>
            <a:ext cx="1233686" cy="1233686"/>
          </a:xfrm>
          <a:prstGeom prst="rect">
            <a:avLst/>
          </a:prstGeom>
          <a:noFill/>
        </p:spPr>
      </p:pic>
      <p:pic>
        <p:nvPicPr>
          <p:cNvPr id="20484" name="Picture 4" descr="C:\Dummy\Саша дроби\Проект\Движени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309" y="4293096"/>
            <a:ext cx="2119139" cy="1147113"/>
          </a:xfrm>
          <a:prstGeom prst="rect">
            <a:avLst/>
          </a:prstGeom>
          <a:noFill/>
        </p:spPr>
      </p:pic>
      <p:pic>
        <p:nvPicPr>
          <p:cNvPr id="20485" name="Picture 5" descr="C:\Dummy\Саша дроби\Проект\insuranc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517232"/>
            <a:ext cx="2265809" cy="1161678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97634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128792" cy="685800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35696" y="3068960"/>
            <a:ext cx="7079704" cy="3371056"/>
          </a:xfrm>
          <a:prstGeom prst="rect">
            <a:avLst/>
          </a:prstGeom>
        </p:spPr>
        <p:txBody>
          <a:bodyPr/>
          <a:lstStyle/>
          <a:p>
            <a:pPr marL="533400" marR="0" lvl="0" indent="-53340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Рассмотреть классы задач, объединенные общей идеей.</a:t>
            </a:r>
          </a:p>
          <a:p>
            <a:pPr marL="533400" marR="0" lvl="0" indent="-53340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Проанализировать особенности этих классов.</a:t>
            </a:r>
          </a:p>
          <a:p>
            <a:pPr marL="533400" marR="0" lvl="0" indent="-53340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Показать примеры решения задач каждого класса.</a:t>
            </a:r>
          </a:p>
          <a:p>
            <a:pPr marL="533400" marR="0" lvl="0" indent="-53340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Создать дидактический материал.</a:t>
            </a:r>
          </a:p>
          <a:p>
            <a:pPr marL="533400" marR="0" lvl="0" indent="-53340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Проверить качество проработанного материала.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2852936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3" name="Picture 1" descr="C:\Dummy\Саша дроби\Проект\tas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339209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07704" y="3284984"/>
            <a:ext cx="7007696" cy="3096344"/>
          </a:xfrm>
          <a:prstGeom prst="rect">
            <a:avLst/>
          </a:prstGeom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основании цели и предмета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исследования сформулирована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гипотеза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которая заключается в том, что в ходе исследования процесс формирования развития смекалки, воображения, творческого мышления подростков будет более эффективным.</a:t>
            </a: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1835696" y="188640"/>
            <a:ext cx="7128792" cy="7200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Гипотеза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068960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 descr="C:\Dummy\Саша дроби\Проект\гипоте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1098"/>
            <a:ext cx="3410640" cy="27458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76672"/>
            <a:ext cx="7128792" cy="7920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Задача на движение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675" y="207963"/>
            <a:ext cx="332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Арутюнян Левон, 5 «А» класс</a:t>
            </a:r>
          </a:p>
        </p:txBody>
      </p:sp>
      <p:pic>
        <p:nvPicPr>
          <p:cNvPr id="7" name="Picture 4" descr="ciufc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3" y="980728"/>
            <a:ext cx="3600399" cy="2093859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63688" y="3068960"/>
            <a:ext cx="4104456" cy="316835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Два поезда вышли одновременно навстречу друг другу из двух городов, расстояние между которыми 600 км. Скорость первого поезда 70 км/ч, а скорость второго 80 км/ч. Какое расстояние было между поездами через 3 ч после выхода?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C:\Dummy\Саша дроби\Проект\0004818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622713" cy="2294874"/>
          </a:xfrm>
          <a:prstGeom prst="rect">
            <a:avLst/>
          </a:prstGeom>
          <a:noFill/>
        </p:spPr>
      </p:pic>
      <p:pic>
        <p:nvPicPr>
          <p:cNvPr id="14338" name="Picture 2" descr="C:\Dummy\Саша дроби\Проект\сапса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3155022" cy="216979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5724128" y="1412776"/>
            <a:ext cx="1152128" cy="43204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832928" y="3301424"/>
            <a:ext cx="720080" cy="43204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35696" y="188640"/>
            <a:ext cx="7308304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Решение и ответ</a:t>
            </a:r>
            <a:endParaRPr lang="ru-RU" sz="3600" b="1" dirty="0">
              <a:solidFill>
                <a:srgbClr val="00B05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35697" y="1988840"/>
            <a:ext cx="7128792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Пусть </a:t>
            </a: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расстояние между поездами через 3 ч после выхода, тогда получаем уравнение: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(70+80)*3+х=600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150*3+х=600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450+х=600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х=600-450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150 (км)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 150 километров будет расстояние между поездами через 3 часа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5373216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772816"/>
            <a:ext cx="698477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1" descr="C:\Dummy\Саша дроби\Проект\зада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050249"/>
            <a:ext cx="2923406" cy="21867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16216" y="4077072"/>
            <a:ext cx="158417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Dummy\Саша дроби\Проект\решени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1728192" cy="1446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d6d6af0ec57412ce8113c8f98423b6b4a884d"/>
</p:tagLst>
</file>

<file path=ppt/theme/theme1.xml><?xml version="1.0" encoding="utf-8"?>
<a:theme xmlns:a="http://schemas.openxmlformats.org/drawingml/2006/main" name="1_Тема Office">
  <a:themeElements>
    <a:clrScheme name="Другая 3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561</Words>
  <Application>Microsoft Office PowerPoint</Application>
  <PresentationFormat>Экран (4:3)</PresentationFormat>
  <Paragraphs>80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Презентация PowerPoint</vt:lpstr>
      <vt:lpstr>Презентация PowerPoint</vt:lpstr>
      <vt:lpstr>Презентация PowerPoint</vt:lpstr>
      <vt:lpstr>Актуальность</vt:lpstr>
      <vt:lpstr>Цель и предмет исследования</vt:lpstr>
      <vt:lpstr>Задачи</vt:lpstr>
      <vt:lpstr>Презентация PowerPoint</vt:lpstr>
      <vt:lpstr>Задача на движение</vt:lpstr>
      <vt:lpstr>Презентация PowerPoint</vt:lpstr>
      <vt:lpstr>Презентация PowerPoint</vt:lpstr>
      <vt:lpstr>Решение</vt:lpstr>
      <vt:lpstr>Результаты проведения контрольной работы по теме «Решение задач на составление уравнения»</vt:lpstr>
      <vt:lpstr>Выводы</vt:lpstr>
      <vt:lpstr>Практическая значимость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Венера Узбековна</cp:lastModifiedBy>
  <cp:revision>80</cp:revision>
  <dcterms:created xsi:type="dcterms:W3CDTF">2014-07-06T18:18:01Z</dcterms:created>
  <dcterms:modified xsi:type="dcterms:W3CDTF">2016-08-27T17:12:32Z</dcterms:modified>
</cp:coreProperties>
</file>