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AF52-15C4-4FAD-8A18-27AFA523937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CE59-AFE6-44A5-BC2E-BD3C5DE3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8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C636-251B-4A34-AE16-05F9BA995E1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907B-2019-4670-8403-D2E2C6B9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4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6734-32CF-40DA-A110-A4614AA78FA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9DF9-8790-4934-98C1-5FD617045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BF1A-567A-4A47-8C87-607B428FA25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5FFE-B893-4481-9939-741238C53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8DB5-7774-4C9C-A9F6-BFE3BEF9350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A909-2F33-4AF9-8964-05A9937B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5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E678-25FE-45AE-AE87-09A430EF2B45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05E2-392E-4EE9-96A5-67A51264F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C869-272F-4A38-A530-FB4CC196756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53B1-CBF1-40BF-A5AF-7904B63A2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2AF2-E121-4121-B9AD-9881695C082E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44EC-7895-4004-8168-F4EF7CBA1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AC89-0E8F-4B54-80AA-20B1792933B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9E9E-B4A6-4929-91CE-3F2071E25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1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3FFF-0CD7-49FB-A460-F21B14B8669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68A4-5806-44B0-990A-30FD8762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AD93-391A-48FF-A590-53DD84C61F8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8786-3AD8-401B-B6B7-BD636F76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7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18E9D-9868-439B-9337-9B451EC7701E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4D9CD-C763-476A-B3FA-0F9CE4C99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750" y="1052513"/>
            <a:ext cx="7416800" cy="226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«МЕТОДЫ ОРГАНИЗАЦИИ СОВРЕМЕННОГО УРОКА»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МЕТОДИЧЕСКАЯ РАЗРАБОТКА МЕРОПРИЯТИЯ, УРОК – ИГРА «УСКОРЕННАЯ </a:t>
            </a:r>
            <a:r>
              <a:rPr lang="ru-RU" b="1" dirty="0" smtClean="0"/>
              <a:t>ПОМОЩЬ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188" y="4652963"/>
            <a:ext cx="7848600" cy="1655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Хорошилова Ольга Валентиновна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 учитель биологии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ГБОУ Школа с №1354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г. Москва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+mn-lt"/>
                <a:cs typeface="+mn-cs"/>
              </a:rPr>
              <a:t>2016год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142331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62482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latin typeface="Times New Roman"/>
                <a:ea typeface="Times New Roman"/>
              </a:rPr>
              <a:t>2 августа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 2016 г. </a:t>
            </a:r>
            <a:r>
              <a:rPr lang="ru-RU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Четвертая летняя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Всероссийская  </a:t>
            </a:r>
            <a:r>
              <a:rPr lang="ru-RU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конференция 2016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при ожогах</a:t>
            </a:r>
          </a:p>
        </p:txBody>
      </p:sp>
      <p:pic>
        <p:nvPicPr>
          <p:cNvPr id="11267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1268" name="Picture 2" descr="C:\Users\user\Desktop\МЕДКЛАСС\КОНКУРС для педагогов\fc3db3b497ea882aacedb9019ee2f037_i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15981" b="6531"/>
          <a:stretch>
            <a:fillRect/>
          </a:stretch>
        </p:blipFill>
        <p:spPr bwMode="auto">
          <a:xfrm>
            <a:off x="2268538" y="1268413"/>
            <a:ext cx="4598987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1550" y="4941888"/>
            <a:ext cx="7129463" cy="13668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Определите степень ожога?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Какие ваши действия.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Почему нельзя использовать мази на жирной основе?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Первая помощь при укусах насекомых</a:t>
            </a:r>
            <a:endParaRPr lang="ru-RU" dirty="0"/>
          </a:p>
        </p:txBody>
      </p:sp>
      <p:pic>
        <p:nvPicPr>
          <p:cNvPr id="12291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2292" name="Picture 2" descr="C:\Users\user\Desktop\МЕДКЛАСС\КОНКУРС для педагогов\what-ph-will-neutralize-a-bee-or-wasp-s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9258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user\Desktop\МЕДКЛАСС\КОНКУРС для педагогов\killer-bees-sting-symptoms-i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1783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188" y="5445125"/>
            <a:ext cx="7561262" cy="1079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Когда пчела ужалила, жало рекомендуют вынуть, но когда у человека радикулит, пчел специально высаживают на больное место?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Первая помощь при обморожениях</a:t>
            </a:r>
            <a:endParaRPr lang="ru-RU" dirty="0"/>
          </a:p>
        </p:txBody>
      </p:sp>
      <p:pic>
        <p:nvPicPr>
          <p:cNvPr id="13315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3316" name="Picture 2" descr="C:\Users\user\Desktop\МЕДКЛАСС\КОНКУРС для педагогов\Obmorozhenie_i_zamerz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60420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1550" y="5589588"/>
            <a:ext cx="7129463" cy="1079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Определите степень обморожения?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Какие ваши действия при ситуации № 2.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Почему зимой нельзя растирать обмороженное место снегом?</a:t>
            </a:r>
          </a:p>
        </p:txBody>
      </p:sp>
      <p:pic>
        <p:nvPicPr>
          <p:cNvPr id="8195" name="Picture 3" descr="C:\Users\user\Desktop\МЕДКЛАСС\КОНКУРС для педагогов\obmorozhenie-lechenie-narodnymi-sredstva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9311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утопающим</a:t>
            </a:r>
          </a:p>
        </p:txBody>
      </p:sp>
      <p:pic>
        <p:nvPicPr>
          <p:cNvPr id="14339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4340" name="Picture 3" descr="C:\Users\user\Desktop\МЕДКЛАСС\КОНКУРС для педагогов\metod38-14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207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611188" y="5445125"/>
            <a:ext cx="7561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</a:rPr>
              <a:t>Опишите последовательность первой помощи на воде?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ПП при попадании инородных предметов в дыхательные пути</a:t>
            </a:r>
            <a:endParaRPr lang="ru-RU" dirty="0"/>
          </a:p>
        </p:txBody>
      </p:sp>
      <p:pic>
        <p:nvPicPr>
          <p:cNvPr id="15363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5364" name="Picture 3" descr="C:\Users\user\Desktop\МЕДКЛАСС\КОНКУРС для педагогов\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773238"/>
            <a:ext cx="580072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95288" y="2133600"/>
            <a:ext cx="2520950" cy="4319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Почему нельзя стучать по спине, когда человек поперхнулся?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Опишите действия оказания помощи используя законы физики.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Первая помощь при горной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7211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При легкой степени болезни больные жалуются на: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бессонницу, причудливые сновидения, частые пробуждения по ночам;</a:t>
            </a:r>
            <a:br>
              <a:rPr lang="ru-RU" sz="2000" dirty="0" smtClean="0"/>
            </a:br>
            <a:r>
              <a:rPr lang="ru-RU" sz="2000" dirty="0" smtClean="0"/>
              <a:t>• одышку или затрудненное дыхание;</a:t>
            </a:r>
            <a:br>
              <a:rPr lang="ru-RU" sz="2000" dirty="0" smtClean="0"/>
            </a:br>
            <a:r>
              <a:rPr lang="ru-RU" sz="2000" dirty="0" smtClean="0"/>
              <a:t>• апатию, вялость мышления, забывчивость и легкие нарушения сознания;</a:t>
            </a:r>
            <a:br>
              <a:rPr lang="ru-RU" sz="2000" dirty="0" smtClean="0"/>
            </a:br>
            <a:r>
              <a:rPr lang="ru-RU" sz="2000" dirty="0" smtClean="0"/>
              <a:t>• состояние, сходное с состоянием похмелья: тошноту, рвоту, головную боль, потерю аппетита.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 Если меры не приняты, то состояние больного резко ухудшается. Наступает мышечная слабость, сонливость, помрачение сознания, возникают галлюцинации, расстройства зрения. Одышка усиливается, появляются хрипы в груди и кашель. Наконец, больной теряет сознание, наступает</a:t>
            </a:r>
            <a:r>
              <a:rPr lang="ru-RU" sz="2000" b="1" i="1" dirty="0" smtClean="0"/>
              <a:t> коматозное состояние и смерть.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Определите по симптомам заболевание и как помочь больному?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6388" name="Picture 2" descr="C:\Users\user\Desktop\МЕДКЛАСС\КОНКУРС для педагогов\_avatar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 bwMode="auto">
          <a:xfrm>
            <a:off x="8431213" y="0"/>
            <a:ext cx="7127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РФ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Приведите примеры, кто и когда обязан оказывать первую помощь пострадавшим.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Какие могут быть последствия, если ближний не окажет первую помощь ?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Назовите алгоритм действий при обнаружении пострадавшего.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7412" name="Picture 2" descr="C:\Users\user\Desktop\МЕДКЛАСС\КОНКУРС для педагогов\_avatar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 bwMode="auto">
          <a:xfrm>
            <a:off x="8431213" y="0"/>
            <a:ext cx="7127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Кот в мешке</a:t>
            </a:r>
          </a:p>
        </p:txBody>
      </p:sp>
      <p:pic>
        <p:nvPicPr>
          <p:cNvPr id="18435" name="Picture 2" descr="C:\Users\user\Desktop\МЕДКЛАСС\КОНКУРС для педагогов\_avatar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 bwMode="auto">
          <a:xfrm>
            <a:off x="8431213" y="0"/>
            <a:ext cx="7127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user\Desktop\МЕДКЛАСС\КОНКУРС для педагогов\1375337490502_bulle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2" r="29935"/>
          <a:stretch>
            <a:fillRect/>
          </a:stretch>
        </p:blipFill>
        <p:spPr bwMode="auto">
          <a:xfrm>
            <a:off x="179388" y="2349500"/>
            <a:ext cx="5113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435600" y="1557338"/>
            <a:ext cx="35290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Calibri" pitchFamily="34" charset="0"/>
              </a:rPr>
              <a:t>Какое растение изображено на фото?</a:t>
            </a:r>
          </a:p>
          <a:p>
            <a:pPr eaLnBrk="1" hangingPunct="1"/>
            <a:r>
              <a:rPr lang="ru-RU" altLang="ru-RU" sz="2800">
                <a:latin typeface="Calibri" pitchFamily="34" charset="0"/>
              </a:rPr>
              <a:t>Как оно относится к медицине и первой помощи?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4652963"/>
            <a:ext cx="324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  <a:latin typeface="Calibri" pitchFamily="34" charset="0"/>
              </a:rPr>
              <a:t>Ответ: мох сфагнум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ЕДКЛАСС\КОНКУРС для педагогов\1329335222_pervaya-medicinskaya-pomosch-pri-ushibah-i-porezah-ozhogah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641508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775" y="2852738"/>
            <a:ext cx="3960813" cy="1011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1"/>
                </a:solidFill>
              </a:rPr>
              <a:t>Ускоренная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Условия и правила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Выбираем номинацию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Читаем внимательно вопрос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оформление ответа отводиться 1 мин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Помощники жюри собирают ответы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Представитель жюри зачитывает правильный ответ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Выбираем новую номинацию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Жюри проверяет ответы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Подведение итогов игры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Используйте гиперссылки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44" name="TextBox 4"/>
          <p:cNvSpPr txBox="1">
            <a:spLocks noChangeArrowheads="1"/>
          </p:cNvSpPr>
          <p:nvPr/>
        </p:nvSpPr>
        <p:spPr bwMode="auto">
          <a:xfrm>
            <a:off x="468313" y="404813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solidFill>
                  <a:srgbClr val="FFFF00"/>
                </a:solidFill>
                <a:latin typeface="Calibri" pitchFamily="34" charset="0"/>
                <a:hlinkClick r:id="rId2" action="ppaction://hlinksldjump"/>
              </a:rPr>
              <a:t>1</a:t>
            </a:r>
            <a:endParaRPr lang="ru-RU" altLang="ru-RU" sz="8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45" name="TextBox 5"/>
          <p:cNvSpPr txBox="1">
            <a:spLocks noChangeArrowheads="1"/>
          </p:cNvSpPr>
          <p:nvPr/>
        </p:nvSpPr>
        <p:spPr bwMode="auto">
          <a:xfrm>
            <a:off x="2771775" y="449263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solidFill>
                  <a:srgbClr val="FFFF00"/>
                </a:solidFill>
                <a:latin typeface="Calibri" pitchFamily="34" charset="0"/>
                <a:hlinkClick r:id="rId3" action="ppaction://hlinksldjump"/>
              </a:rPr>
              <a:t>2</a:t>
            </a:r>
            <a:endParaRPr lang="ru-RU" altLang="ru-RU" sz="8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46" name="TextBox 6"/>
          <p:cNvSpPr txBox="1">
            <a:spLocks noChangeArrowheads="1"/>
          </p:cNvSpPr>
          <p:nvPr/>
        </p:nvSpPr>
        <p:spPr bwMode="auto">
          <a:xfrm>
            <a:off x="5076825" y="476250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4" action="ppaction://hlinksldjump"/>
              </a:rPr>
              <a:t>3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47" name="TextBox 7"/>
          <p:cNvSpPr txBox="1">
            <a:spLocks noChangeArrowheads="1"/>
          </p:cNvSpPr>
          <p:nvPr/>
        </p:nvSpPr>
        <p:spPr bwMode="auto">
          <a:xfrm>
            <a:off x="7308850" y="476250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5" action="ppaction://hlinksldjump"/>
              </a:rPr>
              <a:t>4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48" name="TextBox 8"/>
          <p:cNvSpPr txBox="1">
            <a:spLocks noChangeArrowheads="1"/>
          </p:cNvSpPr>
          <p:nvPr/>
        </p:nvSpPr>
        <p:spPr bwMode="auto">
          <a:xfrm>
            <a:off x="539750" y="2708275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6" action="ppaction://hlinksldjump"/>
              </a:rPr>
              <a:t>5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49" name="TextBox 9"/>
          <p:cNvSpPr txBox="1">
            <a:spLocks noChangeArrowheads="1"/>
          </p:cNvSpPr>
          <p:nvPr/>
        </p:nvSpPr>
        <p:spPr bwMode="auto">
          <a:xfrm>
            <a:off x="2843213" y="270827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7" action="ppaction://hlinksldjump"/>
              </a:rPr>
              <a:t>6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0" name="TextBox 10"/>
          <p:cNvSpPr txBox="1">
            <a:spLocks noChangeArrowheads="1"/>
          </p:cNvSpPr>
          <p:nvPr/>
        </p:nvSpPr>
        <p:spPr bwMode="auto">
          <a:xfrm>
            <a:off x="5148263" y="270827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8" action="ppaction://hlinksldjump"/>
              </a:rPr>
              <a:t>7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1" name="TextBox 11"/>
          <p:cNvSpPr txBox="1">
            <a:spLocks noChangeArrowheads="1"/>
          </p:cNvSpPr>
          <p:nvPr/>
        </p:nvSpPr>
        <p:spPr bwMode="auto">
          <a:xfrm>
            <a:off x="7380288" y="270827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9" action="ppaction://hlinksldjump"/>
              </a:rPr>
              <a:t>8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2" name="TextBox 12"/>
          <p:cNvSpPr txBox="1">
            <a:spLocks noChangeArrowheads="1"/>
          </p:cNvSpPr>
          <p:nvPr/>
        </p:nvSpPr>
        <p:spPr bwMode="auto">
          <a:xfrm>
            <a:off x="539750" y="5013325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10" action="ppaction://hlinksldjump"/>
              </a:rPr>
              <a:t>9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3" name="TextBox 13"/>
          <p:cNvSpPr txBox="1">
            <a:spLocks noChangeArrowheads="1"/>
          </p:cNvSpPr>
          <p:nvPr/>
        </p:nvSpPr>
        <p:spPr bwMode="auto">
          <a:xfrm>
            <a:off x="2843213" y="501332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11" action="ppaction://hlinksldjump"/>
              </a:rPr>
              <a:t>10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4" name="TextBox 14"/>
          <p:cNvSpPr txBox="1">
            <a:spLocks noChangeArrowheads="1"/>
          </p:cNvSpPr>
          <p:nvPr/>
        </p:nvSpPr>
        <p:spPr bwMode="auto">
          <a:xfrm>
            <a:off x="3995738" y="3860800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12" action="ppaction://hlinksldjump"/>
              </a:rPr>
              <a:t>11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5" name="TextBox 15"/>
          <p:cNvSpPr txBox="1">
            <a:spLocks noChangeArrowheads="1"/>
          </p:cNvSpPr>
          <p:nvPr/>
        </p:nvSpPr>
        <p:spPr bwMode="auto">
          <a:xfrm>
            <a:off x="5148263" y="501332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13" action="ppaction://hlinksldjump"/>
              </a:rPr>
              <a:t>12</a:t>
            </a:r>
            <a:endParaRPr lang="ru-RU" altLang="ru-RU" sz="8000">
              <a:latin typeface="Calibri" pitchFamily="34" charset="0"/>
            </a:endParaRPr>
          </a:p>
        </p:txBody>
      </p:sp>
      <p:sp>
        <p:nvSpPr>
          <p:cNvPr id="5156" name="TextBox 16"/>
          <p:cNvSpPr txBox="1">
            <a:spLocks noChangeArrowheads="1"/>
          </p:cNvSpPr>
          <p:nvPr/>
        </p:nvSpPr>
        <p:spPr bwMode="auto">
          <a:xfrm>
            <a:off x="7380288" y="5013325"/>
            <a:ext cx="1223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>
                <a:latin typeface="Calibri" pitchFamily="34" charset="0"/>
                <a:hlinkClick r:id="rId14" action="ppaction://hlinksldjump"/>
              </a:rPr>
              <a:t>13</a:t>
            </a:r>
            <a:endParaRPr lang="ru-RU" altLang="ru-RU" sz="8000">
              <a:latin typeface="Calibri" pitchFamily="34" charset="0"/>
            </a:endParaRPr>
          </a:p>
        </p:txBody>
      </p:sp>
      <p:pic>
        <p:nvPicPr>
          <p:cNvPr id="5157" name="Picture 2" descr="C:\Users\user\Desktop\МЕДКЛАСС\КОНКУРС для педагогов\_avatarbig.jpg">
            <a:hlinkClick r:id="rId1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при ушибах</a:t>
            </a:r>
          </a:p>
        </p:txBody>
      </p:sp>
      <p:pic>
        <p:nvPicPr>
          <p:cNvPr id="6147" name="Picture 2" descr="C:\Users\user\Desktop\МЕДКЛАСС\КОНКУРС для педагогов\_avatarbi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 bwMode="auto">
          <a:xfrm>
            <a:off x="8431213" y="0"/>
            <a:ext cx="7127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user\Desktop\МЕДКЛАСС\КОНКУРС для педагогов\Кусок_ль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3749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user\Desktop\МЕДКЛАСС\КОНКУРС для педагогов\Бинт-марлевый-медицинский-нестериль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Users\user\Desktop\МЕДКЛАСС\КОНКУРС для педагогов\volma_gips_med_en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5078" r="5869"/>
          <a:stretch>
            <a:fillRect/>
          </a:stretch>
        </p:blipFill>
        <p:spPr bwMode="auto">
          <a:xfrm>
            <a:off x="4140200" y="5013325"/>
            <a:ext cx="10795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68313" y="5084763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1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3492500" y="5084763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2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795963" y="5013325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3</a:t>
            </a:r>
          </a:p>
        </p:txBody>
      </p:sp>
      <p:pic>
        <p:nvPicPr>
          <p:cNvPr id="6154" name="Picture 6" descr="C:\Users\user\Desktop\МЕДКЛАСС\КОНКУРС для педагогов\ushib-loktevogo-sustava3-48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52800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250825" y="1268413"/>
            <a:ext cx="3168650" cy="3313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Определите поврежденный орган.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Ваши действия.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Найдите третьего лишнего 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при вывихах</a:t>
            </a:r>
          </a:p>
        </p:txBody>
      </p:sp>
      <p:pic>
        <p:nvPicPr>
          <p:cNvPr id="7171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7172" name="Picture 2" descr="C:\Users\user\Desktop\МЕДКЛАСС\КОНКУРС для педагогов\vyvixpalce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8324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55650" y="5157788"/>
            <a:ext cx="7488238" cy="13668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Какой орган травмирован?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Назовите симптомы.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Ваши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при переломах</a:t>
            </a:r>
          </a:p>
        </p:txBody>
      </p:sp>
      <p:pic>
        <p:nvPicPr>
          <p:cNvPr id="8195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8196" name="Picture 3" descr="C:\Users\user\Desktop\МЕДКЛАСС\КОНКУРС для педагогов\tra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45331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27088" y="5300663"/>
            <a:ext cx="7489825" cy="1368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Какой орган травмирован?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Определите вид перелома.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Ваши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Первая помощь при кровотечениях</a:t>
            </a:r>
            <a:endParaRPr lang="ru-RU" dirty="0"/>
          </a:p>
        </p:txBody>
      </p:sp>
      <p:pic>
        <p:nvPicPr>
          <p:cNvPr id="9219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9220" name="Picture 2" descr="C:\Users\user\Desktop\МЕДКЛАСС\КОНКУРС для педагогов\img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9580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1550" y="4941888"/>
            <a:ext cx="7129463" cy="13668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Какие сосуды повреждены под буквами: а, б, в?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Почему  жгут наложен таким способом?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Какие правила наложения жгута?</a:t>
            </a:r>
          </a:p>
        </p:txBody>
      </p:sp>
      <p:pic>
        <p:nvPicPr>
          <p:cNvPr id="5123" name="Picture 3" descr="C:\Users\user\Desktop\МЕДКЛАСС\КОНКУРС для педагогов\Krovibloo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64038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Первая помощь при отравлениях</a:t>
            </a:r>
          </a:p>
        </p:txBody>
      </p:sp>
      <p:pic>
        <p:nvPicPr>
          <p:cNvPr id="10243" name="Picture 2" descr="C:\Users\user\Desktop\МЕДКЛАСС\КОНКУРС для педагогов\_avatarbi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3503" b="8917"/>
          <a:stretch>
            <a:fillRect/>
          </a:stretch>
        </p:blipFill>
        <p:spPr>
          <a:xfrm>
            <a:off x="8431213" y="0"/>
            <a:ext cx="712787" cy="692150"/>
          </a:xfrm>
        </p:spPr>
      </p:pic>
      <p:pic>
        <p:nvPicPr>
          <p:cNvPr id="10244" name="Picture 2" descr="C:\Users\user\Desktop\МЕДКЛАСС\КОНКУРС для педагогов\pervaya-pomos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260" r="2982" b="37631"/>
          <a:stretch>
            <a:fillRect/>
          </a:stretch>
        </p:blipFill>
        <p:spPr bwMode="auto">
          <a:xfrm>
            <a:off x="1763713" y="1298575"/>
            <a:ext cx="547211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1550" y="4941888"/>
            <a:ext cx="7129463" cy="13668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Какой вид отравления изображен на картинке?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Дайте пояснения к действиям врача.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343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«МЕТОДЫ ОРГАНИЗАЦИИ СОВРЕМЕННОГО УРОКА»  МЕТОДИЧЕСКАЯ РАЗРАБОТКА МЕРОПРИЯТИЯ, УРОК – ИГРА «УСКОРЕННАЯ ПОМОЩЬ»</vt:lpstr>
      <vt:lpstr>Ускоренная</vt:lpstr>
      <vt:lpstr>Условия и правила игры</vt:lpstr>
      <vt:lpstr>Презентация PowerPoint</vt:lpstr>
      <vt:lpstr>Первая помощь при ушибах</vt:lpstr>
      <vt:lpstr>Первая помощь при вывихах</vt:lpstr>
      <vt:lpstr>Первая помощь при переломах</vt:lpstr>
      <vt:lpstr>Первая помощь при кровотечениях</vt:lpstr>
      <vt:lpstr>Первая помощь при отравлениях</vt:lpstr>
      <vt:lpstr>Первая помощь при ожогах</vt:lpstr>
      <vt:lpstr>Первая помощь при укусах насекомых</vt:lpstr>
      <vt:lpstr>Первая помощь при обморожениях</vt:lpstr>
      <vt:lpstr>Первая помощь утопающим</vt:lpstr>
      <vt:lpstr>ПП при попадании инородных предметов в дыхательные пути</vt:lpstr>
      <vt:lpstr>Первая помощь при горной болезни</vt:lpstr>
      <vt:lpstr>Закон РФ</vt:lpstr>
      <vt:lpstr>Кот в мешке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Ускоренная помощь</dc:title>
  <dc:creator>user</dc:creator>
  <cp:lastModifiedBy>ринат</cp:lastModifiedBy>
  <cp:revision>33</cp:revision>
  <dcterms:created xsi:type="dcterms:W3CDTF">2015-11-05T17:54:12Z</dcterms:created>
  <dcterms:modified xsi:type="dcterms:W3CDTF">2016-08-25T16:10:10Z</dcterms:modified>
</cp:coreProperties>
</file>