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160000" cy="95504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914" y="-114"/>
      </p:cViewPr>
      <p:guideLst>
        <p:guide orient="horz" pos="3008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2966816"/>
            <a:ext cx="8636000" cy="204714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411893"/>
            <a:ext cx="7112000" cy="24406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AA82-FE7D-48A0-ADD7-760E4BAE55B4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3E6-46E3-423E-BAFD-040DC7D77B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AA82-FE7D-48A0-ADD7-760E4BAE55B4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3E6-46E3-423E-BAFD-040DC7D77B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66000" y="382461"/>
            <a:ext cx="2286000" cy="814879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8001" y="382461"/>
            <a:ext cx="6688667" cy="81487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AA82-FE7D-48A0-ADD7-760E4BAE55B4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3E6-46E3-423E-BAFD-040DC7D77B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AA82-FE7D-48A0-ADD7-760E4BAE55B4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3E6-46E3-423E-BAFD-040DC7D77B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570" y="6137018"/>
            <a:ext cx="8636000" cy="189681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2570" y="4047868"/>
            <a:ext cx="8636000" cy="20891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AA82-FE7D-48A0-ADD7-760E4BAE55B4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3E6-46E3-423E-BAFD-040DC7D77B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8000" y="2228429"/>
            <a:ext cx="4487333" cy="63028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64667" y="2228429"/>
            <a:ext cx="4487333" cy="63028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AA82-FE7D-48A0-ADD7-760E4BAE55B4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3E6-46E3-423E-BAFD-040DC7D77B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2137787"/>
            <a:ext cx="4489098" cy="8909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000" y="3028715"/>
            <a:ext cx="4489098" cy="55025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61141" y="2137787"/>
            <a:ext cx="4490861" cy="8909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61141" y="3028715"/>
            <a:ext cx="4490861" cy="55025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AA82-FE7D-48A0-ADD7-760E4BAE55B4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3E6-46E3-423E-BAFD-040DC7D77B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AA82-FE7D-48A0-ADD7-760E4BAE55B4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3E6-46E3-423E-BAFD-040DC7D77B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AA82-FE7D-48A0-ADD7-760E4BAE55B4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3E6-46E3-423E-BAFD-040DC7D77B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380248"/>
            <a:ext cx="3342570" cy="16182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72278" y="380249"/>
            <a:ext cx="5679722" cy="81510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1" y="1998512"/>
            <a:ext cx="3342570" cy="65327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AA82-FE7D-48A0-ADD7-760E4BAE55B4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3E6-46E3-423E-BAFD-040DC7D77B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431" y="6685280"/>
            <a:ext cx="6096000" cy="7892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91431" y="853346"/>
            <a:ext cx="6096000" cy="57302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1431" y="7474515"/>
            <a:ext cx="6096000" cy="11208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AA82-FE7D-48A0-ADD7-760E4BAE55B4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63E6-46E3-423E-BAFD-040DC7D77B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382459"/>
            <a:ext cx="9144000" cy="1591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2228429"/>
            <a:ext cx="9144000" cy="6302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8001" y="8851808"/>
            <a:ext cx="2370667" cy="50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5AA82-FE7D-48A0-ADD7-760E4BAE55B4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71335" y="8851808"/>
            <a:ext cx="3217333" cy="50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81334" y="8851808"/>
            <a:ext cx="2370667" cy="50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C63E6-46E3-423E-BAFD-040DC7D77B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nauka-it.ru/index.php?option=com_content&amp;view=article&amp;id=80:2012-09-30-20-29-22&amp;catid=85:2012-09-30-08-30-10&amp;Itemid=11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BlueTitleBar(1).pn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2024" y="5487032"/>
            <a:ext cx="10058400" cy="188870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4" name="Рисунок 3" descr="BlueTitleBar(1).pn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335" y="814760"/>
            <a:ext cx="10058400" cy="499134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6" name="Прямоугольник 5"/>
          <p:cNvSpPr/>
          <p:nvPr/>
        </p:nvSpPr>
        <p:spPr>
          <a:xfrm>
            <a:off x="1162313" y="1318816"/>
            <a:ext cx="77768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Шуплецова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Ольга Федоровна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учитель русского языка и литературы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Муниципальное бюджетное общеобразовательное учреждение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"Ключевская средняя общеобразовательная школа Омского муниципального района Омской области"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Омская область, п. Ключи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710" y="216135"/>
            <a:ext cx="81411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43898" y="7943552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hlinkClick r:id="rId4"/>
              </a:rPr>
              <a:t>Четвертый Всероссийский фестиваль передового педагогического опыта</a:t>
            </a:r>
            <a:endParaRPr lang="ru-RU" b="1" dirty="0"/>
          </a:p>
          <a:p>
            <a:pPr algn="ctr"/>
            <a:r>
              <a:rPr lang="ru-RU" b="1" dirty="0">
                <a:hlinkClick r:id="rId4"/>
              </a:rPr>
              <a:t>"Современные методы и приемы обучения"</a:t>
            </a:r>
            <a:endParaRPr lang="ru-RU" b="1" dirty="0"/>
          </a:p>
          <a:p>
            <a:pPr algn="ctr"/>
            <a:r>
              <a:rPr lang="ru-RU" dirty="0"/>
              <a:t>март - май 2016 года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77043" y="5795867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УРОК РУССКОГО ЯЗЫКА ПО ФГОС В 7 КЛАССЕ ПО ТЕМЕ: «ПРАВОПИСАНИЕ НАРЕЧИЙ. ПОВТОРЕНИЕ»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792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extArea(1).pn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800" y="2717926"/>
            <a:ext cx="10058400" cy="4903469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3" name="Рисунок 2" descr="BlueTitleBar(1).pn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800" y="215900"/>
            <a:ext cx="10058400" cy="260261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4" name="TextBox 3"/>
          <p:cNvSpPr txBox="1"/>
          <p:nvPr/>
        </p:nvSpPr>
        <p:spPr>
          <a:xfrm>
            <a:off x="1117600" y="812800"/>
            <a:ext cx="9017000" cy="3847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1900" smtClean="0">
                <a:solidFill>
                  <a:srgbClr val="FFFFFF"/>
                </a:solidFill>
                <a:latin typeface="Arial - 26"/>
              </a:rPr>
              <a:t>Правописание наречий</a:t>
            </a:r>
            <a:endParaRPr lang="ru-RU" sz="1900">
              <a:solidFill>
                <a:srgbClr val="FFFFFF"/>
              </a:solidFill>
              <a:latin typeface="Arial - 26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27400" y="3987800"/>
            <a:ext cx="21844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8B"/>
                </a:solidFill>
                <a:latin typeface="Arial - 49"/>
              </a:rPr>
              <a:t>Оценка:</a:t>
            </a:r>
            <a:endParaRPr lang="ru-RU" sz="3600">
              <a:solidFill>
                <a:srgbClr val="00008B"/>
              </a:solidFill>
              <a:latin typeface="Arial - 4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6500" y="3987800"/>
            <a:ext cx="2133600" cy="3847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900" smtClean="0">
                <a:solidFill>
                  <a:srgbClr val="C13F00"/>
                </a:solidFill>
                <a:latin typeface="Arial - 26"/>
              </a:rPr>
              <a:t>«grade»</a:t>
            </a:r>
            <a:endParaRPr lang="ru-RU" sz="1900">
              <a:solidFill>
                <a:srgbClr val="C13F00"/>
              </a:solidFill>
              <a:latin typeface="Arial - 26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4622800"/>
            <a:ext cx="24638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8B"/>
                </a:solidFill>
                <a:latin typeface="Arial - 49"/>
              </a:rPr>
              <a:t>Предмет:</a:t>
            </a:r>
            <a:endParaRPr lang="ru-RU" sz="3600">
              <a:solidFill>
                <a:srgbClr val="00008B"/>
              </a:solidFill>
              <a:latin typeface="Arial - 4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16500" y="4610100"/>
            <a:ext cx="3200400" cy="3847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1900" smtClean="0">
                <a:solidFill>
                  <a:srgbClr val="C13F00"/>
                </a:solidFill>
                <a:latin typeface="Arial - 26"/>
              </a:rPr>
              <a:t>Русский язык</a:t>
            </a:r>
            <a:endParaRPr lang="ru-RU" sz="1900">
              <a:solidFill>
                <a:srgbClr val="C13F00"/>
              </a:solidFill>
              <a:latin typeface="Arial - 26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98900" y="5245100"/>
            <a:ext cx="16256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8B"/>
                </a:solidFill>
                <a:latin typeface="Arial - 49"/>
              </a:rPr>
              <a:t>Дата:</a:t>
            </a:r>
            <a:endParaRPr lang="ru-RU" sz="3600">
              <a:solidFill>
                <a:srgbClr val="00008B"/>
              </a:solidFill>
              <a:latin typeface="Arial - 4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6500" y="5232400"/>
            <a:ext cx="1854200" cy="3847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900" smtClean="0">
                <a:solidFill>
                  <a:srgbClr val="C13F00"/>
                </a:solidFill>
                <a:latin typeface="Arial - 26"/>
              </a:rPr>
              <a:t>«date»</a:t>
            </a:r>
            <a:endParaRPr lang="ru-RU" sz="1900">
              <a:solidFill>
                <a:srgbClr val="C13F00"/>
              </a:solidFill>
              <a:latin typeface="Arial - 2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00" y="317500"/>
            <a:ext cx="10210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700" smtClean="0">
                <a:solidFill>
                  <a:srgbClr val="8B0000"/>
                </a:solidFill>
                <a:latin typeface="Times New Roman - 36"/>
              </a:rPr>
              <a:t>1</a:t>
            </a:r>
            <a:endParaRPr lang="ru-RU" sz="2700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317500"/>
            <a:ext cx="90932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8B0000"/>
                </a:solidFill>
                <a:latin typeface="Times New Roman - 48"/>
              </a:rPr>
              <a:t>В каком ряду все слова -наречия?</a:t>
            </a:r>
            <a:endParaRPr lang="ru-RU" sz="3600">
              <a:solidFill>
                <a:srgbClr val="8B0000"/>
              </a:solidFill>
              <a:latin typeface="Times New Roman - 4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422400"/>
            <a:ext cx="82423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A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1000" y="1422400"/>
            <a:ext cx="82423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опрошены, поспешив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9300" y="2425700"/>
            <a:ext cx="84201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B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2100" y="2425700"/>
            <a:ext cx="84201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оглядываясь, бегущий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000" y="3517900"/>
            <a:ext cx="81153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C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3517900"/>
            <a:ext cx="81153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который, несколько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900" y="4635500"/>
            <a:ext cx="75692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D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36700" y="4635500"/>
            <a:ext cx="75692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налево, вправду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500" y="482600"/>
            <a:ext cx="98806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700" smtClean="0">
                <a:solidFill>
                  <a:srgbClr val="8B0000"/>
                </a:solidFill>
                <a:latin typeface="Times New Roman - 36"/>
              </a:rPr>
              <a:t>2</a:t>
            </a:r>
            <a:endParaRPr lang="ru-RU" sz="2700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30300" y="482600"/>
            <a:ext cx="90297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700" smtClean="0">
                <a:solidFill>
                  <a:srgbClr val="8B0000"/>
                </a:solidFill>
                <a:latin typeface="Times New Roman - 36"/>
              </a:rPr>
              <a:t>В каком ряду во всех словах пишется -НН-?</a:t>
            </a:r>
            <a:endParaRPr lang="ru-RU" sz="2700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" y="1943100"/>
            <a:ext cx="95123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A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0900" y="1943100"/>
            <a:ext cx="93091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оловя(н,нн)ый, посаже(н,нн)ы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00" y="3060700"/>
            <a:ext cx="95123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B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5500" y="3060700"/>
            <a:ext cx="93345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медле(н.нн)о, мужестве(н,нн)о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127500"/>
            <a:ext cx="94869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C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2800" y="4127500"/>
            <a:ext cx="93472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кожа(н,нн)ый, деревя(н,нн)ый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00" y="5334000"/>
            <a:ext cx="96393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D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93218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пече(н,нн)ый, умышле(н,нн)о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00" y="381000"/>
            <a:ext cx="10210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700" smtClean="0">
                <a:solidFill>
                  <a:srgbClr val="8B0000"/>
                </a:solidFill>
                <a:latin typeface="Times New Roman - 36"/>
              </a:rPr>
              <a:t>3</a:t>
            </a:r>
            <a:endParaRPr lang="ru-RU" sz="2700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1700" y="381000"/>
            <a:ext cx="92583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700" smtClean="0">
                <a:solidFill>
                  <a:srgbClr val="8B0000"/>
                </a:solidFill>
                <a:latin typeface="Times New Roman - 36"/>
              </a:rPr>
              <a:t>В каком словосочетании НЕ пишется раздельно?</a:t>
            </a:r>
            <a:endParaRPr lang="ru-RU" sz="2700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2070100"/>
            <a:ext cx="89281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A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9000" y="2070100"/>
            <a:ext cx="89281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(не)громко произнести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600" y="3302000"/>
            <a:ext cx="86995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B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3302000"/>
            <a:ext cx="86995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(не)оправданный риск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600" y="4330700"/>
            <a:ext cx="101981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C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4330700"/>
            <a:ext cx="92456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совсем (не)интересно рассказывать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200" y="6388100"/>
            <a:ext cx="96139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D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16000" y="63881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(не)большой по численности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800" y="317500"/>
            <a:ext cx="9956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700" smtClean="0">
                <a:solidFill>
                  <a:srgbClr val="8B0000"/>
                </a:solidFill>
                <a:latin typeface="Times New Roman - 36"/>
              </a:rPr>
              <a:t>4</a:t>
            </a:r>
            <a:endParaRPr lang="ru-RU" sz="2700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317500"/>
            <a:ext cx="91694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8B0000"/>
                </a:solidFill>
                <a:latin typeface="Times New Roman - 48"/>
              </a:rPr>
              <a:t>В слове   </a:t>
            </a:r>
            <a:r>
              <a:rPr lang="ru-RU" sz="3600" smtClean="0">
                <a:solidFill>
                  <a:srgbClr val="FF0000"/>
                </a:solidFill>
                <a:latin typeface="Times New Roman - 48"/>
              </a:rPr>
              <a:t>ВСКАЧ....</a:t>
            </a:r>
            <a:r>
              <a:rPr lang="ru-RU" sz="3600" smtClean="0">
                <a:solidFill>
                  <a:srgbClr val="8B0000"/>
                </a:solidFill>
                <a:latin typeface="Times New Roman - 48"/>
              </a:rPr>
              <a:t> пишется Ь      </a:t>
            </a:r>
          </a:p>
          <a:p>
            <a:endParaRPr lang="ru-RU" sz="3600" smtClean="0">
              <a:solidFill>
                <a:srgbClr val="8B0000"/>
              </a:solidFill>
              <a:latin typeface="Times New Roman - 48"/>
            </a:endParaRPr>
          </a:p>
          <a:p>
            <a:r>
              <a:rPr lang="ru-RU" sz="3600" smtClean="0">
                <a:solidFill>
                  <a:srgbClr val="8B0000"/>
                </a:solidFill>
                <a:latin typeface="Times New Roman - 48"/>
              </a:rPr>
              <a:t>после       шипящей?</a:t>
            </a:r>
            <a:endParaRPr lang="ru-RU" sz="3600">
              <a:solidFill>
                <a:srgbClr val="8B0000"/>
              </a:solidFill>
              <a:latin typeface="Times New Roman - 4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0" y="3327400"/>
            <a:ext cx="35941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mtClean="0">
                <a:solidFill>
                  <a:srgbClr val="8B0000"/>
                </a:solidFill>
                <a:latin typeface="Times New Roman - 24"/>
              </a:rPr>
              <a:t>Да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9200" y="5651500"/>
            <a:ext cx="35687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mtClean="0">
                <a:solidFill>
                  <a:srgbClr val="8B0000"/>
                </a:solidFill>
                <a:latin typeface="Times New Roman - 24"/>
              </a:rPr>
              <a:t>Нет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400" y="393700"/>
            <a:ext cx="98552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700" smtClean="0">
                <a:solidFill>
                  <a:srgbClr val="8B0000"/>
                </a:solidFill>
                <a:latin typeface="Times New Roman - 36"/>
              </a:rPr>
              <a:t>5</a:t>
            </a:r>
            <a:endParaRPr lang="ru-RU" sz="2700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2200" y="393700"/>
            <a:ext cx="9067800" cy="28623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8B0000"/>
                </a:solidFill>
                <a:latin typeface="Times New Roman - 48"/>
              </a:rPr>
              <a:t>Можно ли проиллюстрировать правило</a:t>
            </a:r>
            <a:r>
              <a:rPr lang="ru-RU" sz="3600" smtClean="0">
                <a:solidFill>
                  <a:srgbClr val="00008B"/>
                </a:solidFill>
                <a:latin typeface="Times New Roman - 48"/>
              </a:rPr>
              <a:t>"Наречия с приставкой по- и суффиксом -ому-(-ему-)пишутся через дефис"</a:t>
            </a:r>
            <a:r>
              <a:rPr lang="ru-RU" sz="3600" smtClean="0">
                <a:solidFill>
                  <a:srgbClr val="8B0000"/>
                </a:solidFill>
                <a:latin typeface="Times New Roman - 48"/>
              </a:rPr>
              <a:t>таким примером: </a:t>
            </a:r>
            <a:r>
              <a:rPr lang="ru-RU" sz="3600" smtClean="0">
                <a:solidFill>
                  <a:srgbClr val="0000FF"/>
                </a:solidFill>
                <a:latin typeface="Times New Roman - 48"/>
              </a:rPr>
              <a:t>(по)осеннему лесу</a:t>
            </a:r>
            <a:r>
              <a:rPr lang="ru-RU" sz="3600" smtClean="0">
                <a:solidFill>
                  <a:srgbClr val="8B0000"/>
                </a:solidFill>
                <a:latin typeface="Times New Roman - 48"/>
              </a:rPr>
              <a:t>?</a:t>
            </a:r>
            <a:endParaRPr lang="ru-RU" sz="3600">
              <a:solidFill>
                <a:srgbClr val="8B0000"/>
              </a:solidFill>
              <a:latin typeface="Times New Roman - 4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7999" y="4686300"/>
            <a:ext cx="29845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mtClean="0">
                <a:solidFill>
                  <a:srgbClr val="8B0000"/>
                </a:solidFill>
                <a:latin typeface="Times New Roman - 24"/>
              </a:rPr>
              <a:t>Да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5969000"/>
            <a:ext cx="32258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mtClean="0">
                <a:solidFill>
                  <a:srgbClr val="8B0000"/>
                </a:solidFill>
                <a:latin typeface="Times New Roman - 24"/>
              </a:rPr>
              <a:t>Нет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" y="406400"/>
            <a:ext cx="93980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700" smtClean="0">
                <a:solidFill>
                  <a:srgbClr val="8B0000"/>
                </a:solidFill>
                <a:latin typeface="Times New Roman - 36"/>
              </a:rPr>
              <a:t>6</a:t>
            </a:r>
            <a:endParaRPr lang="ru-RU" sz="2700">
              <a:solidFill>
                <a:srgbClr val="8B0000"/>
              </a:solidFill>
              <a:latin typeface="Times New Roman - 3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9500" y="406400"/>
            <a:ext cx="9080500" cy="12003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8B0000"/>
                </a:solidFill>
                <a:latin typeface="Times New Roman - 48"/>
              </a:rPr>
              <a:t>В каком ряду наречие пишется с суффиксом -А?</a:t>
            </a:r>
            <a:endParaRPr lang="ru-RU" sz="3600">
              <a:solidFill>
                <a:srgbClr val="8B0000"/>
              </a:solidFill>
              <a:latin typeface="Times New Roman - 4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300" y="2247900"/>
            <a:ext cx="81661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A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5100" y="2247900"/>
            <a:ext cx="81661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повернуть  направ...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2300" y="3390900"/>
            <a:ext cx="73533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B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5100" y="3390900"/>
            <a:ext cx="73533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повелось издавн...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3100" y="4508500"/>
            <a:ext cx="68707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C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85900" y="4508500"/>
            <a:ext cx="68707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свернуть влев...</a:t>
            </a:r>
            <a:endParaRPr lang="ru-RU" sz="3600">
              <a:solidFill>
                <a:srgbClr val="000000"/>
              </a:solidFill>
              <a:latin typeface="Times New Roman - 4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0400" y="5562600"/>
            <a:ext cx="71501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>
                <a:solidFill>
                  <a:srgbClr val="8B0000"/>
                </a:solidFill>
                <a:latin typeface="Times New Roman - 24"/>
              </a:rPr>
              <a:t>D</a:t>
            </a:r>
            <a:endParaRPr lang="ru-RU">
              <a:solidFill>
                <a:srgbClr val="8B0000"/>
              </a:solidFill>
              <a:latin typeface="Times New Roman - 2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3200" y="5562600"/>
            <a:ext cx="71501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3600" smtClean="0">
                <a:solidFill>
                  <a:srgbClr val="000000"/>
                </a:solidFill>
                <a:latin typeface="Times New Roman - 48"/>
              </a:rPr>
              <a:t>вытереть насух..</a:t>
            </a:r>
            <a:r>
              <a:rPr lang="ru-RU" sz="3600" smtClean="0">
                <a:solidFill>
                  <a:srgbClr val="8B0000"/>
                </a:solidFill>
                <a:latin typeface="Times New Roman - 48"/>
              </a:rPr>
              <a:t>.</a:t>
            </a:r>
            <a:endParaRPr lang="ru-RU" sz="3600">
              <a:solidFill>
                <a:srgbClr val="8B0000"/>
              </a:solidFill>
              <a:latin typeface="Times New Roman - 4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223</Words>
  <Application>Microsoft Office PowerPoint</Application>
  <PresentationFormat>Произвольный</PresentationFormat>
  <Paragraphs>66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Arial - 49</vt:lpstr>
      <vt:lpstr>Calibri</vt:lpstr>
      <vt:lpstr>Arial - 26</vt:lpstr>
      <vt:lpstr>Times New Roman - 36</vt:lpstr>
      <vt:lpstr>Times New Roman - 24</vt:lpstr>
      <vt:lpstr>Times New Roman - 48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2</cp:revision>
  <dcterms:created xsi:type="dcterms:W3CDTF">2016-05-10T03:12:51Z</dcterms:created>
  <dcterms:modified xsi:type="dcterms:W3CDTF">2016-05-17T05:13:37Z</dcterms:modified>
</cp:coreProperties>
</file>