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00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1115616" y="1412776"/>
            <a:ext cx="7200800" cy="37440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ru-RU" sz="1600" b="1" dirty="0" err="1"/>
              <a:t>Карсанова</a:t>
            </a:r>
            <a:r>
              <a:rPr lang="ru-RU" sz="1600" b="1" dirty="0"/>
              <a:t> Зарина </a:t>
            </a:r>
            <a:r>
              <a:rPr lang="ru-RU" sz="1600" b="1" dirty="0" smtClean="0"/>
              <a:t>Гавриловна</a:t>
            </a:r>
          </a:p>
          <a:p>
            <a:pPr algn="ctr"/>
            <a:r>
              <a:rPr lang="ru-RU" sz="1400" b="1" dirty="0" smtClean="0"/>
              <a:t> </a:t>
            </a:r>
            <a:r>
              <a:rPr lang="ru-RU" sz="1400" dirty="0"/>
              <a:t>учитель русского языка и </a:t>
            </a:r>
            <a:r>
              <a:rPr lang="ru-RU" sz="1400" dirty="0" smtClean="0"/>
              <a:t>литературы</a:t>
            </a:r>
          </a:p>
          <a:p>
            <a:pPr algn="ctr"/>
            <a:r>
              <a:rPr lang="ru-RU" sz="1400" dirty="0" smtClean="0"/>
              <a:t> Государственного </a:t>
            </a:r>
            <a:r>
              <a:rPr lang="ru-RU" sz="1400" dirty="0"/>
              <a:t>бюджетного общеобразовательного учреждения </a:t>
            </a:r>
            <a:endParaRPr lang="ru-RU" sz="1400" dirty="0" smtClean="0"/>
          </a:p>
          <a:p>
            <a:pPr algn="ctr"/>
            <a:r>
              <a:rPr lang="ru-RU" sz="1400" dirty="0" smtClean="0"/>
              <a:t>средней </a:t>
            </a:r>
            <a:r>
              <a:rPr lang="ru-RU" sz="1400" dirty="0"/>
              <a:t>общеобразовательной школы №8 </a:t>
            </a:r>
            <a:endParaRPr lang="ru-RU" sz="1400" dirty="0" smtClean="0"/>
          </a:p>
          <a:p>
            <a:pPr algn="ctr"/>
            <a:r>
              <a:rPr lang="ru-RU" sz="1400" dirty="0" smtClean="0"/>
              <a:t>г</a:t>
            </a:r>
            <a:r>
              <a:rPr lang="ru-RU" sz="1400" dirty="0"/>
              <a:t>. Беслан Республики Северная Осетия-Алания</a:t>
            </a:r>
            <a:r>
              <a:rPr lang="ru-RU" sz="1400" b="1" dirty="0"/>
              <a:t>
</a:t>
            </a:r>
            <a:endParaRPr lang="ru-RU" dirty="0" smtClean="0"/>
          </a:p>
          <a:p>
            <a:pPr algn="ctr"/>
            <a:r>
              <a:rPr lang="ru-RU" dirty="0"/>
              <a:t>
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Урок литературы в 7 классе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Человек должен жить прекрасным </a:t>
            </a:r>
            <a:endParaRPr lang="ru-RU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по рассказу Р.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</a:rPr>
              <a:t>Брэдбери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 «Улыбка»)</a:t>
            </a:r>
            <a:endParaRPr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118" y="404664"/>
            <a:ext cx="611505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5877272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70C0"/>
                </a:solidFill>
              </a:rPr>
              <a:t>Четвертый Всероссийский фестиваль передового педагогического опыта</a:t>
            </a:r>
          </a:p>
          <a:p>
            <a:pPr algn="ctr"/>
            <a:r>
              <a:rPr lang="ru-RU" sz="1600" dirty="0" smtClean="0">
                <a:solidFill>
                  <a:srgbClr val="0070C0"/>
                </a:solidFill>
              </a:rPr>
              <a:t>"Современные методы и приемы обучения"</a:t>
            </a:r>
          </a:p>
          <a:p>
            <a:pPr algn="ctr"/>
            <a:r>
              <a:rPr lang="ru-RU" sz="1600" dirty="0" smtClean="0">
                <a:solidFill>
                  <a:srgbClr val="0070C0"/>
                </a:solidFill>
              </a:rPr>
              <a:t>март - май 2016 года</a:t>
            </a:r>
            <a:endParaRPr lang="ru-RU" sz="1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8429760" y="-1000080"/>
            <a:ext cx="3285000" cy="141840"/>
          </a:xfrm>
          <a:prstGeom prst="rect">
            <a:avLst/>
          </a:prstGeom>
        </p:spPr>
      </p:sp>
      <p:sp>
        <p:nvSpPr>
          <p:cNvPr id="70" name="CustomShape 2"/>
          <p:cNvSpPr/>
          <p:nvPr/>
        </p:nvSpPr>
        <p:spPr>
          <a:xfrm>
            <a:off x="500040" y="0"/>
            <a:ext cx="8071560" cy="6856920"/>
          </a:xfrm>
          <a:prstGeom prst="rect">
            <a:avLst/>
          </a:prstGeom>
        </p:spPr>
      </p:sp>
      <p:pic>
        <p:nvPicPr>
          <p:cNvPr id="71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286000" y="142920"/>
            <a:ext cx="4661280" cy="64285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3357720" y="-357120"/>
            <a:ext cx="5328000" cy="70200"/>
          </a:xfrm>
          <a:prstGeom prst="rect">
            <a:avLst/>
          </a:prstGeom>
        </p:spPr>
      </p:sp>
      <p:sp>
        <p:nvSpPr>
          <p:cNvPr id="73" name="CustomShape 2"/>
          <p:cNvSpPr/>
          <p:nvPr/>
        </p:nvSpPr>
        <p:spPr>
          <a:xfrm>
            <a:off x="214200" y="142920"/>
            <a:ext cx="8714520" cy="64998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3600" b="1">
                <a:solidFill>
                  <a:srgbClr val="FF0000"/>
                </a:solidFill>
                <a:latin typeface="Calibri"/>
              </a:rPr>
              <a:t>Толпа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 – сборище, скопище; множество сошедшихся вместе людей.</a:t>
            </a:r>
            <a:endParaRPr/>
          </a:p>
          <a:p>
            <a:pPr>
              <a:lnSpc>
                <a:spcPct val="100000"/>
              </a:lnSpc>
            </a:pPr>
            <a:r>
              <a:rPr lang="ru-RU" sz="3600" b="1">
                <a:solidFill>
                  <a:srgbClr val="FF0000"/>
                </a:solidFill>
                <a:latin typeface="Calibri"/>
              </a:rPr>
              <a:t>Общность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 – единство, наличие неразрывных связей.</a:t>
            </a:r>
            <a:endParaRPr/>
          </a:p>
          <a:p>
            <a:pPr>
              <a:lnSpc>
                <a:spcPct val="100000"/>
              </a:lnSpc>
            </a:pPr>
            <a:r>
              <a:rPr lang="ru-RU" sz="3600" b="1">
                <a:solidFill>
                  <a:srgbClr val="FF0000"/>
                </a:solidFill>
                <a:latin typeface="Calibri"/>
              </a:rPr>
              <a:t>Коллектив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 – группа лиц, объединённых общественно значимыми целями, интересами, общей деятельностью.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4886280" y="-857520"/>
            <a:ext cx="4256640" cy="142560"/>
          </a:xfrm>
          <a:prstGeom prst="rect">
            <a:avLst/>
          </a:prstGeom>
        </p:spPr>
      </p:sp>
      <p:sp>
        <p:nvSpPr>
          <p:cNvPr id="75" name="CustomShape 2"/>
          <p:cNvSpPr/>
          <p:nvPr/>
        </p:nvSpPr>
        <p:spPr>
          <a:xfrm>
            <a:off x="142920" y="214200"/>
            <a:ext cx="8785800" cy="62139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4000">
                <a:solidFill>
                  <a:srgbClr val="0070C0"/>
                </a:solidFill>
                <a:latin typeface="Calibri"/>
              </a:rPr>
              <a:t>          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4000">
                <a:solidFill>
                  <a:srgbClr val="0070C0"/>
                </a:solidFill>
                <a:latin typeface="Calibri"/>
              </a:rPr>
              <a:t>          </a:t>
            </a:r>
            <a:r>
              <a:rPr lang="ru-RU" sz="4000" b="1">
                <a:solidFill>
                  <a:srgbClr val="0070C0"/>
                </a:solidFill>
                <a:latin typeface="Calibri"/>
              </a:rPr>
              <a:t>КРАСОТОЙ СПАСЁТСЯ МИР!</a:t>
            </a:r>
            <a:endParaRPr/>
          </a:p>
          <a:p>
            <a:pPr>
              <a:lnSpc>
                <a:spcPct val="100000"/>
              </a:lnSpc>
            </a:pPr>
            <a:r>
              <a:rPr lang="ru-RU" sz="4000">
                <a:solidFill>
                  <a:srgbClr val="0070C0"/>
                </a:solidFill>
                <a:latin typeface="Calibri"/>
              </a:rPr>
              <a:t>                                   </a:t>
            </a:r>
            <a:r>
              <a:rPr lang="ru-RU" sz="4000" i="1">
                <a:solidFill>
                  <a:srgbClr val="0070C0"/>
                </a:solidFill>
                <a:latin typeface="Calibri"/>
              </a:rPr>
              <a:t>Ф.М. Достоевский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2643120" y="-285840"/>
            <a:ext cx="6042600" cy="284760"/>
          </a:xfrm>
          <a:prstGeom prst="rect">
            <a:avLst/>
          </a:prstGeom>
        </p:spPr>
      </p:sp>
      <p:sp>
        <p:nvSpPr>
          <p:cNvPr id="77" name="CustomShape 2"/>
          <p:cNvSpPr/>
          <p:nvPr/>
        </p:nvSpPr>
        <p:spPr>
          <a:xfrm>
            <a:off x="214200" y="642960"/>
            <a:ext cx="8471520" cy="54820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УНИЧТОЖЕНИЕ – </a:t>
            </a:r>
            <a:r>
              <a:rPr lang="ru-RU" sz="3200">
                <a:solidFill>
                  <a:srgbClr val="FF0000"/>
                </a:solidFill>
                <a:latin typeface="Calibri"/>
              </a:rPr>
              <a:t>СОЗИДАНИЕ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НЕНАВИСТЬ –  </a:t>
            </a:r>
            <a:r>
              <a:rPr lang="ru-RU" sz="3200">
                <a:solidFill>
                  <a:srgbClr val="FF0000"/>
                </a:solidFill>
                <a:latin typeface="Calibri"/>
              </a:rPr>
              <a:t>ЛЮБОВЬ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ЗЛОСТЬ - </a:t>
            </a:r>
            <a:r>
              <a:rPr lang="ru-RU" sz="3200">
                <a:solidFill>
                  <a:srgbClr val="FF0000"/>
                </a:solidFill>
                <a:latin typeface="Calibri"/>
              </a:rPr>
              <a:t>ДОБРО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3214800" y="-428760"/>
            <a:ext cx="5470920" cy="213120"/>
          </a:xfrm>
          <a:prstGeom prst="rect">
            <a:avLst/>
          </a:prstGeom>
        </p:spPr>
      </p:sp>
      <p:sp>
        <p:nvSpPr>
          <p:cNvPr id="79" name="CustomShape 2"/>
          <p:cNvSpPr/>
          <p:nvPr/>
        </p:nvSpPr>
        <p:spPr>
          <a:xfrm>
            <a:off x="214200" y="214200"/>
            <a:ext cx="8471520" cy="64285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НЕ ДОПУСТИТЕ…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БЕРЕГИТЕ…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НЕ УНИЧТОЖАЙТЕ…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ЗАДУМАЙТЕСЬ…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БОЙТЕСЬ…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ОДУМАЙТЕСЬ…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ПОЗАБОТЬТЕСЬ…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1785960" y="-1071720"/>
            <a:ext cx="5499720" cy="70920"/>
          </a:xfrm>
          <a:prstGeom prst="rect">
            <a:avLst/>
          </a:prstGeom>
        </p:spPr>
      </p:sp>
      <p:sp>
        <p:nvSpPr>
          <p:cNvPr id="81" name="CustomShape 2"/>
          <p:cNvSpPr/>
          <p:nvPr/>
        </p:nvSpPr>
        <p:spPr>
          <a:xfrm>
            <a:off x="357120" y="214200"/>
            <a:ext cx="8571600" cy="6285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ru-RU" sz="3200" i="1">
                <a:solidFill>
                  <a:srgbClr val="000000"/>
                </a:solidFill>
                <a:latin typeface="Calibri"/>
              </a:rPr>
              <a:t>«Спасибо за то, что вы открыли передо мной то прекрасное, чем должен жить человек».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                    </a:t>
            </a:r>
            <a:r>
              <a:rPr lang="ru-RU" sz="2400" i="1">
                <a:solidFill>
                  <a:srgbClr val="000000"/>
                </a:solidFill>
                <a:latin typeface="Calibri"/>
              </a:rPr>
              <a:t>К. Паустовский «Корзина с еловыми шишками»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3200" i="1">
                <a:solidFill>
                  <a:srgbClr val="000000"/>
                </a:solidFill>
                <a:latin typeface="Calibri"/>
              </a:rPr>
              <a:t>« Ещё появится … человек с душой… Человек, у которого душа лежит к красивому».</a:t>
            </a:r>
            <a:endParaRPr/>
          </a:p>
          <a:p>
            <a:pPr>
              <a:lnSpc>
                <a:spcPct val="100000"/>
              </a:lnSpc>
            </a:pPr>
            <a:r>
              <a:rPr lang="ru-RU" sz="2400" i="1">
                <a:solidFill>
                  <a:srgbClr val="000000"/>
                </a:solidFill>
                <a:latin typeface="Calibri"/>
              </a:rPr>
              <a:t>                                                                   Р.Брэдбери  «Улыбка»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4000320" y="-428760"/>
            <a:ext cx="4685400" cy="213120"/>
          </a:xfrm>
          <a:prstGeom prst="rect">
            <a:avLst/>
          </a:prstGeom>
        </p:spPr>
      </p:sp>
      <p:sp>
        <p:nvSpPr>
          <p:cNvPr id="83" name="CustomShape 2"/>
          <p:cNvSpPr/>
          <p:nvPr/>
        </p:nvSpPr>
        <p:spPr>
          <a:xfrm>
            <a:off x="214200" y="214200"/>
            <a:ext cx="8714520" cy="64285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3200" b="1" i="1">
                <a:solidFill>
                  <a:srgbClr val="000000"/>
                </a:solidFill>
                <a:latin typeface="Calibri"/>
              </a:rPr>
              <a:t>     ПРЕКРАСНОЕ, ЧЕМ ДОЛЖЕН ЖИТЬ ЧЕЛОВЕК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              (</a:t>
            </a:r>
            <a:r>
              <a:rPr lang="ru-RU" sz="3200" i="1">
                <a:solidFill>
                  <a:srgbClr val="000000"/>
                </a:solidFill>
                <a:latin typeface="Calibri"/>
              </a:rPr>
              <a:t>по рассказу Р. Брэдбери «Улыбка»)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143160" y="-214200"/>
            <a:ext cx="5542560" cy="213120"/>
          </a:xfrm>
          <a:prstGeom prst="rect">
            <a:avLst/>
          </a:prstGeom>
        </p:spPr>
      </p:sp>
      <p:sp>
        <p:nvSpPr>
          <p:cNvPr id="85" name="CustomShape 2"/>
          <p:cNvSpPr/>
          <p:nvPr/>
        </p:nvSpPr>
        <p:spPr>
          <a:xfrm>
            <a:off x="214200" y="214200"/>
            <a:ext cx="8471520" cy="64285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3200" b="1">
                <a:solidFill>
                  <a:srgbClr val="000000"/>
                </a:solidFill>
                <a:latin typeface="Times New Roman"/>
              </a:rPr>
              <a:t>1. </a:t>
            </a:r>
            <a:r>
              <a:rPr lang="ru-RU" sz="3200" b="1">
                <a:solidFill>
                  <a:srgbClr val="FF0000"/>
                </a:solidFill>
                <a:latin typeface="Times New Roman"/>
              </a:rPr>
              <a:t>ГОРОД, КОТОРЫЙ ПОСТРОИМ МЫ!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3200" b="1">
                <a:solidFill>
                  <a:srgbClr val="000000"/>
                </a:solidFill>
                <a:latin typeface="Calibri"/>
              </a:rPr>
              <a:t>2.  </a:t>
            </a:r>
            <a:r>
              <a:rPr lang="ru-RU" sz="3200" b="1">
                <a:solidFill>
                  <a:srgbClr val="FF0000"/>
                </a:solidFill>
                <a:latin typeface="Times New Roman"/>
              </a:rPr>
              <a:t>МЫ ВОССТАНОВИМ ЭТОТ РАЗРУШЕННЫЙ ГОРОД!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1</cp:revision>
  <dcterms:modified xsi:type="dcterms:W3CDTF">2016-05-28T21:03:34Z</dcterms:modified>
</cp:coreProperties>
</file>