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5" r:id="rId10"/>
    <p:sldId id="269" r:id="rId11"/>
    <p:sldId id="267" r:id="rId12"/>
    <p:sldId id="268" r:id="rId13"/>
    <p:sldId id="266" r:id="rId14"/>
    <p:sldId id="271" r:id="rId15"/>
    <p:sldId id="270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B12FB-4459-4D8D-B28D-4D93E0ECD2A6}" type="datetimeFigureOut">
              <a:rPr lang="ru-RU" smtClean="0"/>
              <a:t>04.05.2016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9CE2-C1A2-45EE-838A-F64626A6D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902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B12FB-4459-4D8D-B28D-4D93E0ECD2A6}" type="datetimeFigureOut">
              <a:rPr lang="ru-RU" smtClean="0"/>
              <a:t>04.05.2016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9CE2-C1A2-45EE-838A-F64626A6D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209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B12FB-4459-4D8D-B28D-4D93E0ECD2A6}" type="datetimeFigureOut">
              <a:rPr lang="ru-RU" smtClean="0"/>
              <a:t>04.05.2016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9CE2-C1A2-45EE-838A-F64626A6D63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93813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B12FB-4459-4D8D-B28D-4D93E0ECD2A6}" type="datetimeFigureOut">
              <a:rPr lang="ru-RU" smtClean="0"/>
              <a:t>04.05.2016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9CE2-C1A2-45EE-838A-F64626A6D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8929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B12FB-4459-4D8D-B28D-4D93E0ECD2A6}" type="datetimeFigureOut">
              <a:rPr lang="ru-RU" smtClean="0"/>
              <a:t>04.05.2016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9CE2-C1A2-45EE-838A-F64626A6D63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64565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B12FB-4459-4D8D-B28D-4D93E0ECD2A6}" type="datetimeFigureOut">
              <a:rPr lang="ru-RU" smtClean="0"/>
              <a:t>04.05.2016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9CE2-C1A2-45EE-838A-F64626A6D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932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B12FB-4459-4D8D-B28D-4D93E0ECD2A6}" type="datetimeFigureOut">
              <a:rPr lang="ru-RU" smtClean="0"/>
              <a:t>04.05.2016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9CE2-C1A2-45EE-838A-F64626A6D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037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B12FB-4459-4D8D-B28D-4D93E0ECD2A6}" type="datetimeFigureOut">
              <a:rPr lang="ru-RU" smtClean="0"/>
              <a:t>04.05.2016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9CE2-C1A2-45EE-838A-F64626A6D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734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B12FB-4459-4D8D-B28D-4D93E0ECD2A6}" type="datetimeFigureOut">
              <a:rPr lang="ru-RU" smtClean="0"/>
              <a:t>04.05.2016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9CE2-C1A2-45EE-838A-F64626A6D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468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B12FB-4459-4D8D-B28D-4D93E0ECD2A6}" type="datetimeFigureOut">
              <a:rPr lang="ru-RU" smtClean="0"/>
              <a:t>04.05.2016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9CE2-C1A2-45EE-838A-F64626A6D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564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B12FB-4459-4D8D-B28D-4D93E0ECD2A6}" type="datetimeFigureOut">
              <a:rPr lang="ru-RU" smtClean="0"/>
              <a:t>04.05.2016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9CE2-C1A2-45EE-838A-F64626A6D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560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B12FB-4459-4D8D-B28D-4D93E0ECD2A6}" type="datetimeFigureOut">
              <a:rPr lang="ru-RU" smtClean="0"/>
              <a:t>04.05.2016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9CE2-C1A2-45EE-838A-F64626A6D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318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B12FB-4459-4D8D-B28D-4D93E0ECD2A6}" type="datetimeFigureOut">
              <a:rPr lang="ru-RU" smtClean="0"/>
              <a:t>04.05.2016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9CE2-C1A2-45EE-838A-F64626A6D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9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B12FB-4459-4D8D-B28D-4D93E0ECD2A6}" type="datetimeFigureOut">
              <a:rPr lang="ru-RU" smtClean="0"/>
              <a:t>04.05.2016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9CE2-C1A2-45EE-838A-F64626A6D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960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B12FB-4459-4D8D-B28D-4D93E0ECD2A6}" type="datetimeFigureOut">
              <a:rPr lang="ru-RU" smtClean="0"/>
              <a:t>04.05.2016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9CE2-C1A2-45EE-838A-F64626A6D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372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B12FB-4459-4D8D-B28D-4D93E0ECD2A6}" type="datetimeFigureOut">
              <a:rPr lang="ru-RU" smtClean="0"/>
              <a:t>04.05.2016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9CE2-C1A2-45EE-838A-F64626A6D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761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B12FB-4459-4D8D-B28D-4D93E0ECD2A6}" type="datetimeFigureOut">
              <a:rPr lang="ru-RU" smtClean="0"/>
              <a:t>04.05.2016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9469CE2-C1A2-45EE-838A-F64626A6D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745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935" y="260648"/>
            <a:ext cx="6120130" cy="315595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935" y="6021288"/>
            <a:ext cx="611505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64504" y="1049654"/>
            <a:ext cx="713588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ru-RU" b="1" cap="all" dirty="0">
                <a:latin typeface="Times New Roman"/>
                <a:ea typeface="Calibri"/>
                <a:cs typeface="Times New Roman"/>
              </a:rPr>
              <a:t>Операционные усилители.</a:t>
            </a:r>
            <a:endParaRPr lang="ru-RU" sz="1600" dirty="0"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b="1" cap="all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Методическая разработка урока</a:t>
            </a:r>
            <a:endParaRPr lang="ru-RU" sz="1600" dirty="0"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b="1" cap="all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 ДИСЦИПЛИНЕ «Электронная техника»</a:t>
            </a:r>
            <a:endParaRPr lang="ru-RU" sz="1600" dirty="0">
              <a:effectLst/>
              <a:latin typeface="Times New Roman"/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11760" y="2965736"/>
            <a:ext cx="6402415" cy="2451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Антоненко Татьяна Павловна</a:t>
            </a:r>
          </a:p>
          <a:p>
            <a:pPr>
              <a:spcAft>
                <a:spcPts val="1000"/>
              </a:spcAft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 общепрофессиональных дисциплин</a:t>
            </a:r>
          </a:p>
          <a:p>
            <a:pPr>
              <a:spcAft>
                <a:spcPts val="1000"/>
              </a:spcAft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профессиональное образовательное учреждение </a:t>
            </a:r>
          </a:p>
          <a:p>
            <a:pPr>
              <a:spcAft>
                <a:spcPts val="1000"/>
              </a:spcAft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«Политехнический колледж им. Н.Н.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Годовикова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spcAft>
                <a:spcPts val="1000"/>
              </a:spcAft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Москва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580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Признаки идеальности О У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1412776"/>
            <a:ext cx="7788993" cy="535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08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6347713" cy="1320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Передаточная характеристика</a:t>
            </a:r>
            <a:br>
              <a:rPr lang="ru-RU" dirty="0" smtClean="0"/>
            </a:br>
            <a:r>
              <a:rPr lang="ru-RU" dirty="0" smtClean="0"/>
              <a:t>инвертирующего О У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1700808"/>
            <a:ext cx="8729320" cy="469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70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6347713" cy="1320800"/>
          </a:xfrm>
        </p:spPr>
        <p:txBody>
          <a:bodyPr>
            <a:normAutofit/>
          </a:bodyPr>
          <a:lstStyle/>
          <a:p>
            <a:r>
              <a:rPr lang="ru-RU" dirty="0" smtClean="0"/>
              <a:t>Обратная связь в схеме </a:t>
            </a:r>
            <a:br>
              <a:rPr lang="ru-RU" dirty="0" smtClean="0"/>
            </a:br>
            <a:r>
              <a:rPr lang="ru-RU" dirty="0" smtClean="0"/>
              <a:t>инвертирующего О У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86" y="2002142"/>
            <a:ext cx="9127414" cy="482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26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Микросхема ОУ К140УД1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60" y="1844824"/>
            <a:ext cx="9229596" cy="5187729"/>
          </a:xfrm>
        </p:spPr>
      </p:pic>
    </p:spTree>
    <p:extLst>
      <p:ext uri="{BB962C8B-B14F-4D97-AF65-F5344CB8AC3E}">
        <p14:creationId xmlns:p14="http://schemas.microsoft.com/office/powerpoint/2010/main" val="97890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Схема </a:t>
            </a:r>
            <a:r>
              <a:rPr lang="ru-RU" dirty="0" err="1" smtClean="0"/>
              <a:t>неинвертирующего</a:t>
            </a:r>
            <a:r>
              <a:rPr lang="ru-RU" dirty="0" smtClean="0"/>
              <a:t> ОУ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44824"/>
            <a:ext cx="6048672" cy="3888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3288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Схема инвертора на ОУ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04864"/>
            <a:ext cx="5616625" cy="3672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09664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Схема сумматора на ОУ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72816"/>
            <a:ext cx="5256584" cy="37158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283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Операционные усилители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210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Операционный усилитель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Операционный усилитель –это высококачественный усилитель постоянного тока.</a:t>
            </a:r>
          </a:p>
          <a:p>
            <a:pPr marL="0" indent="0">
              <a:buNone/>
            </a:pPr>
            <a:r>
              <a:rPr lang="ru-RU" sz="2800" dirty="0" smtClean="0"/>
              <a:t>Применяется для выполнения математических операций в аналоговых вычислительных машинах.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9344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077" y="342507"/>
            <a:ext cx="6347713" cy="710229"/>
          </a:xfrm>
        </p:spPr>
        <p:txBody>
          <a:bodyPr/>
          <a:lstStyle/>
          <a:p>
            <a:r>
              <a:rPr lang="ru-RU" dirty="0" smtClean="0"/>
              <a:t>Обратная связь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67046"/>
            <a:ext cx="7240056" cy="388077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Обратной связью называют передачу части энергии с выхода усилителя на его вход.</a:t>
            </a:r>
          </a:p>
          <a:p>
            <a:r>
              <a:rPr lang="ru-RU" sz="2400" dirty="0" smtClean="0">
                <a:sym typeface="Symbol"/>
              </a:rPr>
              <a:t></a:t>
            </a:r>
            <a:r>
              <a:rPr lang="ru-RU" sz="2400" dirty="0" smtClean="0"/>
              <a:t> показывает, </a:t>
            </a:r>
            <a:r>
              <a:rPr lang="ru-RU" sz="2400" dirty="0"/>
              <a:t>какая часть энергии передается с выхода усилителя на его вход. </a:t>
            </a:r>
            <a:endParaRPr lang="ru-RU" sz="2400" dirty="0" smtClean="0"/>
          </a:p>
          <a:p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40968"/>
            <a:ext cx="6952024" cy="318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420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Влияние обратной связи на основные</a:t>
            </a:r>
            <a:br>
              <a:rPr lang="ru-RU" sz="3600" dirty="0" smtClean="0"/>
            </a:br>
            <a:r>
              <a:rPr lang="ru-RU" sz="3600" dirty="0" smtClean="0"/>
              <a:t>показатели работы усилителей.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Обратная связь изменяет показатели работы усилителя:</a:t>
            </a:r>
          </a:p>
          <a:p>
            <a:pPr marL="0" indent="0">
              <a:buNone/>
            </a:pPr>
            <a:r>
              <a:rPr lang="ru-RU" dirty="0" smtClean="0"/>
              <a:t> 1.Уменьшает коэффициент усиления. 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К</a:t>
            </a:r>
            <a:r>
              <a:rPr lang="ru-RU" dirty="0" smtClean="0"/>
              <a:t>оэффициент усиления всей схемы при ведении обратной связи.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9"/>
          <a:stretch/>
        </p:blipFill>
        <p:spPr bwMode="auto">
          <a:xfrm>
            <a:off x="1273323" y="3717032"/>
            <a:ext cx="3727104" cy="2046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337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/>
              <a:t>Влияние обратной связи на основные</a:t>
            </a:r>
            <a:br>
              <a:rPr lang="ru-RU" sz="3600" dirty="0"/>
            </a:br>
            <a:r>
              <a:rPr lang="ru-RU" sz="3600" dirty="0"/>
              <a:t>показатели работы усилителей</a:t>
            </a:r>
            <a:r>
              <a:rPr lang="ru-RU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8" y="2160590"/>
            <a:ext cx="7274769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2. Повышается стабильность усиления.</a:t>
            </a:r>
          </a:p>
          <a:p>
            <a:pPr marL="0" indent="0">
              <a:buNone/>
            </a:pPr>
            <a:r>
              <a:rPr lang="ru-RU" dirty="0" smtClean="0"/>
              <a:t>Коэффициент усиления остается практически постоянным, </a:t>
            </a:r>
          </a:p>
          <a:p>
            <a:pPr marL="0" indent="0">
              <a:buNone/>
            </a:pPr>
            <a:r>
              <a:rPr lang="ru-RU" dirty="0" err="1" smtClean="0"/>
              <a:t>то-есть</a:t>
            </a:r>
            <a:r>
              <a:rPr lang="ru-RU" dirty="0" smtClean="0"/>
              <a:t> очень мало меняется при воздействии дестабилизирующих факторов:</a:t>
            </a:r>
          </a:p>
          <a:p>
            <a:pPr marL="0" indent="0">
              <a:buNone/>
            </a:pPr>
            <a:r>
              <a:rPr lang="ru-RU" dirty="0" smtClean="0"/>
              <a:t>--  изменении температуры .</a:t>
            </a:r>
          </a:p>
          <a:p>
            <a:pPr marL="0" indent="0">
              <a:buNone/>
            </a:pPr>
            <a:r>
              <a:rPr lang="ru-RU" dirty="0" smtClean="0"/>
              <a:t>-- изменении питающего напряжения.</a:t>
            </a:r>
          </a:p>
          <a:p>
            <a:pPr marL="0" indent="0">
              <a:buNone/>
            </a:pPr>
            <a:r>
              <a:rPr lang="ru-RU" dirty="0" smtClean="0"/>
              <a:t>-- наводок внешних полей.</a:t>
            </a:r>
          </a:p>
          <a:p>
            <a:pPr marL="0" indent="0">
              <a:buNone/>
            </a:pPr>
            <a:r>
              <a:rPr lang="ru-RU" dirty="0" smtClean="0"/>
              <a:t> 3.Уменьшаются нелинейные искажения.</a:t>
            </a:r>
          </a:p>
          <a:p>
            <a:pPr marL="0" indent="0">
              <a:buNone/>
            </a:pPr>
            <a:r>
              <a:rPr lang="ru-RU" dirty="0" smtClean="0"/>
              <a:t>4.  Уменьшаются частотные искажения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484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80728"/>
            <a:ext cx="7848872" cy="355975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400" dirty="0" smtClean="0"/>
              <a:t>1. Имеют сложную схему, выполнены на интегральных микросхемах.</a:t>
            </a:r>
          </a:p>
          <a:p>
            <a:pPr marL="0" indent="0">
              <a:buNone/>
            </a:pPr>
            <a:r>
              <a:rPr lang="ru-RU" sz="2400" dirty="0" smtClean="0"/>
              <a:t>2. Имеют два входа.</a:t>
            </a:r>
          </a:p>
          <a:p>
            <a:pPr marL="0" indent="0">
              <a:buNone/>
            </a:pPr>
            <a:r>
              <a:rPr lang="ru-RU" sz="2400" dirty="0" smtClean="0"/>
              <a:t>--Uвх.1 - инвертирующий вход.</a:t>
            </a:r>
          </a:p>
          <a:p>
            <a:pPr marL="0" indent="0">
              <a:buNone/>
            </a:pPr>
            <a:r>
              <a:rPr lang="ru-RU" sz="2400" dirty="0" smtClean="0"/>
              <a:t>Выходной сигнал отличается по фазе на  180°  от Uвх.1, то есть находится в противофазе.</a:t>
            </a:r>
          </a:p>
          <a:p>
            <a:pPr marL="0" indent="0">
              <a:buNone/>
            </a:pPr>
            <a:r>
              <a:rPr lang="ru-RU" sz="2400" dirty="0" smtClean="0"/>
              <a:t>--Uвх.2 - </a:t>
            </a:r>
            <a:r>
              <a:rPr lang="ru-RU" sz="2400" dirty="0" err="1" smtClean="0"/>
              <a:t>неинвертирующий</a:t>
            </a:r>
            <a:r>
              <a:rPr lang="ru-RU" sz="2400" dirty="0" smtClean="0"/>
              <a:t> вход.</a:t>
            </a:r>
          </a:p>
          <a:p>
            <a:pPr marL="0" indent="0">
              <a:buNone/>
            </a:pPr>
            <a:r>
              <a:rPr lang="ru-RU" sz="2400" dirty="0" smtClean="0"/>
              <a:t>Сигналы на выходе и на Uвx.2 имеет одинаковую фазу.</a:t>
            </a: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43649" y="4437112"/>
            <a:ext cx="7248831" cy="242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87824" y="332656"/>
            <a:ext cx="4310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ОСОБЕННОСТИ ОУ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08628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6526" y="332656"/>
            <a:ext cx="7031778" cy="60486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 smtClean="0"/>
              <a:t>    3. Это усилитель постоянного тока. Частотная характеристика не имеет спада на низких частотах и в схеме отсутствуют реактивные элементы.</a:t>
            </a:r>
          </a:p>
          <a:p>
            <a:pPr marL="0" indent="0">
              <a:buNone/>
            </a:pPr>
            <a:r>
              <a:rPr lang="ru-RU" sz="2800" dirty="0" smtClean="0"/>
              <a:t>    4. Коэффициент усиления большой. Больше       1000.	</a:t>
            </a:r>
          </a:p>
          <a:p>
            <a:pPr marL="0" indent="0">
              <a:buNone/>
            </a:pPr>
            <a:r>
              <a:rPr lang="ru-RU" sz="2800" dirty="0" smtClean="0"/>
              <a:t>   5. Обязательно применяется отрицательная обратная связь: с выхода на инвертирующий вход.</a:t>
            </a:r>
          </a:p>
          <a:p>
            <a:pPr marL="0" indent="0">
              <a:buNone/>
            </a:pPr>
            <a:r>
              <a:rPr lang="ru-RU" sz="2800" dirty="0" smtClean="0"/>
              <a:t>    6. Питание операционного усилителя делают двух полярными для того, чтобы при отсутствии входных сигналов уровень напряжения на выходе привести к нулю.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632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02" y="22811"/>
            <a:ext cx="6347713" cy="1320800"/>
          </a:xfrm>
        </p:spPr>
        <p:txBody>
          <a:bodyPr/>
          <a:lstStyle/>
          <a:p>
            <a:r>
              <a:rPr lang="ru-RU" dirty="0" smtClean="0"/>
              <a:t>Схема инвертирующего </a:t>
            </a:r>
            <a:r>
              <a:rPr lang="ru-RU" sz="6600" dirty="0" err="1" smtClean="0"/>
              <a:t>оу</a:t>
            </a:r>
            <a:endParaRPr lang="ru-RU" sz="66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816"/>
            <a:ext cx="7908005" cy="3528392"/>
          </a:xfrm>
        </p:spPr>
      </p:pic>
    </p:spTree>
    <p:extLst>
      <p:ext uri="{BB962C8B-B14F-4D97-AF65-F5344CB8AC3E}">
        <p14:creationId xmlns:p14="http://schemas.microsoft.com/office/powerpoint/2010/main" val="166010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151</TotalTime>
  <Words>283</Words>
  <Application>Microsoft Office PowerPoint</Application>
  <PresentationFormat>Экран (4:3)</PresentationFormat>
  <Paragraphs>47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Грань</vt:lpstr>
      <vt:lpstr>Презентация PowerPoint</vt:lpstr>
      <vt:lpstr>Операционные усилители</vt:lpstr>
      <vt:lpstr>Операционный усилитель</vt:lpstr>
      <vt:lpstr>Обратная связь</vt:lpstr>
      <vt:lpstr>Влияние обратной связи на основные показатели работы усилителей.</vt:lpstr>
      <vt:lpstr>Влияние обратной связи на основные показатели работы усилителей.</vt:lpstr>
      <vt:lpstr>Презентация PowerPoint</vt:lpstr>
      <vt:lpstr>Презентация PowerPoint</vt:lpstr>
      <vt:lpstr>Схема инвертирующего оу</vt:lpstr>
      <vt:lpstr>Признаки идеальности О У</vt:lpstr>
      <vt:lpstr>Передаточная характеристика инвертирующего О У</vt:lpstr>
      <vt:lpstr>Обратная связь в схеме  инвертирующего О У</vt:lpstr>
      <vt:lpstr>Микросхема ОУ К140УД1</vt:lpstr>
      <vt:lpstr>Схема неинвертирующего ОУ</vt:lpstr>
      <vt:lpstr>Схема инвертора на ОУ</vt:lpstr>
      <vt:lpstr>Схема сумматора на ОУ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Операционные усилители</dc:title>
  <dc:creator>Антон</dc:creator>
  <cp:lastModifiedBy>Венера Узбековна</cp:lastModifiedBy>
  <cp:revision>25</cp:revision>
  <dcterms:created xsi:type="dcterms:W3CDTF">2015-04-23T09:57:26Z</dcterms:created>
  <dcterms:modified xsi:type="dcterms:W3CDTF">2016-05-04T18:31:56Z</dcterms:modified>
</cp:coreProperties>
</file>