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45" r:id="rId2"/>
    <p:sldId id="296" r:id="rId3"/>
    <p:sldId id="320" r:id="rId4"/>
    <p:sldId id="293" r:id="rId5"/>
    <p:sldId id="344" r:id="rId6"/>
    <p:sldId id="336" r:id="rId7"/>
    <p:sldId id="338" r:id="rId8"/>
    <p:sldId id="337" r:id="rId9"/>
    <p:sldId id="324" r:id="rId10"/>
    <p:sldId id="317" r:id="rId11"/>
    <p:sldId id="334" r:id="rId12"/>
    <p:sldId id="325" r:id="rId13"/>
    <p:sldId id="297" r:id="rId14"/>
    <p:sldId id="327" r:id="rId15"/>
    <p:sldId id="328" r:id="rId16"/>
    <p:sldId id="340" r:id="rId17"/>
    <p:sldId id="341" r:id="rId18"/>
    <p:sldId id="342" r:id="rId19"/>
    <p:sldId id="343" r:id="rId20"/>
    <p:sldId id="332" r:id="rId21"/>
    <p:sldId id="319" r:id="rId22"/>
    <p:sldId id="329" r:id="rId2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0099"/>
    <a:srgbClr val="CC3300"/>
    <a:srgbClr val="FF3300"/>
    <a:srgbClr val="0000FF"/>
    <a:srgbClr val="00FFCC"/>
    <a:srgbClr val="EDE6FC"/>
    <a:srgbClr val="E5F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550" autoAdjust="0"/>
  </p:normalViewPr>
  <p:slideViewPr>
    <p:cSldViewPr>
      <p:cViewPr>
        <p:scale>
          <a:sx n="77" d="100"/>
          <a:sy n="77" d="100"/>
        </p:scale>
        <p:origin x="-115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A02DE9-04A9-4AA2-A236-4442D3974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05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49223A-25C0-409F-AD01-F7D8EE576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11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C47807-CE63-45D0-BC9C-F1F6F65F470C}" type="slidenum">
              <a:rPr lang="ru-RU" altLang="ru-RU" sz="1200" smtClean="0"/>
              <a:pPr eaLnBrk="1" hangingPunct="1"/>
              <a:t>1</a:t>
            </a:fld>
            <a:endParaRPr lang="ru-RU" altLang="ru-RU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ru-RU" altLang="ru-RU"/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ru-RU" altLang="ru-RU"/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2C7B1-3578-4218-9354-E25FF7685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82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2140A-089F-443D-A2CC-20417E273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27F13-4837-4BB8-B2D5-F98D2C28A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79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20C10-7C6C-44FA-AAE4-940BB2DB8A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68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09CB-EB67-491B-B4C4-4FF224C11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2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083A4-1DB4-4F58-A810-F2BB0C9CD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6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A2883-5E52-4B87-B2D2-89E76C749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1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C8019-6756-4F82-845A-EF07BF922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32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9AC7C-D359-4407-B043-4CB8C3E45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86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48CDC-D98A-4D1B-B97F-155FF7B67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70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C7D1A-173A-43B7-808B-156A46266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22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7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1" lang="ru-RU" altLang="ru-RU"/>
          </a:p>
        </p:txBody>
      </p:sp>
      <p:sp>
        <p:nvSpPr>
          <p:cNvPr id="1027" name="Line 39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28" name="Picture 42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3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1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25CC5A8-CA4A-4787-9EE7-80D1B3564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1140B-3961-4DC5-BA58-D6354B47FEBC}" type="slidenum">
              <a:rPr lang="ru-RU" altLang="ru-RU" sz="1400" smtClean="0"/>
              <a:pPr eaLnBrk="1" hangingPunct="1"/>
              <a:t>1</a:t>
            </a:fld>
            <a:endParaRPr lang="ru-RU" altLang="ru-RU" sz="1400" smtClean="0"/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2627313" y="2736850"/>
            <a:ext cx="565308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ru-RU" altLang="ru-RU" sz="2000"/>
              <a:t>Гуминская Наталья Александровна</a:t>
            </a:r>
          </a:p>
          <a:p>
            <a:pPr algn="l" eaLnBrk="1" hangingPunct="1"/>
            <a:r>
              <a:rPr lang="ru-RU" altLang="ru-RU" sz="2000"/>
              <a:t>преподаватель отдельной дисциплины «русский язык и литература»</a:t>
            </a:r>
          </a:p>
          <a:p>
            <a:pPr algn="l" eaLnBrk="1" hangingPunct="1"/>
            <a:r>
              <a:rPr lang="ru-RU" altLang="ru-RU" sz="2000"/>
              <a:t>Федеральное государственное казенное общеобразовательное учреждение «Севастопольское президентское кадетское училище»</a:t>
            </a:r>
          </a:p>
          <a:p>
            <a:pPr algn="l" eaLnBrk="1" hangingPunct="1"/>
            <a:r>
              <a:rPr lang="ru-RU" altLang="ru-RU" sz="2000"/>
              <a:t>г. Севастополь, Крымский Федеральный округ</a:t>
            </a:r>
          </a:p>
        </p:txBody>
      </p:sp>
      <p:pic>
        <p:nvPicPr>
          <p:cNvPr id="3076" name="Рисунок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0713"/>
            <a:ext cx="60309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5934075"/>
            <a:ext cx="61150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76375" y="1484313"/>
            <a:ext cx="6624638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cap="all" dirty="0"/>
              <a:t>Стили речи. Публицистический стиль и его жанры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57225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6000">
                <a:solidFill>
                  <a:srgbClr val="0070C0"/>
                </a:solidFill>
              </a:rPr>
              <a:t>Физминутка</a:t>
            </a:r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611188" y="1628775"/>
            <a:ext cx="5905500" cy="13096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5931"/>
              </a:avLst>
            </a:prstTxWarp>
          </a:bodyPr>
          <a:lstStyle/>
          <a:p>
            <a:r>
              <a:rPr lang="ru-RU" sz="3600" b="1" kern="10">
                <a:solidFill>
                  <a:srgbClr val="00008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2292" name="Line 11"/>
          <p:cNvSpPr>
            <a:spLocks noChangeShapeType="1"/>
          </p:cNvSpPr>
          <p:nvPr/>
        </p:nvSpPr>
        <p:spPr bwMode="auto">
          <a:xfrm flipV="1">
            <a:off x="19050" y="0"/>
            <a:ext cx="0" cy="685800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3" name="Line 12"/>
          <p:cNvSpPr>
            <a:spLocks noChangeShapeType="1"/>
          </p:cNvSpPr>
          <p:nvPr/>
        </p:nvSpPr>
        <p:spPr bwMode="auto">
          <a:xfrm flipV="1">
            <a:off x="9144000" y="0"/>
            <a:ext cx="0" cy="685800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Line 1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5" name="Line 14"/>
          <p:cNvSpPr>
            <a:spLocks noChangeShapeType="1"/>
          </p:cNvSpPr>
          <p:nvPr/>
        </p:nvSpPr>
        <p:spPr bwMode="auto">
          <a:xfrm>
            <a:off x="0" y="44450"/>
            <a:ext cx="9144000" cy="0"/>
          </a:xfrm>
          <a:prstGeom prst="line">
            <a:avLst/>
          </a:prstGeom>
          <a:noFill/>
          <a:ln w="1270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296" name="Picture 8" descr="C:\Users\Наталья\Desktop\729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563688"/>
            <a:ext cx="41052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9" descr="C:\Users\Наталья\Desktop\729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88" y="5764213"/>
            <a:ext cx="41052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 descr="C:\Users\Наталья\Desktop\0011-011-Fizminut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2284413"/>
            <a:ext cx="3452813" cy="320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48105111_1251531744_2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31286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42988" y="536575"/>
            <a:ext cx="7489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i="1"/>
              <a:t>Следите за движениями «веселой» дискетки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path" presetSubtype="0" repeatCount="3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754 -0.11124 C 0.66771 -0.11124 0.87136 0.06846 0.87136 0.28932 C 0.87136 0.51018 0.66771 0.6901 0.41754 0.6901 C 0.16719 0.6901 -0.03628 0.51018 -0.03628 0.28932 C -0.03628 0.06846 0.16719 -0.11124 0.41754 -0.11124 Z " pathEditMode="relative" rAng="0" ptsTypes="fffff">
                                      <p:cBhvr>
                                        <p:cTn id="13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754 -0.11124 C 0.66771 -0.11124 0.87136 0.05573 0.87136 0.2611 C 0.87136 0.46646 0.66771 0.63367 0.41754 0.63367 C 0.16719 0.63367 -0.03628 0.46646 -0.03628 0.2611 C -0.03628 0.05573 0.16719 -0.11124 0.41754 -0.11124 Z " pathEditMode="relative" rAng="0" ptsTypes="fffff">
                                      <p:cBhvr>
                                        <p:cTn id="16" dur="3000" spd="-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9DB5738-A56F-4645-8F6A-A06DDA31DE32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 smtClean="0"/>
          </a:p>
        </p:txBody>
      </p:sp>
      <p:pic>
        <p:nvPicPr>
          <p:cNvPr id="14339" name="Picture 2" descr="D:\Документы\Бумажки Наташки\русский язык 6 класс\развитие речи\Людовик\символический портрет и жанры\11004-Confused-Orange-Business-Man-With-A-Questionmark-Over-His-Head-Clipart-Illu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30188"/>
            <a:ext cx="7929562" cy="635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28688" y="2968625"/>
            <a:ext cx="25654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 группам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40425" y="2276475"/>
            <a:ext cx="25654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 группам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9113" y="6103938"/>
            <a:ext cx="25669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 группам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CC6EEA7-F5E5-4B92-B1D3-593C224E50DD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 smtClean="0"/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1000125" y="428625"/>
            <a:ext cx="7715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/>
              <a:t>Публицистические (</a:t>
            </a:r>
            <a:r>
              <a:rPr lang="ru-RU" altLang="ru-RU" sz="4000"/>
              <a:t>газетные</a:t>
            </a:r>
            <a:r>
              <a:rPr lang="ru-RU" altLang="ru-RU" sz="4000" b="1"/>
              <a:t>) жанры </a:t>
            </a:r>
            <a:r>
              <a:rPr lang="ru-RU" altLang="ru-RU" sz="4000"/>
              <a:t>информационного типа: </a:t>
            </a:r>
          </a:p>
        </p:txBody>
      </p:sp>
      <p:sp>
        <p:nvSpPr>
          <p:cNvPr id="15364" name="Прямоугольник 1"/>
          <p:cNvSpPr>
            <a:spLocks noChangeArrowheads="1"/>
          </p:cNvSpPr>
          <p:nvPr/>
        </p:nvSpPr>
        <p:spPr bwMode="auto">
          <a:xfrm>
            <a:off x="1116013" y="1700213"/>
            <a:ext cx="76327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3538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Заметка</a:t>
            </a:r>
            <a:r>
              <a:rPr lang="ru-RU" altLang="ru-RU" sz="2800"/>
              <a:t> – краткое сообщение в печати о событии как о свершившемся факте.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Репортаж</a:t>
            </a:r>
            <a:r>
              <a:rPr lang="ru-RU" altLang="ru-RU" sz="2800"/>
              <a:t> – поэтапное фиксирование автором (участником или очевидцем) результатов своего наблюдения.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Интервью</a:t>
            </a:r>
            <a:r>
              <a:rPr lang="ru-RU" altLang="ru-RU" sz="2800"/>
              <a:t> – беседа журналиста, предназначенная для печати (или передачи по радио, телевидению) в форме вопросов и ответов с каким-либо лицом.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5CC393A-D5E1-49D1-A31B-E3A091A70C8B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 smtClean="0"/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1000125" y="428625"/>
            <a:ext cx="7715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/>
              <a:t>Публицистические (</a:t>
            </a:r>
            <a:r>
              <a:rPr lang="ru-RU" altLang="ru-RU" sz="4000"/>
              <a:t>газетные</a:t>
            </a:r>
            <a:r>
              <a:rPr lang="ru-RU" altLang="ru-RU" sz="4000" b="1"/>
              <a:t>) жанры </a:t>
            </a:r>
            <a:r>
              <a:rPr lang="ru-RU" altLang="ru-RU" sz="4000"/>
              <a:t>агитационного типа</a:t>
            </a:r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971550" y="1700213"/>
            <a:ext cx="7704138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3538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Воззвание</a:t>
            </a:r>
            <a:r>
              <a:rPr lang="ru-RU" altLang="ru-RU" sz="2800"/>
              <a:t> – обращение к широким кругам населения, заключающее в себе призыв к действенному выступлению.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9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Листовка </a:t>
            </a:r>
            <a:r>
              <a:rPr lang="ru-RU" altLang="ru-RU" sz="2800"/>
              <a:t>– лист бумаги с текстом и иногда с иллюстрациями, агитационного (призывного)  или информационного  характера.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Плакат </a:t>
            </a:r>
            <a:r>
              <a:rPr lang="ru-RU" altLang="ru-RU" sz="2800"/>
              <a:t>–  броское крупноформатное изображение, сопровожденное кратким текстом, сделанное в агитационных, рекламных, информационных или учебных целях.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BAAAB65-2F1B-4FBC-B539-CCB1AB86E0C3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400" smtClean="0"/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1000125" y="428625"/>
            <a:ext cx="7715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/>
              <a:t>Жанры </a:t>
            </a:r>
            <a:r>
              <a:rPr lang="ru-RU" altLang="ru-RU" sz="4000">
                <a:cs typeface="Times New Roman" pitchFamily="18" charset="0"/>
              </a:rPr>
              <a:t>художественно-публицистического типа</a:t>
            </a:r>
            <a:endParaRPr lang="ru-RU" altLang="ru-RU" sz="4000"/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42988" y="1700213"/>
            <a:ext cx="76327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3538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Портретный очерк </a:t>
            </a:r>
            <a:r>
              <a:rPr lang="ru-RU" altLang="ru-RU" sz="2800"/>
              <a:t>– рассказ о реально существующих людях, чья жизнь и деятельность общественно значимы, могут интересовать других.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Отзыв</a:t>
            </a:r>
            <a:r>
              <a:rPr lang="ru-RU" altLang="ru-RU" sz="2800"/>
              <a:t> – отклик, мнение о ком-чём-нибудь, оценка кого-чего-нибудь в печати или в устной форме.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u="sng"/>
              <a:t>Фельетон </a:t>
            </a:r>
            <a:r>
              <a:rPr lang="ru-RU" altLang="ru-RU" sz="2800"/>
              <a:t>– газетная или журнальная статья на злободневную тему, в которой используются сатирические или комические приемы изложения.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52705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Тест «Жанры публицистического стиля»</a:t>
            </a:r>
            <a:endParaRPr lang="ru-RU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1604963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ru-RU" altLang="ru-RU" smtClean="0"/>
              <a:t>1. Краткое сообщение</a:t>
            </a:r>
          </a:p>
          <a:p>
            <a:pPr marL="514350" indent="-514350">
              <a:buFontTx/>
              <a:buNone/>
            </a:pPr>
            <a:r>
              <a:rPr lang="ru-RU" altLang="ru-RU" smtClean="0"/>
              <a:t>о событии как о</a:t>
            </a:r>
          </a:p>
          <a:p>
            <a:pPr marL="514350" indent="-514350">
              <a:buFontTx/>
              <a:buNone/>
            </a:pPr>
            <a:r>
              <a:rPr lang="ru-RU" altLang="ru-RU" smtClean="0"/>
              <a:t>свершившемся факте.</a:t>
            </a:r>
          </a:p>
        </p:txBody>
      </p:sp>
      <p:sp>
        <p:nvSpPr>
          <p:cNvPr id="18436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Репортаж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Фельетон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Воззвание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Портретный очерк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Заметка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Отзыв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Интервью</a:t>
            </a:r>
          </a:p>
        </p:txBody>
      </p:sp>
      <p:sp>
        <p:nvSpPr>
          <p:cNvPr id="18437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8645E5F-D51E-4D85-895E-763848FDFB64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40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971550" y="836613"/>
            <a:ext cx="77041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>
              <a:defRPr/>
            </a:pPr>
            <a:r>
              <a:rPr lang="ru-RU" sz="1800" b="1" u="sng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Задание</a:t>
            </a:r>
            <a:r>
              <a:rPr lang="ru-RU" sz="1800" b="1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. Установите соответствия между толкованиями жанра и понятиями: к каждой позиции 1-ого столбца подберите соответствующую позицию из 2-ого столбца 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116013" y="3284538"/>
            <a:ext cx="3743325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dirty="0"/>
              <a:t>2. </a:t>
            </a:r>
            <a:r>
              <a:rPr lang="ru-RU" sz="2800" kern="0" dirty="0">
                <a:latin typeface="+mn-lt"/>
              </a:rPr>
              <a:t>Беседа журналиста,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kern="0" dirty="0">
                <a:latin typeface="+mn-lt"/>
              </a:rPr>
              <a:t>предназначенная для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kern="0" dirty="0">
                <a:latin typeface="+mn-lt"/>
              </a:rPr>
              <a:t>печати (или передачи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kern="0" dirty="0">
                <a:latin typeface="+mn-lt"/>
              </a:rPr>
              <a:t>по радио, ТВ), в форме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kern="0" dirty="0">
                <a:latin typeface="+mn-lt"/>
              </a:rPr>
              <a:t>вопросов и ответов с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kern="0" dirty="0">
                <a:latin typeface="+mn-lt"/>
              </a:rPr>
              <a:t>каким-либо лицом.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52705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Тест «Жанры публицистического стиля»</a:t>
            </a:r>
            <a:endParaRPr lang="ru-RU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4010025" cy="2684463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ru-RU" dirty="0" smtClean="0"/>
              <a:t>3.</a:t>
            </a:r>
            <a:r>
              <a:rPr lang="ru-RU" kern="1200" dirty="0" smtClean="0">
                <a:solidFill>
                  <a:srgbClr val="000000"/>
                </a:solidFill>
              </a:rPr>
              <a:t> Поэтапное</a:t>
            </a:r>
          </a:p>
          <a:p>
            <a:pPr marL="514350" indent="-514350">
              <a:buFontTx/>
              <a:buNone/>
              <a:defRPr/>
            </a:pPr>
            <a:r>
              <a:rPr lang="ru-RU" kern="1200" dirty="0" smtClean="0">
                <a:solidFill>
                  <a:srgbClr val="000000"/>
                </a:solidFill>
              </a:rPr>
              <a:t>фиксирование автором</a:t>
            </a:r>
          </a:p>
          <a:p>
            <a:pPr marL="514350" indent="-514350">
              <a:buFontTx/>
              <a:buNone/>
              <a:defRPr/>
            </a:pPr>
            <a:r>
              <a:rPr lang="ru-RU" kern="1200" dirty="0" smtClean="0">
                <a:solidFill>
                  <a:srgbClr val="000000"/>
                </a:solidFill>
              </a:rPr>
              <a:t>(участником или</a:t>
            </a:r>
          </a:p>
          <a:p>
            <a:pPr marL="514350" indent="-514350">
              <a:buFontTx/>
              <a:buNone/>
              <a:defRPr/>
            </a:pPr>
            <a:r>
              <a:rPr lang="ru-RU" kern="1200" dirty="0" smtClean="0">
                <a:solidFill>
                  <a:srgbClr val="000000"/>
                </a:solidFill>
              </a:rPr>
              <a:t>очевидцем) результатов</a:t>
            </a:r>
          </a:p>
          <a:p>
            <a:pPr marL="514350" indent="-514350">
              <a:buFontTx/>
              <a:buNone/>
              <a:defRPr/>
            </a:pPr>
            <a:r>
              <a:rPr lang="ru-RU" kern="1200" dirty="0" smtClean="0">
                <a:solidFill>
                  <a:srgbClr val="000000"/>
                </a:solidFill>
              </a:rPr>
              <a:t>своего наблюдения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9460" name="Содержимое 3"/>
          <p:cNvSpPr>
            <a:spLocks noGrp="1"/>
          </p:cNvSpPr>
          <p:nvPr>
            <p:ph sz="half" idx="2"/>
          </p:nvPr>
        </p:nvSpPr>
        <p:spPr>
          <a:xfrm>
            <a:off x="5292725" y="1752600"/>
            <a:ext cx="3394075" cy="4114800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Репортаж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Фельетон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Воззвание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Портретный очерк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Заметка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Отзыв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Интервью</a:t>
            </a:r>
          </a:p>
        </p:txBody>
      </p:sp>
      <p:sp>
        <p:nvSpPr>
          <p:cNvPr id="1946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79136A9-07D2-4EBB-B52D-8ECC910B0AAB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140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971550" y="836613"/>
            <a:ext cx="77041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>
              <a:defRPr/>
            </a:pPr>
            <a:r>
              <a:rPr lang="ru-RU" sz="1800" b="1" u="sng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Задание</a:t>
            </a:r>
            <a:r>
              <a:rPr lang="ru-RU" sz="1800" b="1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. Установите соответствия между толкованиями жанра и понятиями: к каждой позиции 1-ого столбца подберите соответствующую позицию из 2-ого столбца 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116013" y="4365625"/>
            <a:ext cx="4103687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dirty="0"/>
              <a:t>4. Отклик, мнение о ком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dirty="0"/>
              <a:t>чём-нибудь, оценка кого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dirty="0"/>
              <a:t>чего-нибудь в печати или</a:t>
            </a:r>
          </a:p>
          <a:p>
            <a:pPr marL="514350" indent="-514350" algn="l" eaLnBrk="0" hangingPunct="0">
              <a:spcBef>
                <a:spcPct val="20000"/>
              </a:spcBef>
              <a:defRPr/>
            </a:pPr>
            <a:r>
              <a:rPr lang="ru-RU" sz="2800" dirty="0"/>
              <a:t>в устной форме.</a:t>
            </a:r>
            <a:endParaRPr lang="ru-RU" sz="2800" kern="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52705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Тест «Жанры публицистического стиля»</a:t>
            </a:r>
            <a:endParaRPr lang="ru-RU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4081463" cy="23241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dirty="0" smtClean="0"/>
              <a:t>5.</a:t>
            </a:r>
            <a:r>
              <a:rPr lang="ru-RU" kern="1200" dirty="0" smtClean="0">
                <a:solidFill>
                  <a:srgbClr val="000000"/>
                </a:solidFill>
              </a:rPr>
              <a:t> Обращение к широким кругам населения, заключающее в себе призыв к действенному выступлению.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484" name="Содержимое 3"/>
          <p:cNvSpPr>
            <a:spLocks noGrp="1"/>
          </p:cNvSpPr>
          <p:nvPr>
            <p:ph sz="half" idx="2"/>
          </p:nvPr>
        </p:nvSpPr>
        <p:spPr>
          <a:xfrm>
            <a:off x="5292725" y="1752600"/>
            <a:ext cx="3394075" cy="4114800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Репортаж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Фельетон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Воззвание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Портретный очерк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Заметка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Отзыв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Интервью</a:t>
            </a:r>
          </a:p>
        </p:txBody>
      </p:sp>
      <p:sp>
        <p:nvSpPr>
          <p:cNvPr id="2048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4B084ED-72E2-4297-A23D-579415DF1A09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40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971550" y="836613"/>
            <a:ext cx="77041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>
              <a:defRPr/>
            </a:pPr>
            <a:r>
              <a:rPr lang="ru-RU" sz="1800" b="1" u="sng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Задание</a:t>
            </a:r>
            <a:r>
              <a:rPr lang="ru-RU" sz="1800" b="1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. Установите соответствия между толкованиями жанра и понятиями: к каждой позиции 1-ого столбца подберите соответствующую позицию из 2-ого столбца 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042988" y="4005263"/>
            <a:ext cx="410527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spcBef>
                <a:spcPct val="20000"/>
              </a:spcBef>
              <a:tabLst>
                <a:tab pos="363538" algn="l"/>
              </a:tabLst>
              <a:defRPr/>
            </a:pPr>
            <a:r>
              <a:rPr lang="ru-RU" sz="2800" dirty="0"/>
              <a:t>6. Рассказ о реально существующих людях, чья жизнь и деятельность общественно значимы. </a:t>
            </a:r>
            <a:endParaRPr lang="ru-RU" sz="2800" kern="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52705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Тест «Жанры публицистического стиля»</a:t>
            </a:r>
            <a:endParaRPr lang="ru-RU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4010025" cy="31892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dirty="0" smtClean="0"/>
              <a:t>7. Газетная или журнальная статья на злободневную тему, в которой используются сатирические или комические приемы изложения.</a:t>
            </a:r>
            <a:r>
              <a:rPr lang="ru-RU" kern="1200" dirty="0" smtClean="0">
                <a:solidFill>
                  <a:srgbClr val="000000"/>
                </a:solidFill>
              </a:rPr>
              <a:t> </a:t>
            </a:r>
            <a:endParaRPr lang="ru-RU" dirty="0"/>
          </a:p>
        </p:txBody>
      </p:sp>
      <p:sp>
        <p:nvSpPr>
          <p:cNvPr id="21508" name="Содержимое 3"/>
          <p:cNvSpPr>
            <a:spLocks noGrp="1"/>
          </p:cNvSpPr>
          <p:nvPr>
            <p:ph sz="half" idx="2"/>
          </p:nvPr>
        </p:nvSpPr>
        <p:spPr>
          <a:xfrm>
            <a:off x="5292725" y="1752600"/>
            <a:ext cx="3394075" cy="4114800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Репортаж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Фельетон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Воззвание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Портретный очерк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Заметка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Отзыв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altLang="ru-RU" smtClean="0"/>
              <a:t>Интервью</a:t>
            </a:r>
          </a:p>
        </p:txBody>
      </p:sp>
      <p:sp>
        <p:nvSpPr>
          <p:cNvPr id="21509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9D3D792-E59A-41FE-8B9C-FD774A4362F6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ru-RU" altLang="ru-RU" sz="140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971550" y="836613"/>
            <a:ext cx="77041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>
              <a:defRPr/>
            </a:pPr>
            <a:r>
              <a:rPr lang="ru-RU" sz="1800" b="1" u="sng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Задание</a:t>
            </a:r>
            <a:r>
              <a:rPr lang="ru-RU" sz="1800" b="1" kern="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. Установите соответствия между толкованиями жанра и понятиями: к каждой позиции 1-ого столбца подберите соответствующую позицию из 2-ого столбца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286152E-2E84-4722-831B-80AA07400A01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 smtClean="0"/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1071563" y="573088"/>
            <a:ext cx="77152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8C4E10"/>
                </a:solidFill>
                <a:cs typeface="Times New Roman" pitchFamily="18" charset="0"/>
              </a:rPr>
              <a:t> Символический портрет стиля</a:t>
            </a:r>
            <a:endParaRPr lang="ru-RU" altLang="ru-RU" sz="2800" b="1">
              <a:solidFill>
                <a:srgbClr val="8C4E10"/>
              </a:solidFill>
            </a:endParaRPr>
          </a:p>
        </p:txBody>
      </p:sp>
      <p:pic>
        <p:nvPicPr>
          <p:cNvPr id="4100" name="Picture 3" descr="D:\Документы\Бумажки Наташки\русский язык 6 класс\развитие речи\Людовик\символический портрет\микрофон\zvez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1341438"/>
            <a:ext cx="2349500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 descr="D:\Документы\Бумажки Наташки\русский язык 6 класс\развитие речи\Людовик\символический портрет\фотик\FS-122-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3" y="4633913"/>
            <a:ext cx="2592387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 descr="D:\Документы\Бумажки Наташки\русский язык 6 класс\развитие речи\Людовик\символический портрет\газета\Газета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1095375"/>
            <a:ext cx="2278063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D:\Документы\Бумажки Наташки\русский язык 6 класс\развитие речи\Людовик\символический портрет\radio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3648075"/>
            <a:ext cx="26193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21" descr="D:\Документы\Бумажки Наташки\русский язык 6 класс\развитие речи\Людовик\символический портрет\13361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925763"/>
            <a:ext cx="239077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D:\Документы\Бумажки Наташки\русский язык 6 класс\развитие речи\Людовик\символический портрет и жанры\71b842bb1e4df7dd113ea655c055198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8" y="2652713"/>
            <a:ext cx="2476500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85B09FC-5B9B-45B4-819D-6A9A930EE657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ru-RU" altLang="ru-RU" sz="1400" smtClean="0"/>
          </a:p>
        </p:txBody>
      </p:sp>
      <p:sp>
        <p:nvSpPr>
          <p:cNvPr id="3" name="TextBox 2"/>
          <p:cNvSpPr txBox="1"/>
          <p:nvPr/>
        </p:nvSpPr>
        <p:spPr>
          <a:xfrm>
            <a:off x="1071563" y="357188"/>
            <a:ext cx="77152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2" name="Прямоугольник 10"/>
          <p:cNvSpPr>
            <a:spLocks noChangeArrowheads="1"/>
          </p:cNvSpPr>
          <p:nvPr/>
        </p:nvSpPr>
        <p:spPr bwMode="auto">
          <a:xfrm>
            <a:off x="1214438" y="4929188"/>
            <a:ext cx="235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pic>
        <p:nvPicPr>
          <p:cNvPr id="22533" name="Picture 3" descr="D:\Документы\Бумажки Наташки\русский язык 6 класс\развитие речи\Людовик\символический портрет и жанры\1226526676_shkolni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8393113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929063" y="714375"/>
            <a:ext cx="4786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Проверь себя</a:t>
            </a:r>
          </a:p>
        </p:txBody>
      </p:sp>
      <p:sp>
        <p:nvSpPr>
          <p:cNvPr id="7176" name="Прямоугольник 15"/>
          <p:cNvSpPr>
            <a:spLocks noChangeArrowheads="1"/>
          </p:cNvSpPr>
          <p:nvPr/>
        </p:nvSpPr>
        <p:spPr bwMode="auto">
          <a:xfrm>
            <a:off x="5003800" y="1484313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C00000"/>
                </a:solidFill>
              </a:rPr>
              <a:t>1. Заметка</a:t>
            </a:r>
            <a:endParaRPr lang="ru-RU" altLang="ru-RU" sz="2800"/>
          </a:p>
        </p:txBody>
      </p:sp>
      <p:sp>
        <p:nvSpPr>
          <p:cNvPr id="7177" name="Прямоугольник 16"/>
          <p:cNvSpPr>
            <a:spLocks noChangeArrowheads="1"/>
          </p:cNvSpPr>
          <p:nvPr/>
        </p:nvSpPr>
        <p:spPr bwMode="auto">
          <a:xfrm>
            <a:off x="5003800" y="2492375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C00000"/>
                </a:solidFill>
                <a:cs typeface="Times New Roman" pitchFamily="18" charset="0"/>
              </a:rPr>
              <a:t>3. Репортаж</a:t>
            </a:r>
            <a:endParaRPr lang="ru-RU" altLang="ru-RU" sz="2800"/>
          </a:p>
        </p:txBody>
      </p:sp>
      <p:sp>
        <p:nvSpPr>
          <p:cNvPr id="7178" name="Прямоугольник 17"/>
          <p:cNvSpPr>
            <a:spLocks noChangeArrowheads="1"/>
          </p:cNvSpPr>
          <p:nvPr/>
        </p:nvSpPr>
        <p:spPr bwMode="auto">
          <a:xfrm>
            <a:off x="5003800" y="1989138"/>
            <a:ext cx="2663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C00000"/>
                </a:solidFill>
                <a:cs typeface="Times New Roman" pitchFamily="18" charset="0"/>
              </a:rPr>
              <a:t>2. Интервью</a:t>
            </a:r>
            <a:endParaRPr lang="ru-RU" altLang="ru-RU" sz="2800"/>
          </a:p>
        </p:txBody>
      </p:sp>
      <p:sp>
        <p:nvSpPr>
          <p:cNvPr id="7179" name="Прямоугольник 18"/>
          <p:cNvSpPr>
            <a:spLocks noChangeArrowheads="1"/>
          </p:cNvSpPr>
          <p:nvPr/>
        </p:nvSpPr>
        <p:spPr bwMode="auto">
          <a:xfrm>
            <a:off x="5003800" y="4581525"/>
            <a:ext cx="2736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C00000"/>
                </a:solidFill>
                <a:cs typeface="Times New Roman" pitchFamily="18" charset="0"/>
              </a:rPr>
              <a:t>7. Фельетон</a:t>
            </a:r>
            <a:endParaRPr lang="ru-RU" altLang="ru-RU" sz="2800"/>
          </a:p>
        </p:txBody>
      </p:sp>
      <p:sp>
        <p:nvSpPr>
          <p:cNvPr id="7180" name="Прямоугольник 19"/>
          <p:cNvSpPr>
            <a:spLocks noChangeArrowheads="1"/>
          </p:cNvSpPr>
          <p:nvPr/>
        </p:nvSpPr>
        <p:spPr bwMode="auto">
          <a:xfrm>
            <a:off x="5003800" y="4076700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C00000"/>
                </a:solidFill>
              </a:rPr>
              <a:t>6. Портретный очерк</a:t>
            </a:r>
            <a:endParaRPr lang="ru-RU" altLang="ru-RU" sz="2800"/>
          </a:p>
        </p:txBody>
      </p:sp>
      <p:sp>
        <p:nvSpPr>
          <p:cNvPr id="15" name="Прямоугольник 16"/>
          <p:cNvSpPr>
            <a:spLocks noChangeArrowheads="1"/>
          </p:cNvSpPr>
          <p:nvPr/>
        </p:nvSpPr>
        <p:spPr bwMode="auto">
          <a:xfrm>
            <a:off x="5003800" y="3573463"/>
            <a:ext cx="3168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C00000"/>
                </a:solidFill>
                <a:cs typeface="Times New Roman" pitchFamily="18" charset="0"/>
              </a:rPr>
              <a:t>5. Воззвание</a:t>
            </a:r>
            <a:endParaRPr lang="ru-RU" altLang="ru-RU" sz="2800"/>
          </a:p>
        </p:txBody>
      </p:sp>
      <p:sp>
        <p:nvSpPr>
          <p:cNvPr id="16" name="Прямоугольник 16"/>
          <p:cNvSpPr>
            <a:spLocks noChangeArrowheads="1"/>
          </p:cNvSpPr>
          <p:nvPr/>
        </p:nvSpPr>
        <p:spPr bwMode="auto">
          <a:xfrm>
            <a:off x="5003800" y="2997200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C00000"/>
                </a:solidFill>
                <a:cs typeface="Times New Roman" pitchFamily="18" charset="0"/>
              </a:rPr>
              <a:t>4. Отзыв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619B506-CE0F-43EC-9C7C-943B6BFE3A2F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ru-RU" altLang="ru-RU" sz="14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5" y="301625"/>
            <a:ext cx="4786313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/>
              <a:t>Рефлексия.</a:t>
            </a:r>
            <a:endParaRPr lang="ru-RU" sz="2800" dirty="0"/>
          </a:p>
          <a:p>
            <a:pPr>
              <a:defRPr/>
            </a:pPr>
            <a:r>
              <a:rPr lang="ru-RU" sz="2800" b="1" i="1" dirty="0"/>
              <a:t>Самым интересным на уроке для меня было…</a:t>
            </a:r>
          </a:p>
          <a:p>
            <a:pPr>
              <a:defRPr/>
            </a:pPr>
            <a:endParaRPr lang="ru-RU" sz="2800" b="1" i="1" dirty="0"/>
          </a:p>
          <a:p>
            <a:pPr>
              <a:defRPr/>
            </a:pPr>
            <a:r>
              <a:rPr lang="ru-RU" sz="2800" b="1" i="1" dirty="0"/>
              <a:t>Для меня оказалось трудным и сложным…</a:t>
            </a:r>
          </a:p>
          <a:p>
            <a:pPr>
              <a:defRPr/>
            </a:pPr>
            <a:endParaRPr lang="ru-RU" sz="2800" b="1" i="1" dirty="0"/>
          </a:p>
          <a:p>
            <a:pPr>
              <a:defRPr/>
            </a:pPr>
            <a:r>
              <a:rPr lang="ru-RU" sz="2800" b="1" i="1" dirty="0"/>
              <a:t>Я был бы </a:t>
            </a:r>
            <a:r>
              <a:rPr lang="ru-RU" sz="2800" b="1" i="1"/>
              <a:t>рад…</a:t>
            </a:r>
          </a:p>
          <a:p>
            <a:pPr>
              <a:defRPr/>
            </a:pPr>
            <a:endParaRPr lang="ru-RU" sz="2800" b="1" i="1" dirty="0"/>
          </a:p>
          <a:p>
            <a:pPr>
              <a:defRPr/>
            </a:pPr>
            <a:r>
              <a:rPr lang="ru-RU" sz="2800" b="1" i="1" dirty="0"/>
              <a:t>На месте Натальи Александровны я бы…</a:t>
            </a:r>
          </a:p>
          <a:p>
            <a:pPr>
              <a:defRPr/>
            </a:pPr>
            <a:endParaRPr lang="ru-RU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556" name="Picture 6" descr="D:\Документы\Бумажки Наташки\русский язык 6 класс\развитие речи\Людовик\символический портрет и жанры\газета\250px-Dodolev_Srochno_v_nom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571500"/>
            <a:ext cx="1730375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7" descr="D:\Документы\Бумажки Наташки\русский язык 6 класс\развитие речи\Людовик\символический портрет и жанры\газета\gerard-16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3214688"/>
            <a:ext cx="2786062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209F79F-138C-4F37-BCCD-1F1FC5E788B6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400" smtClean="0"/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258888" y="587375"/>
            <a:ext cx="691515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5400" b="1"/>
              <a:t>Домашнее задание: </a:t>
            </a:r>
            <a:r>
              <a:rPr lang="ru-RU" altLang="ru-RU" sz="5400"/>
              <a:t>написать заметку о самом интересном событии этой недели, произошедшем  в училище.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5400" smtClean="0">
                <a:solidFill>
                  <a:srgbClr val="006600"/>
                </a:solidFill>
              </a:rPr>
              <a:t/>
            </a:r>
            <a:br>
              <a:rPr lang="ru-RU" altLang="ru-RU" sz="5400" smtClean="0">
                <a:solidFill>
                  <a:srgbClr val="006600"/>
                </a:solidFill>
              </a:rPr>
            </a:br>
            <a:endParaRPr lang="ru-RU" altLang="ru-RU" sz="5400" smtClean="0">
              <a:solidFill>
                <a:srgbClr val="006600"/>
              </a:solidFill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3071813"/>
            <a:ext cx="7786688" cy="1771650"/>
          </a:xfrm>
        </p:spPr>
        <p:txBody>
          <a:bodyPr/>
          <a:lstStyle/>
          <a:p>
            <a:pPr algn="r"/>
            <a:r>
              <a:rPr lang="ru-RU" altLang="ru-RU" sz="2400" i="1" smtClean="0"/>
              <a:t> </a:t>
            </a:r>
            <a:endParaRPr lang="ru-RU" altLang="ru-RU" sz="2400" smtClean="0"/>
          </a:p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6C8340B-B9A1-4CBB-8869-DB9BE7B90D66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 smtClean="0"/>
          </a:p>
        </p:txBody>
      </p:sp>
      <p:pic>
        <p:nvPicPr>
          <p:cNvPr id="5125" name="Picture 3" descr="D:\Документы\Бумажки Наташки\русский язык 6 класс\развитие речи\Людовик\символический портрет\газета\word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3"/>
            <a:ext cx="8358188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071563" y="1177925"/>
            <a:ext cx="7786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006600"/>
                </a:solidFill>
                <a:cs typeface="Times New Roman" pitchFamily="18" charset="0"/>
              </a:rPr>
              <a:t>Стили речи. Публицистический стиль и его жанры. </a:t>
            </a:r>
            <a:endParaRPr lang="ru-RU" altLang="ru-RU" sz="3600">
              <a:solidFill>
                <a:srgbClr val="006600"/>
              </a:solidFill>
            </a:endParaRPr>
          </a:p>
        </p:txBody>
      </p:sp>
      <p:sp>
        <p:nvSpPr>
          <p:cNvPr id="5127" name="Прямоугольник 8"/>
          <p:cNvSpPr>
            <a:spLocks noChangeArrowheads="1"/>
          </p:cNvSpPr>
          <p:nvPr/>
        </p:nvSpPr>
        <p:spPr bwMode="auto">
          <a:xfrm>
            <a:off x="7866063" y="37147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 b="1">
              <a:solidFill>
                <a:srgbClr val="002060"/>
              </a:solidFill>
            </a:endParaRPr>
          </a:p>
        </p:txBody>
      </p:sp>
      <p:sp>
        <p:nvSpPr>
          <p:cNvPr id="5128" name="Прямоугольник 13"/>
          <p:cNvSpPr>
            <a:spLocks noChangeArrowheads="1"/>
          </p:cNvSpPr>
          <p:nvPr/>
        </p:nvSpPr>
        <p:spPr bwMode="auto">
          <a:xfrm>
            <a:off x="2286000" y="2828925"/>
            <a:ext cx="6572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400" b="1"/>
          </a:p>
        </p:txBody>
      </p:sp>
      <p:sp>
        <p:nvSpPr>
          <p:cNvPr id="5129" name="Rectangle 13"/>
          <p:cNvSpPr>
            <a:spLocks noChangeArrowheads="1"/>
          </p:cNvSpPr>
          <p:nvPr/>
        </p:nvSpPr>
        <p:spPr bwMode="auto">
          <a:xfrm>
            <a:off x="2643188" y="3625850"/>
            <a:ext cx="6215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400" b="1" i="1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.</a:t>
            </a:r>
            <a:endParaRPr lang="ru-RU" altLang="ru-RU" sz="2400" b="1" i="1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130" name="TextBox 15"/>
          <p:cNvSpPr txBox="1">
            <a:spLocks noChangeArrowheads="1"/>
          </p:cNvSpPr>
          <p:nvPr/>
        </p:nvSpPr>
        <p:spPr bwMode="auto">
          <a:xfrm>
            <a:off x="5572125" y="5286375"/>
            <a:ext cx="3260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AE68220-F317-483D-9937-A832DF887656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 smtClean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071563" y="5022850"/>
            <a:ext cx="76438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6148" name="Прямоугольник 10"/>
          <p:cNvSpPr>
            <a:spLocks noChangeArrowheads="1"/>
          </p:cNvSpPr>
          <p:nvPr/>
        </p:nvSpPr>
        <p:spPr bwMode="auto">
          <a:xfrm>
            <a:off x="6500813" y="4357688"/>
            <a:ext cx="228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ru-RU" altLang="ru-RU" sz="2400">
              <a:solidFill>
                <a:srgbClr val="C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42988" y="1773238"/>
          <a:ext cx="7519986" cy="32639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736530"/>
                <a:gridCol w="2276270"/>
                <a:gridCol w="2507186"/>
              </a:tblGrid>
              <a:tr h="100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Стили </a:t>
                      </a: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 smtClean="0">
                          <a:effectLst/>
                        </a:rPr>
                        <a:t>речи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Цель </a:t>
                      </a: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 smtClean="0">
                          <a:effectLst/>
                        </a:rPr>
                        <a:t>общения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Сфера общения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  <a:tr h="609561">
                <a:tc>
                  <a:txBody>
                    <a:bodyPr/>
                    <a:lstStyle/>
                    <a:p>
                      <a:pPr marL="269875" indent="-269875"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1.Официально-деловой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  <a:tr h="4116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2. </a:t>
                      </a:r>
                      <a:r>
                        <a:rPr lang="ru-RU" sz="2000" b="1" dirty="0" smtClean="0">
                          <a:effectLst/>
                        </a:rPr>
                        <a:t>Разговорный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  <a:tr h="4116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3. </a:t>
                      </a:r>
                      <a:r>
                        <a:rPr lang="ru-RU" sz="2000" b="1" dirty="0" smtClean="0">
                          <a:effectLst/>
                        </a:rPr>
                        <a:t>Публицистический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  <a:tr h="4116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4. </a:t>
                      </a:r>
                      <a:r>
                        <a:rPr lang="ru-RU" sz="2000" b="1" dirty="0" smtClean="0">
                          <a:effectLst/>
                        </a:rPr>
                        <a:t>Научный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  <a:tr h="4116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5. </a:t>
                      </a:r>
                      <a:r>
                        <a:rPr lang="ru-RU" sz="2000" b="1" dirty="0" smtClean="0">
                          <a:effectLst/>
                        </a:rPr>
                        <a:t>Художественный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</a:tbl>
          </a:graphicData>
        </a:graphic>
      </p:graphicFrame>
      <p:sp>
        <p:nvSpPr>
          <p:cNvPr id="6179" name="Rectangle 11"/>
          <p:cNvSpPr>
            <a:spLocks noChangeArrowheads="1"/>
          </p:cNvSpPr>
          <p:nvPr/>
        </p:nvSpPr>
        <p:spPr bwMode="auto">
          <a:xfrm>
            <a:off x="1187450" y="1047750"/>
            <a:ext cx="7353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u="sng">
                <a:cs typeface="Times New Roman" pitchFamily="18" charset="0"/>
              </a:rPr>
              <a:t>Цель</a:t>
            </a:r>
            <a:r>
              <a:rPr lang="ru-RU" altLang="ru-RU" sz="1800" b="1">
                <a:cs typeface="Times New Roman" pitchFamily="18" charset="0"/>
              </a:rPr>
              <a:t>: активизация  имеющихся знаний о стилях речи.</a:t>
            </a:r>
            <a:endParaRPr lang="ru-RU" altLang="ru-RU" sz="1800" b="1"/>
          </a:p>
        </p:txBody>
      </p:sp>
      <p:sp>
        <p:nvSpPr>
          <p:cNvPr id="6180" name="Прямоугольник 5"/>
          <p:cNvSpPr>
            <a:spLocks noChangeArrowheads="1"/>
          </p:cNvSpPr>
          <p:nvPr/>
        </p:nvSpPr>
        <p:spPr bwMode="auto">
          <a:xfrm>
            <a:off x="1187450" y="549275"/>
            <a:ext cx="7200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>
                <a:cs typeface="Times New Roman" pitchFamily="18" charset="0"/>
              </a:rPr>
              <a:t>Цифровой (распределительный) диктант </a:t>
            </a:r>
            <a:endParaRPr lang="ru-RU" alt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6F626F7-DEDA-46BF-8076-B9DC429C8089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071563" y="5022850"/>
            <a:ext cx="76438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7172" name="Прямоугольник 10"/>
          <p:cNvSpPr>
            <a:spLocks noChangeArrowheads="1"/>
          </p:cNvSpPr>
          <p:nvPr/>
        </p:nvSpPr>
        <p:spPr bwMode="auto">
          <a:xfrm>
            <a:off x="6500813" y="4357688"/>
            <a:ext cx="228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ru-RU" altLang="ru-RU" sz="2400">
              <a:solidFill>
                <a:srgbClr val="C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42988" y="1773238"/>
          <a:ext cx="7519986" cy="33244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736530"/>
                <a:gridCol w="2276270"/>
                <a:gridCol w="2507186"/>
              </a:tblGrid>
              <a:tr h="1007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Стили </a:t>
                      </a: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 smtClean="0">
                          <a:effectLst/>
                        </a:rPr>
                        <a:t>речи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Цель </a:t>
                      </a: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 smtClean="0">
                          <a:effectLst/>
                        </a:rPr>
                        <a:t>общения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Сфера общения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  <a:tr h="609553">
                <a:tc>
                  <a:txBody>
                    <a:bodyPr/>
                    <a:lstStyle/>
                    <a:p>
                      <a:pPr marL="269875" indent="-269875"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1.Официально-деловой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 smtClean="0">
                          <a:effectLst/>
                        </a:rPr>
                        <a:t>  2</a:t>
                      </a: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</a:tr>
              <a:tr h="426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2. </a:t>
                      </a:r>
                      <a:r>
                        <a:rPr lang="ru-RU" sz="2000" b="1" dirty="0" smtClean="0">
                          <a:effectLst/>
                        </a:rPr>
                        <a:t>Разговорный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1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</a:tr>
              <a:tr h="426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3. </a:t>
                      </a:r>
                      <a:r>
                        <a:rPr lang="ru-RU" sz="2000" b="1" dirty="0" smtClean="0">
                          <a:effectLst/>
                        </a:rPr>
                        <a:t>Публицистический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5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</a:tr>
              <a:tr h="426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4. </a:t>
                      </a:r>
                      <a:r>
                        <a:rPr lang="ru-RU" sz="2000" b="1" dirty="0" smtClean="0">
                          <a:effectLst/>
                        </a:rPr>
                        <a:t>Научный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3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3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</a:tr>
              <a:tr h="426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5. </a:t>
                      </a:r>
                      <a:r>
                        <a:rPr lang="ru-RU" sz="2000" b="1" dirty="0" smtClean="0">
                          <a:effectLst/>
                        </a:rPr>
                        <a:t>Художественный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5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342900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r>
                        <a:rPr lang="ru-RU" sz="2800" b="1" dirty="0" smtClean="0">
                          <a:effectLst/>
                        </a:rPr>
                        <a:t>1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 anchor="ctr"/>
                </a:tc>
              </a:tr>
            </a:tbl>
          </a:graphicData>
        </a:graphic>
      </p:graphicFrame>
      <p:sp>
        <p:nvSpPr>
          <p:cNvPr id="7203" name="Rectangle 11"/>
          <p:cNvSpPr>
            <a:spLocks noChangeArrowheads="1"/>
          </p:cNvSpPr>
          <p:nvPr/>
        </p:nvSpPr>
        <p:spPr bwMode="auto">
          <a:xfrm>
            <a:off x="1187450" y="1047750"/>
            <a:ext cx="7353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u="sng">
                <a:cs typeface="Times New Roman" pitchFamily="18" charset="0"/>
              </a:rPr>
              <a:t>Цель</a:t>
            </a:r>
            <a:r>
              <a:rPr lang="ru-RU" altLang="ru-RU" sz="1800" b="1">
                <a:cs typeface="Times New Roman" pitchFamily="18" charset="0"/>
              </a:rPr>
              <a:t>: активизация  имеющихся знаний о стилях речи.</a:t>
            </a:r>
            <a:endParaRPr lang="ru-RU" altLang="ru-RU" sz="1800" b="1"/>
          </a:p>
        </p:txBody>
      </p:sp>
      <p:sp>
        <p:nvSpPr>
          <p:cNvPr id="7204" name="Прямоугольник 5"/>
          <p:cNvSpPr>
            <a:spLocks noChangeArrowheads="1"/>
          </p:cNvSpPr>
          <p:nvPr/>
        </p:nvSpPr>
        <p:spPr bwMode="auto">
          <a:xfrm>
            <a:off x="1187450" y="549275"/>
            <a:ext cx="7200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-342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3429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>
                <a:cs typeface="Times New Roman" pitchFamily="18" charset="0"/>
              </a:rPr>
              <a:t>Цифровой (распределительный) диктант </a:t>
            </a:r>
            <a:endParaRPr lang="ru-RU" alt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smtClean="0">
                <a:cs typeface="Times New Roman" pitchFamily="18" charset="0"/>
              </a:rPr>
              <a:t>Проверка</a:t>
            </a:r>
            <a:endParaRPr lang="ru-RU" altLang="ru-RU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66800" y="1752600"/>
          <a:ext cx="7620000" cy="276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5000"/>
                <a:gridCol w="1872208"/>
                <a:gridCol w="2160240"/>
                <a:gridCol w="1882552"/>
              </a:tblGrid>
              <a:tr h="64015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Научный</a:t>
                      </a:r>
                      <a:endParaRPr lang="ru-RU" sz="18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Официально-деловой</a:t>
                      </a:r>
                      <a:endParaRPr lang="ru-RU" sz="18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Художественный </a:t>
                      </a:r>
                      <a:endParaRPr lang="ru-RU" sz="18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?</a:t>
                      </a:r>
                      <a:endParaRPr lang="ru-RU" sz="1800" b="1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диссертация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доверенность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рассказ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воззвание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лекция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заявление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трагедия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интервью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реферат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протокол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повесть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репортаж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64015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конспект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удостоверение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басня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выступление на телевидении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доклад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анкета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роман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отзыв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</a:tbl>
          </a:graphicData>
        </a:graphic>
      </p:graphicFrame>
      <p:sp>
        <p:nvSpPr>
          <p:cNvPr id="82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9143B6B-E62D-4AC4-A9A1-289921BA0813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F8EC457-543B-4AD0-A700-D3BEADDED058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 smtClean="0"/>
          </a:p>
        </p:txBody>
      </p:sp>
      <p:sp>
        <p:nvSpPr>
          <p:cNvPr id="3" name="TextBox 2"/>
          <p:cNvSpPr txBox="1"/>
          <p:nvPr/>
        </p:nvSpPr>
        <p:spPr>
          <a:xfrm>
            <a:off x="1071563" y="357188"/>
            <a:ext cx="77152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20" name="Прямоугольник 10"/>
          <p:cNvSpPr>
            <a:spLocks noChangeArrowheads="1"/>
          </p:cNvSpPr>
          <p:nvPr/>
        </p:nvSpPr>
        <p:spPr bwMode="auto">
          <a:xfrm>
            <a:off x="1214438" y="4929188"/>
            <a:ext cx="235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pic>
        <p:nvPicPr>
          <p:cNvPr id="9221" name="Picture 3" descr="D:\Документы\Бумажки Наташки\русский язык 6 класс\развитие речи\Людовик\символический портрет и жанры\1226526676_shkolni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8625"/>
            <a:ext cx="8393113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Прямоугольник 14"/>
          <p:cNvSpPr>
            <a:spLocks noChangeArrowheads="1"/>
          </p:cNvSpPr>
          <p:nvPr/>
        </p:nvSpPr>
        <p:spPr bwMode="auto">
          <a:xfrm>
            <a:off x="4427538" y="981075"/>
            <a:ext cx="407193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/>
              <a:t>Словарная работа: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i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/>
              <a:t>опубликовать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/>
              <a:t>публицистический публика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/>
              <a:t>публичный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/>
              <a:t>публицист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/>
              <a:t>публицистика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smtClean="0">
                <a:cs typeface="Times New Roman" pitchFamily="18" charset="0"/>
              </a:rPr>
              <a:t>Проверка</a:t>
            </a:r>
            <a:endParaRPr lang="ru-RU" altLang="ru-RU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66800" y="1752600"/>
          <a:ext cx="7620000" cy="2763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8976"/>
                <a:gridCol w="1800200"/>
                <a:gridCol w="2016224"/>
                <a:gridCol w="2314600"/>
              </a:tblGrid>
              <a:tr h="64015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Научный</a:t>
                      </a:r>
                      <a:endParaRPr lang="ru-RU" sz="18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Официально-деловой</a:t>
                      </a:r>
                      <a:endParaRPr lang="ru-RU" sz="18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Художественный </a:t>
                      </a:r>
                      <a:endParaRPr lang="ru-RU" sz="18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Публицистический</a:t>
                      </a:r>
                      <a:endParaRPr lang="ru-RU" sz="1800" b="1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диссертация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доверенность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рассказ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воззвание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лекция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заявление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трагедия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интервью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реферат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протокол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повесть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репортаж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64015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конспект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удостоверение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басня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выступление на телевидении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  <a:tr h="3708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доклад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анкета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роман</a:t>
                      </a:r>
                      <a:endParaRPr lang="ru-RU" sz="1800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отзыв</a:t>
                      </a:r>
                      <a:endParaRPr lang="ru-RU" sz="1800" dirty="0"/>
                    </a:p>
                  </a:txBody>
                  <a:tcPr marT="45725" marB="45725" anchor="ctr"/>
                </a:tc>
              </a:tr>
            </a:tbl>
          </a:graphicData>
        </a:graphic>
      </p:graphicFrame>
      <p:sp>
        <p:nvSpPr>
          <p:cNvPr id="1028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643A650-4187-40FD-A96C-C9E24C50372A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DB54D1F-10CF-49D5-810B-8DD491E77156}" type="slidenum">
              <a:rPr lang="ru-RU" altLang="ru-RU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400" smtClean="0"/>
          </a:p>
        </p:txBody>
      </p:sp>
      <p:sp>
        <p:nvSpPr>
          <p:cNvPr id="3" name="TextBox 2"/>
          <p:cNvSpPr txBox="1"/>
          <p:nvPr/>
        </p:nvSpPr>
        <p:spPr>
          <a:xfrm>
            <a:off x="1071563" y="357188"/>
            <a:ext cx="77152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8" name="Прямоугольник 10"/>
          <p:cNvSpPr>
            <a:spLocks noChangeArrowheads="1"/>
          </p:cNvSpPr>
          <p:nvPr/>
        </p:nvSpPr>
        <p:spPr bwMode="auto">
          <a:xfrm>
            <a:off x="1214438" y="4929188"/>
            <a:ext cx="235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pic>
        <p:nvPicPr>
          <p:cNvPr id="11269" name="Picture 3" descr="D:\Документы\Бумажки Наташки\русский язык 6 класс\развитие речи\Людовик\символический портрет и жанры\1226526676_shkolni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3"/>
            <a:ext cx="8393113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Прямоугольник 14"/>
          <p:cNvSpPr>
            <a:spLocks noChangeArrowheads="1"/>
          </p:cNvSpPr>
          <p:nvPr/>
        </p:nvSpPr>
        <p:spPr bwMode="auto">
          <a:xfrm>
            <a:off x="4643438" y="1428750"/>
            <a:ext cx="4071937" cy="2246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Публицистика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b="1" i="1" dirty="0">
                <a:solidFill>
                  <a:srgbClr val="C00000"/>
                </a:solidFill>
              </a:rPr>
              <a:t>литература, посвященная актуальным проблемам жизни общества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1796</TotalTime>
  <Words>741</Words>
  <Application>Microsoft Office PowerPoint</Application>
  <PresentationFormat>Экран (4:3)</PresentationFormat>
  <Paragraphs>231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Times New Roman</vt:lpstr>
      <vt:lpstr>Arial</vt:lpstr>
      <vt:lpstr>Arial Narrow</vt:lpstr>
      <vt:lpstr>Тетрадь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Проверка</vt:lpstr>
      <vt:lpstr>Презентация PowerPoint</vt:lpstr>
      <vt:lpstr>Проверка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 «Жанры публицистического стиля»</vt:lpstr>
      <vt:lpstr>Тест «Жанры публицистического стиля»</vt:lpstr>
      <vt:lpstr>Тест «Жанры публицистического стиля»</vt:lpstr>
      <vt:lpstr>Тест «Жанры публицистического стиля»</vt:lpstr>
      <vt:lpstr>Презентация PowerPoint</vt:lpstr>
      <vt:lpstr>Презентация PowerPoint</vt:lpstr>
      <vt:lpstr>Презентация PowerPoint</vt:lpstr>
    </vt:vector>
  </TitlesOfParts>
  <Company>Ликино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 – сравнительная характеристика</dc:title>
  <dc:creator>Александр</dc:creator>
  <cp:lastModifiedBy>Венера Узбековна</cp:lastModifiedBy>
  <cp:revision>189</cp:revision>
  <cp:lastPrinted>1601-01-01T00:00:00Z</cp:lastPrinted>
  <dcterms:created xsi:type="dcterms:W3CDTF">2004-12-13T19:46:33Z</dcterms:created>
  <dcterms:modified xsi:type="dcterms:W3CDTF">2016-03-12T20:15:29Z</dcterms:modified>
</cp:coreProperties>
</file>