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2" r:id="rId2"/>
    <p:sldId id="290" r:id="rId3"/>
    <p:sldId id="289" r:id="rId4"/>
    <p:sldId id="261" r:id="rId5"/>
    <p:sldId id="275" r:id="rId6"/>
    <p:sldId id="294" r:id="rId7"/>
    <p:sldId id="292" r:id="rId8"/>
    <p:sldId id="293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5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F1B"/>
    <a:srgbClr val="F22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71F6E-F3F0-4B7A-8AEC-83FA7E07A5C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B45D-55AD-4CB8-AA0A-C2DAF5DB6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1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8C531-0528-40C2-92D9-0597EF68575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3429000"/>
            <a:ext cx="770485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Тема: Стажировка как эффективное средство повышения профессиональной компетентности преподавателя специальных дисциплин</a:t>
            </a:r>
            <a:br>
              <a:rPr lang="ru-RU" sz="3200" dirty="0" smtClean="0"/>
            </a:br>
            <a:r>
              <a:rPr lang="ru-RU" sz="2800" b="1" i="0" dirty="0" smtClean="0">
                <a:solidFill>
                  <a:srgbClr val="F22D0C"/>
                </a:solidFill>
              </a:rPr>
              <a:t/>
            </a:r>
            <a:br>
              <a:rPr lang="ru-RU" sz="2800" b="1" i="0" dirty="0" smtClean="0">
                <a:solidFill>
                  <a:srgbClr val="F22D0C"/>
                </a:solidFill>
              </a:rPr>
            </a:br>
            <a:r>
              <a:rPr lang="ru-RU" sz="2800" dirty="0" smtClean="0">
                <a:solidFill>
                  <a:srgbClr val="F22D0C"/>
                </a:solidFill>
              </a:rPr>
              <a:t/>
            </a:r>
            <a:br>
              <a:rPr lang="ru-RU" sz="2800" dirty="0" smtClean="0">
                <a:solidFill>
                  <a:srgbClr val="F22D0C"/>
                </a:solidFill>
              </a:rPr>
            </a:br>
            <a:endParaRPr lang="en-US" sz="2800" b="1" i="0" dirty="0">
              <a:solidFill>
                <a:srgbClr val="F22D0C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059832" y="3933056"/>
            <a:ext cx="5688632" cy="1152128"/>
          </a:xfrm>
        </p:spPr>
        <p:txBody>
          <a:bodyPr>
            <a:noAutofit/>
          </a:bodyPr>
          <a:lstStyle/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ГБПОУ БГК</a:t>
            </a:r>
            <a:endParaRPr lang="ru-RU" sz="2000" b="1" i="1" dirty="0" smtClean="0"/>
          </a:p>
          <a:p>
            <a:r>
              <a:rPr lang="ru-RU" sz="2000" b="1" i="1" dirty="0" smtClean="0"/>
              <a:t>Павлушкина Лариса Викторовна</a:t>
            </a:r>
            <a:endParaRPr lang="ru-RU" sz="2000" b="1" i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684" y="1196752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cap="all" dirty="0" smtClean="0"/>
              <a:t>Министерство образования НИЖЕГОРОДСКОЙ ОБЛАСТИ</a:t>
            </a:r>
            <a:endParaRPr lang="ru-RU" b="1" dirty="0" smtClean="0"/>
          </a:p>
          <a:p>
            <a:pPr algn="ctr"/>
            <a:r>
              <a:rPr lang="ru-RU" b="1" cap="all" dirty="0" smtClean="0"/>
              <a:t>Государственное Бюджетное Профессиональное Образовательное Учреждение</a:t>
            </a:r>
            <a:endParaRPr lang="ru-RU" b="1" dirty="0" smtClean="0"/>
          </a:p>
          <a:p>
            <a:pPr algn="ctr"/>
            <a:r>
              <a:rPr lang="ru-RU" b="1" cap="all" dirty="0" smtClean="0"/>
              <a:t> </a:t>
            </a:r>
            <a:endParaRPr lang="ru-RU" b="1" dirty="0" smtClean="0"/>
          </a:p>
          <a:p>
            <a:pPr algn="ctr"/>
            <a:r>
              <a:rPr lang="ru-RU" b="1" cap="all" dirty="0" smtClean="0"/>
              <a:t> «</a:t>
            </a:r>
            <a:r>
              <a:rPr lang="ru-RU" b="1" cap="all" dirty="0" err="1" smtClean="0"/>
              <a:t>Борский</a:t>
            </a:r>
            <a:r>
              <a:rPr lang="ru-RU" b="1" cap="all" dirty="0" smtClean="0"/>
              <a:t> Губернский колледж»                                          </a:t>
            </a:r>
            <a:endParaRPr lang="ru-RU" b="1" dirty="0" smtClean="0"/>
          </a:p>
          <a:p>
            <a:endParaRPr lang="ru-RU" sz="1400" dirty="0"/>
          </a:p>
        </p:txBody>
      </p:sp>
      <p:pic>
        <p:nvPicPr>
          <p:cNvPr id="6" name="Рисунок 5" descr="Main-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552450" cy="533400"/>
          </a:xfrm>
          <a:prstGeom prst="rect">
            <a:avLst/>
          </a:prstGeom>
          <a:noFill/>
        </p:spPr>
      </p:pic>
      <p:pic>
        <p:nvPicPr>
          <p:cNvPr id="66563" name="Picture 3" descr="http://www.filipoc.ru/attaches/posts/interesting/2012-12-12/professiya-uchitel/1a3fd3303b143ed24a1bcd9029e36b0d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854028"/>
            <a:ext cx="1920213" cy="2160240"/>
          </a:xfrm>
          <a:prstGeom prst="rect">
            <a:avLst/>
          </a:prstGeom>
          <a:noFill/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487" y="768595"/>
            <a:ext cx="6385430" cy="33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7745" y="5978897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III Всероссийская научно-методическая конференция</a:t>
            </a:r>
            <a:endParaRPr lang="ru-RU" dirty="0"/>
          </a:p>
          <a:p>
            <a:pPr algn="ctr"/>
            <a:r>
              <a:rPr lang="ru-RU" b="1" dirty="0"/>
              <a:t>"Педагогическая технология и мастерство учителя"</a:t>
            </a:r>
            <a:endParaRPr lang="ru-RU" dirty="0"/>
          </a:p>
          <a:p>
            <a:pPr algn="ctr"/>
            <a:r>
              <a:rPr lang="ru-RU" b="1" dirty="0"/>
              <a:t>ноябрь – декабрь 2015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4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03160" cy="86409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8218112" cy="587727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2. Изучение производственных помещений.</a:t>
            </a:r>
            <a:endParaRPr lang="ru-RU" sz="2800" dirty="0"/>
          </a:p>
        </p:txBody>
      </p:sp>
      <p:pic>
        <p:nvPicPr>
          <p:cNvPr id="33795" name="Picture 3" descr="C:\Users\1\Desktop\ГРИН\SAM_12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779658"/>
            <a:ext cx="4104456" cy="3078342"/>
          </a:xfrm>
          <a:prstGeom prst="rect">
            <a:avLst/>
          </a:prstGeom>
          <a:noFill/>
        </p:spPr>
      </p:pic>
      <p:pic>
        <p:nvPicPr>
          <p:cNvPr id="33796" name="Picture 4" descr="C:\Users\1\Desktop\ГРИН\SAM_12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030" y="4077072"/>
            <a:ext cx="3875922" cy="2780928"/>
          </a:xfrm>
          <a:prstGeom prst="rect">
            <a:avLst/>
          </a:prstGeom>
          <a:noFill/>
        </p:spPr>
      </p:pic>
      <p:pic>
        <p:nvPicPr>
          <p:cNvPr id="33798" name="Picture 6" descr="http://trade-empire.com.ua/images/oborudovanie_dlya_holodnogo_ceha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552395" cy="2664296"/>
          </a:xfrm>
          <a:prstGeom prst="rect">
            <a:avLst/>
          </a:prstGeom>
          <a:noFill/>
        </p:spPr>
      </p:pic>
      <p:pic>
        <p:nvPicPr>
          <p:cNvPr id="33800" name="Picture 8" descr="http://stat11.privet.ru/lr/082bc6c539c1e63863d4eb3ca94a200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3648405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94928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3.Ознакомление с организацией обслуживания на предприятии общественного питания.</a:t>
            </a:r>
          </a:p>
          <a:p>
            <a:r>
              <a:rPr lang="ru-RU" sz="2800" dirty="0" smtClean="0"/>
              <a:t> Завтрак по типу «шведский стол». </a:t>
            </a:r>
          </a:p>
          <a:p>
            <a:r>
              <a:rPr lang="ru-RU" sz="2800" dirty="0" smtClean="0"/>
              <a:t>Обед по типу «шведский стол», а горячие блюда предлагаются на выбор и приносятся официантами по заказу.</a:t>
            </a:r>
          </a:p>
          <a:p>
            <a:r>
              <a:rPr lang="ru-RU" sz="2800" dirty="0" smtClean="0"/>
              <a:t>Ужин по меню «</a:t>
            </a:r>
            <a:r>
              <a:rPr lang="ru-RU" sz="2800" dirty="0" err="1" smtClean="0"/>
              <a:t>аля</a:t>
            </a:r>
            <a:r>
              <a:rPr lang="ru-RU" sz="2800" dirty="0" smtClean="0"/>
              <a:t> карт». </a:t>
            </a:r>
            <a:endParaRPr lang="ru-RU" sz="2800" dirty="0"/>
          </a:p>
        </p:txBody>
      </p:sp>
      <p:pic>
        <p:nvPicPr>
          <p:cNvPr id="34819" name="Picture 3" descr="C:\Users\1\Desktop\ГРИН\SAM_12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753036"/>
            <a:ext cx="4139952" cy="31049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94928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4.Ознакомление с мероприятиями на борту.</a:t>
            </a:r>
            <a:endParaRPr lang="ru-RU" sz="2800" dirty="0" smtClean="0"/>
          </a:p>
          <a:p>
            <a:pPr algn="just"/>
            <a:r>
              <a:rPr lang="ru-RU" sz="2800" dirty="0" smtClean="0"/>
              <a:t>Капитанский коктейль</a:t>
            </a:r>
            <a:endParaRPr lang="ru-RU" sz="2800" dirty="0"/>
          </a:p>
        </p:txBody>
      </p:sp>
      <p:pic>
        <p:nvPicPr>
          <p:cNvPr id="35842" name="Picture 2" descr="C:\Users\1\Desktop\ГРИН\SAM_11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5049180"/>
            <a:ext cx="2411760" cy="1808820"/>
          </a:xfrm>
          <a:prstGeom prst="rect">
            <a:avLst/>
          </a:prstGeom>
          <a:noFill/>
        </p:spPr>
      </p:pic>
      <p:pic>
        <p:nvPicPr>
          <p:cNvPr id="35844" name="Picture 4" descr="http://img-fotki.yandex.ru/get/9315/133080049.e/0_fc62f_d19d1008_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9137" y="3861048"/>
            <a:ext cx="3454863" cy="2591147"/>
          </a:xfrm>
          <a:prstGeom prst="rect">
            <a:avLst/>
          </a:prstGeom>
          <a:noFill/>
        </p:spPr>
      </p:pic>
      <p:pic>
        <p:nvPicPr>
          <p:cNvPr id="35846" name="Picture 6" descr="http://img-fotki.yandex.ru/get/9502/133080049.e/0_fc632_c1d849e3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04864"/>
            <a:ext cx="4762500" cy="3571875"/>
          </a:xfrm>
          <a:prstGeom prst="rect">
            <a:avLst/>
          </a:prstGeom>
          <a:noFill/>
        </p:spPr>
      </p:pic>
      <p:pic>
        <p:nvPicPr>
          <p:cNvPr id="35848" name="Picture 8" descr="http://img-fotki.yandex.ru/get/9498/133080049.e/0_fc62e_71b0394b_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94928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4.Ознакомление с мероприятиями на борту.</a:t>
            </a:r>
            <a:endParaRPr lang="ru-RU" sz="2800" dirty="0" smtClean="0"/>
          </a:p>
          <a:p>
            <a:pPr algn="just"/>
            <a:r>
              <a:rPr lang="ru-RU" sz="2800" dirty="0" smtClean="0"/>
              <a:t>Русский ужин</a:t>
            </a:r>
            <a:endParaRPr lang="ru-RU" sz="2800" dirty="0"/>
          </a:p>
        </p:txBody>
      </p:sp>
      <p:pic>
        <p:nvPicPr>
          <p:cNvPr id="36867" name="Picture 3" descr="C:\мои документы\Булгаков 2013\фото Булгаков1\Грин2013\20120129_1828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2627784" cy="4248472"/>
          </a:xfrm>
          <a:prstGeom prst="rect">
            <a:avLst/>
          </a:prstGeom>
          <a:noFill/>
        </p:spPr>
      </p:pic>
      <p:pic>
        <p:nvPicPr>
          <p:cNvPr id="36868" name="Picture 4" descr="C:\мои документы\Булгаков 2013\фото Булгаков1\Грин2013\20120129_1820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412776"/>
            <a:ext cx="2051720" cy="2735627"/>
          </a:xfrm>
          <a:prstGeom prst="rect">
            <a:avLst/>
          </a:prstGeom>
          <a:noFill/>
        </p:spPr>
      </p:pic>
      <p:pic>
        <p:nvPicPr>
          <p:cNvPr id="36869" name="Picture 5" descr="C:\мои документы\Булгаков 2013\фото Булгаков1\Грин2013\20120129_1820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998222" cy="2664296"/>
          </a:xfrm>
          <a:prstGeom prst="rect">
            <a:avLst/>
          </a:prstGeom>
          <a:noFill/>
        </p:spPr>
      </p:pic>
      <p:pic>
        <p:nvPicPr>
          <p:cNvPr id="36870" name="Picture 6" descr="C:\мои документы\Булгаков 2013\фото Булгаков1\Грин2013\20120129_1904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4193704"/>
            <a:ext cx="1998222" cy="2664296"/>
          </a:xfrm>
          <a:prstGeom prst="rect">
            <a:avLst/>
          </a:prstGeom>
          <a:noFill/>
        </p:spPr>
      </p:pic>
      <p:pic>
        <p:nvPicPr>
          <p:cNvPr id="36871" name="Picture 7" descr="C:\мои документы\Булгаков 2013\фото Булгаков1\Грин2013\20120129_1905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4049688"/>
            <a:ext cx="2106234" cy="2808312"/>
          </a:xfrm>
          <a:prstGeom prst="rect">
            <a:avLst/>
          </a:prstGeom>
          <a:noFill/>
        </p:spPr>
      </p:pic>
      <p:pic>
        <p:nvPicPr>
          <p:cNvPr id="36872" name="Picture 8" descr="C:\мои документы\Булгаков 2013\фото Булгаков1\Грин2013\20120129_19060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5786" y="1844824"/>
            <a:ext cx="2052228" cy="2736304"/>
          </a:xfrm>
          <a:prstGeom prst="rect">
            <a:avLst/>
          </a:prstGeom>
          <a:noFill/>
        </p:spPr>
      </p:pic>
      <p:pic>
        <p:nvPicPr>
          <p:cNvPr id="36873" name="Picture 9" descr="C:\мои документы\Булгаков 2013\фото Булгаков1\Грин2013\20120129_19190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4094312"/>
            <a:ext cx="2072766" cy="27636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/>
              <a:t>Содержание стажировки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94928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4.Ознакомление с мероприятиями на борту.</a:t>
            </a:r>
            <a:endParaRPr lang="ru-RU" sz="2800" dirty="0" smtClean="0"/>
          </a:p>
          <a:p>
            <a:pPr algn="just"/>
            <a:r>
              <a:rPr lang="ru-RU" sz="2800" dirty="0" smtClean="0"/>
              <a:t>Капитанский ужин</a:t>
            </a:r>
            <a:endParaRPr lang="ru-RU" sz="2800" dirty="0"/>
          </a:p>
        </p:txBody>
      </p:sp>
      <p:pic>
        <p:nvPicPr>
          <p:cNvPr id="37890" name="Picture 2" descr="C:\Users\1\Desktop\ГРИН\SAM_119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653136"/>
            <a:ext cx="2651787" cy="1988840"/>
          </a:xfrm>
          <a:prstGeom prst="rect">
            <a:avLst/>
          </a:prstGeom>
          <a:noFill/>
        </p:spPr>
      </p:pic>
      <p:pic>
        <p:nvPicPr>
          <p:cNvPr id="37891" name="Picture 3" descr="C:\Users\1\Desktop\ГРИН\SAM_11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2067694" cy="2756925"/>
          </a:xfrm>
          <a:prstGeom prst="rect">
            <a:avLst/>
          </a:prstGeom>
          <a:noFill/>
        </p:spPr>
      </p:pic>
      <p:pic>
        <p:nvPicPr>
          <p:cNvPr id="37892" name="Picture 4" descr="C:\Users\1\Desktop\ГРИН\SAM_12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2160240" cy="2304256"/>
          </a:xfrm>
          <a:prstGeom prst="rect">
            <a:avLst/>
          </a:prstGeom>
          <a:noFill/>
        </p:spPr>
      </p:pic>
      <p:pic>
        <p:nvPicPr>
          <p:cNvPr id="37893" name="Picture 5" descr="C:\Users\1\Desktop\ГРИН\SAM_120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555776" cy="1916832"/>
          </a:xfrm>
          <a:prstGeom prst="rect">
            <a:avLst/>
          </a:prstGeom>
          <a:noFill/>
        </p:spPr>
      </p:pic>
      <p:pic>
        <p:nvPicPr>
          <p:cNvPr id="37894" name="Picture 6" descr="C:\Users\1\Desktop\ГРИН\SAM_121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1653648" cy="2204864"/>
          </a:xfrm>
          <a:prstGeom prst="rect">
            <a:avLst/>
          </a:prstGeom>
          <a:noFill/>
        </p:spPr>
      </p:pic>
      <p:pic>
        <p:nvPicPr>
          <p:cNvPr id="37895" name="Picture 7" descr="C:\Users\1\Desktop\ГРИН\SAM_122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4365104"/>
            <a:ext cx="2784309" cy="2088232"/>
          </a:xfrm>
          <a:prstGeom prst="rect">
            <a:avLst/>
          </a:prstGeom>
          <a:noFill/>
        </p:spPr>
      </p:pic>
      <p:pic>
        <p:nvPicPr>
          <p:cNvPr id="37896" name="Picture 8" descr="C:\Users\1\Desktop\ГРИН\SAM_123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555776" cy="191683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792088"/>
          </a:xfrm>
        </p:spPr>
        <p:txBody>
          <a:bodyPr/>
          <a:lstStyle/>
          <a:p>
            <a:pPr algn="ctr"/>
            <a:r>
              <a:rPr lang="ru-RU" sz="6000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8218112" cy="568863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1.На основе собранных рецептов разработать технологические карты вместе со студентами на новые блюда из меню ресторана т/</a:t>
            </a:r>
            <a:r>
              <a:rPr lang="ru-RU" sz="2800" dirty="0" err="1" smtClean="0"/>
              <a:t>х</a:t>
            </a:r>
            <a:r>
              <a:rPr lang="ru-RU" sz="2800" dirty="0" smtClean="0"/>
              <a:t> «А.Грин».(так как повара работают по европейски (без технологических карт)).</a:t>
            </a:r>
          </a:p>
          <a:p>
            <a:pPr lvl="0"/>
            <a:r>
              <a:rPr lang="ru-RU" sz="2800" dirty="0" smtClean="0"/>
              <a:t>2.Внедрять новые технологии приготовления в процесс обучения студентов.</a:t>
            </a:r>
          </a:p>
          <a:p>
            <a:pPr lvl="0"/>
            <a:r>
              <a:rPr lang="ru-RU" sz="2800" dirty="0" smtClean="0"/>
              <a:t>3. На основе собранного материала написать учебно-методическое пособие для студентов специальности «Технология продукции общественного питания»  «Эффективные технологии обслуживания туристов в речных круизах».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760640"/>
          </a:xfrm>
        </p:spPr>
        <p:txBody>
          <a:bodyPr>
            <a:normAutofit/>
          </a:bodyPr>
          <a:lstStyle/>
          <a:p>
            <a:pPr lvl="0" algn="ctr"/>
            <a:r>
              <a:rPr lang="ru-RU" sz="4800" dirty="0" smtClean="0"/>
              <a:t>Полезных всем стажировок!</a:t>
            </a:r>
            <a:endParaRPr lang="ru-RU" sz="4800" dirty="0"/>
          </a:p>
        </p:txBody>
      </p:sp>
      <p:pic>
        <p:nvPicPr>
          <p:cNvPr id="4" name="Picture 2" descr="C:\Users\1\Desktop\ГРИН\SAM_1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772816"/>
            <a:ext cx="3180861" cy="2385646"/>
          </a:xfrm>
          <a:prstGeom prst="rect">
            <a:avLst/>
          </a:prstGeom>
          <a:noFill/>
        </p:spPr>
      </p:pic>
      <p:pic>
        <p:nvPicPr>
          <p:cNvPr id="5" name="Picture 5" descr="C:\Users\1\Desktop\ГРИН\SAM_10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772308" cy="3888432"/>
          </a:xfrm>
          <a:prstGeom prst="rect">
            <a:avLst/>
          </a:prstGeom>
          <a:noFill/>
        </p:spPr>
      </p:pic>
      <p:pic>
        <p:nvPicPr>
          <p:cNvPr id="80897" name="Picture 1" descr="C:\Users\1\Desktop\ПЦК 2014\ПЦК 25.11.2013\сервировка\SAM_12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3792420" cy="284431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8218112" cy="496855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ru-RU" sz="3200" dirty="0" smtClean="0"/>
              <a:t>1. Понятие стажировки</a:t>
            </a:r>
          </a:p>
          <a:p>
            <a:pPr marL="457200" indent="-457200" algn="ctr"/>
            <a:r>
              <a:rPr lang="ru-RU" sz="3200" dirty="0" smtClean="0"/>
              <a:t>2.Цель  и задачи стажировки</a:t>
            </a:r>
          </a:p>
          <a:p>
            <a:pPr marL="457200" indent="-457200" algn="ctr"/>
            <a:r>
              <a:rPr lang="ru-RU" sz="3200" dirty="0" smtClean="0"/>
              <a:t>3.Организация стажировки</a:t>
            </a:r>
          </a:p>
          <a:p>
            <a:pPr algn="ctr"/>
            <a:r>
              <a:rPr lang="ru-RU" sz="3200" dirty="0" smtClean="0"/>
              <a:t>4. Содержание стажировки</a:t>
            </a:r>
          </a:p>
          <a:p>
            <a:pPr algn="ctr"/>
            <a:r>
              <a:rPr lang="ru-RU" sz="3200" dirty="0" smtClean="0"/>
              <a:t>5. Выводы и перспективы</a:t>
            </a:r>
          </a:p>
          <a:p>
            <a:pPr algn="just"/>
            <a:endParaRPr lang="ru-RU" sz="28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195736" y="648986"/>
            <a:ext cx="4968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Содержание доклада</a:t>
            </a:r>
          </a:p>
        </p:txBody>
      </p:sp>
      <p:pic>
        <p:nvPicPr>
          <p:cNvPr id="4" name="Picture 2" descr="C:\Users\1\Desktop\выпускная работа\Приложения\955212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797151"/>
            <a:ext cx="3384376" cy="188020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1080120"/>
          </a:xfrm>
        </p:spPr>
        <p:txBody>
          <a:bodyPr/>
          <a:lstStyle/>
          <a:p>
            <a:pPr algn="ctr"/>
            <a:r>
              <a:rPr lang="ru-RU" dirty="0" smtClean="0"/>
              <a:t>Понятие стажировки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3204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          Под профессиональной компетентностью принято понимать интегральную характеристику деловых и личностных качеств специалистов, отражающую уровень знаний, умений и навыков, опыта.</a:t>
            </a:r>
          </a:p>
          <a:p>
            <a:pPr algn="just"/>
            <a:r>
              <a:rPr lang="ru-RU" sz="2800" dirty="0" smtClean="0"/>
              <a:t>         Целенаправленное непрерывное совершенствование профессиональных компетенций и педагогического мастерства педагогических работников называется </a:t>
            </a:r>
            <a:r>
              <a:rPr lang="ru-RU" sz="2800" b="1" dirty="0" smtClean="0"/>
              <a:t>стажировкой.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8218112" cy="5040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Стажировка является индивидуальной формой повышения квалификации преподавателей.</a:t>
            </a:r>
          </a:p>
          <a:p>
            <a:pPr algn="just"/>
            <a:r>
              <a:rPr lang="ru-RU" sz="3200" dirty="0" smtClean="0"/>
              <a:t>Цель стажировки  – формирование и закрепление на практике знаний, умений и компетенций, необходимых для  профессионального роста преподавателя, с характерным включением инновационного компонента.</a:t>
            </a:r>
          </a:p>
          <a:p>
            <a:pPr algn="just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2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92D050"/>
                </a:solidFill>
              </a:rPr>
              <a:t>Понятие стажировки</a:t>
            </a:r>
            <a:endParaRPr lang="ru-RU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8218112" cy="57606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700" b="1" dirty="0" smtClean="0">
                <a:solidFill>
                  <a:srgbClr val="92D050"/>
                </a:solidFill>
              </a:rPr>
              <a:t>Задачи стажировки :</a:t>
            </a:r>
          </a:p>
          <a:p>
            <a:pPr lvl="0" algn="just"/>
            <a:r>
              <a:rPr lang="ru-RU" sz="3200" dirty="0" smtClean="0"/>
              <a:t>- совершенствование знаний и умений в психолого-педагогической, научно-профессиональной и общекультурной деятельности на основе современных достижений науки, техники и технологии;</a:t>
            </a:r>
          </a:p>
          <a:p>
            <a:pPr lvl="0" algn="just"/>
            <a:r>
              <a:rPr lang="ru-RU" sz="3200" dirty="0" smtClean="0"/>
              <a:t>- освоение профессиональных модулей и МДК;</a:t>
            </a:r>
          </a:p>
          <a:p>
            <a:pPr lvl="0" algn="just"/>
            <a:r>
              <a:rPr lang="ru-RU" sz="3200" dirty="0" smtClean="0"/>
              <a:t>- освоение инновационных технологий, форм, методов и средств обучения; </a:t>
            </a:r>
          </a:p>
          <a:p>
            <a:pPr lvl="0" algn="just"/>
            <a:r>
              <a:rPr lang="ru-RU" sz="3200" dirty="0" smtClean="0"/>
              <a:t>- изучение отечественного и зарубежного опыта к требованиям уровня квалификации специалистов;</a:t>
            </a:r>
          </a:p>
          <a:p>
            <a:pPr lvl="0" algn="just"/>
            <a:r>
              <a:rPr lang="ru-RU" sz="3200" dirty="0" smtClean="0"/>
              <a:t>- выработка конкретных предложений по совершенствованию учебного процесса, внедрению в практику обучения передовых достижений науки, техники и производства.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76056" y="188640"/>
            <a:ext cx="3226696" cy="864096"/>
          </a:xfrm>
        </p:spPr>
        <p:txBody>
          <a:bodyPr/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8280920" cy="60486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Организация стажировки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340287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ГБПОУ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Борский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Губернский колледж» разработал «Положение о стажировке преподавателей профессионального цикла и мастеров производственного обучения».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заседании предметной цикловой комиссии преподавателей и мастеров профессий сферы обслуживания и общественного питания была разработана индивидуальная программа прохождения стажировки преподавателя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спецдисциплин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московскую организацию ООО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Мостурфлот-сервис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8640"/>
            <a:ext cx="8218112" cy="64807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</a:p>
          <a:p>
            <a:pPr algn="ctr"/>
            <a:r>
              <a:rPr lang="ru-RU" sz="2800" dirty="0" smtClean="0"/>
              <a:t>1. </a:t>
            </a:r>
            <a:r>
              <a:rPr lang="ru-RU" sz="2800" b="1" dirty="0" smtClean="0"/>
              <a:t>Ознакомление с предприятием, его тип, класс, организационно-правовая форма.</a:t>
            </a:r>
            <a:endParaRPr lang="ru-RU" sz="2800" dirty="0"/>
          </a:p>
        </p:txBody>
      </p:sp>
      <p:pic>
        <p:nvPicPr>
          <p:cNvPr id="30722" name="Picture 2" descr="C:\Users\1\Desktop\выпускная работа\Приложения\667624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7" y="1988840"/>
            <a:ext cx="4323181" cy="2880320"/>
          </a:xfrm>
          <a:prstGeom prst="rect">
            <a:avLst/>
          </a:prstGeom>
          <a:noFill/>
        </p:spPr>
      </p:pic>
      <p:pic>
        <p:nvPicPr>
          <p:cNvPr id="30723" name="Picture 3" descr="C:\Users\1\Desktop\выпускная работа\Приложения\171607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4101118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r>
              <a:rPr lang="ru-RU" sz="6000" dirty="0" smtClean="0">
                <a:solidFill>
                  <a:srgbClr val="92D050"/>
                </a:solidFill>
              </a:rPr>
              <a:t/>
            </a:r>
            <a:br>
              <a:rPr lang="ru-RU" sz="6000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124744"/>
            <a:ext cx="7848872" cy="5733256"/>
          </a:xfrm>
        </p:spPr>
        <p:txBody>
          <a:bodyPr>
            <a:normAutofit/>
          </a:bodyPr>
          <a:lstStyle/>
          <a:p>
            <a:pPr algn="just"/>
            <a:endParaRPr lang="ru-RU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10933" y="1124745"/>
          <a:ext cx="8481547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Документ" r:id="rId4" imgW="10085700" imgH="6285667" progId="Word.Document.12">
                  <p:embed/>
                </p:oleObj>
              </mc:Choice>
              <mc:Fallback>
                <p:oleObj name="Документ" r:id="rId4" imgW="10085700" imgH="628566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33" y="1124745"/>
                        <a:ext cx="8481547" cy="5544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58417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Содержание стажировки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36712"/>
            <a:ext cx="8218112" cy="602128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1. </a:t>
            </a:r>
            <a:r>
              <a:rPr lang="ru-RU" sz="2800" b="1" dirty="0" smtClean="0"/>
              <a:t>Ознакомление с предприятием, его тип, класс, организационно-правовая форма.</a:t>
            </a:r>
            <a:endParaRPr lang="ru-RU" sz="2800" dirty="0"/>
          </a:p>
        </p:txBody>
      </p:sp>
      <p:pic>
        <p:nvPicPr>
          <p:cNvPr id="5" name="Picture 2" descr="C:\Users\1\Desktop\выпускная работа\Приложения\667624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163705"/>
            <a:ext cx="3888432" cy="2694295"/>
          </a:xfrm>
          <a:prstGeom prst="rect">
            <a:avLst/>
          </a:prstGeom>
          <a:noFill/>
        </p:spPr>
      </p:pic>
      <p:pic>
        <p:nvPicPr>
          <p:cNvPr id="32772" name="Picture 4" descr="C:\Users\1\Desktop\выпускная работа\Приложения\473254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2448272" cy="2518574"/>
          </a:xfrm>
          <a:prstGeom prst="rect">
            <a:avLst/>
          </a:prstGeom>
          <a:noFill/>
        </p:spPr>
      </p:pic>
      <p:pic>
        <p:nvPicPr>
          <p:cNvPr id="32774" name="Picture 6" descr="C:\Users\1\Desktop\выпускная работа\Приложения\807799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254935" cy="324805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a26f17505ea5c67b976c50909984d8dae267c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FF00"/>
      </a:accent1>
      <a:accent2>
        <a:srgbClr val="FFC000"/>
      </a:accent2>
      <a:accent3>
        <a:srgbClr val="92D050"/>
      </a:accent3>
      <a:accent4>
        <a:srgbClr val="F66004"/>
      </a:accent4>
      <a:accent5>
        <a:srgbClr val="C73609"/>
      </a:accent5>
      <a:accent6>
        <a:srgbClr val="F4F85E"/>
      </a:accent6>
      <a:hlink>
        <a:srgbClr val="FF0000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866</TotalTime>
  <Words>397</Words>
  <Application>Microsoft Office PowerPoint</Application>
  <PresentationFormat>Экран (4:3)</PresentationFormat>
  <Paragraphs>63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Документ</vt:lpstr>
      <vt:lpstr>    Тема: Стажировка как эффективное средство повышения профессиональной компетентности преподавателя специальных дисциплин   </vt:lpstr>
      <vt:lpstr>Презентация PowerPoint</vt:lpstr>
      <vt:lpstr>Понятие стажировки</vt:lpstr>
      <vt:lpstr>Презентация PowerPoint</vt:lpstr>
      <vt:lpstr> </vt:lpstr>
      <vt:lpstr> </vt:lpstr>
      <vt:lpstr>Презентация PowerPoint</vt:lpstr>
      <vt:lpstr>Содержание стажировки </vt:lpstr>
      <vt:lpstr>Содержание стажировки </vt:lpstr>
      <vt:lpstr>Содержание стажировки</vt:lpstr>
      <vt:lpstr>Содержание стажировки </vt:lpstr>
      <vt:lpstr>Содержание стажировки </vt:lpstr>
      <vt:lpstr>Содержание стажировки </vt:lpstr>
      <vt:lpstr>Содержание стажировки </vt:lpstr>
      <vt:lpstr>Вывод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Нижегородской области</dc:title>
  <dc:creator>master</dc:creator>
  <cp:lastModifiedBy>user</cp:lastModifiedBy>
  <cp:revision>96</cp:revision>
  <dcterms:modified xsi:type="dcterms:W3CDTF">2015-12-28T13:29:15Z</dcterms:modified>
</cp:coreProperties>
</file>