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72" r:id="rId2"/>
    <p:sldId id="290" r:id="rId3"/>
    <p:sldId id="289" r:id="rId4"/>
    <p:sldId id="261" r:id="rId5"/>
    <p:sldId id="275" r:id="rId6"/>
    <p:sldId id="294" r:id="rId7"/>
    <p:sldId id="292" r:id="rId8"/>
    <p:sldId id="293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95" r:id="rId17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7F1B"/>
    <a:srgbClr val="F22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560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71F6E-F3F0-4B7A-8AEC-83FA7E07A5C6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1B45D-55AD-4CB8-AA0A-C2DAF5DB63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21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8C531-0528-40C2-92D9-0597EF685756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31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3" Type="http://schemas.openxmlformats.org/officeDocument/2006/relationships/image" Target="../media/image29.jpeg"/><Relationship Id="rId7" Type="http://schemas.openxmlformats.org/officeDocument/2006/relationships/image" Target="../media/image33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Word_Document1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5616" y="3429000"/>
            <a:ext cx="7704856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Тема: Стажировка как эффективное средство повышения профессиональной компетентности преподавателя специальных дисциплин</a:t>
            </a:r>
            <a:br>
              <a:rPr lang="ru-RU" sz="3200" dirty="0" smtClean="0"/>
            </a:br>
            <a:r>
              <a:rPr lang="ru-RU" sz="2800" b="1" i="0" dirty="0" smtClean="0">
                <a:solidFill>
                  <a:srgbClr val="F22D0C"/>
                </a:solidFill>
              </a:rPr>
              <a:t/>
            </a:r>
            <a:br>
              <a:rPr lang="ru-RU" sz="2800" b="1" i="0" dirty="0" smtClean="0">
                <a:solidFill>
                  <a:srgbClr val="F22D0C"/>
                </a:solidFill>
              </a:rPr>
            </a:br>
            <a:r>
              <a:rPr lang="ru-RU" sz="2800" dirty="0" smtClean="0">
                <a:solidFill>
                  <a:srgbClr val="F22D0C"/>
                </a:solidFill>
              </a:rPr>
              <a:t/>
            </a:r>
            <a:br>
              <a:rPr lang="ru-RU" sz="2800" dirty="0" smtClean="0">
                <a:solidFill>
                  <a:srgbClr val="F22D0C"/>
                </a:solidFill>
              </a:rPr>
            </a:br>
            <a:endParaRPr lang="en-US" sz="2800" b="1" i="0" dirty="0">
              <a:solidFill>
                <a:srgbClr val="F22D0C"/>
              </a:solidFill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059832" y="3933056"/>
            <a:ext cx="5688632" cy="1152128"/>
          </a:xfrm>
        </p:spPr>
        <p:txBody>
          <a:bodyPr>
            <a:noAutofit/>
          </a:bodyPr>
          <a:lstStyle/>
          <a:p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Подготовила: 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преподаватель ГБПОУ БГК</a:t>
            </a:r>
            <a:endParaRPr lang="ru-RU" sz="2000" b="1" i="1" dirty="0" smtClean="0"/>
          </a:p>
          <a:p>
            <a:r>
              <a:rPr lang="ru-RU" sz="2000" b="1" i="1" dirty="0" smtClean="0"/>
              <a:t>Павлушкина Лариса Викторовна</a:t>
            </a:r>
            <a:endParaRPr lang="ru-RU" sz="2000" b="1" i="1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1684" y="1196752"/>
            <a:ext cx="91440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b="1" cap="all" dirty="0" smtClean="0"/>
              <a:t>Министерство образования НИЖЕГОРОДСКОЙ ОБЛАСТИ</a:t>
            </a:r>
            <a:endParaRPr lang="ru-RU" b="1" dirty="0" smtClean="0"/>
          </a:p>
          <a:p>
            <a:pPr algn="ctr"/>
            <a:r>
              <a:rPr lang="ru-RU" b="1" cap="all" dirty="0" smtClean="0"/>
              <a:t>Государственное Бюджетное Профессиональное Образовательное Учреждение</a:t>
            </a:r>
            <a:endParaRPr lang="ru-RU" b="1" dirty="0" smtClean="0"/>
          </a:p>
          <a:p>
            <a:pPr algn="ctr"/>
            <a:r>
              <a:rPr lang="ru-RU" b="1" cap="all" dirty="0" smtClean="0"/>
              <a:t> </a:t>
            </a:r>
            <a:endParaRPr lang="ru-RU" b="1" dirty="0" smtClean="0"/>
          </a:p>
          <a:p>
            <a:pPr algn="ctr"/>
            <a:r>
              <a:rPr lang="ru-RU" b="1" cap="all" dirty="0" smtClean="0"/>
              <a:t> «</a:t>
            </a:r>
            <a:r>
              <a:rPr lang="ru-RU" b="1" cap="all" dirty="0" err="1" smtClean="0"/>
              <a:t>Борский</a:t>
            </a:r>
            <a:r>
              <a:rPr lang="ru-RU" b="1" cap="all" dirty="0" smtClean="0"/>
              <a:t> Губернский колледж»                                          </a:t>
            </a:r>
            <a:endParaRPr lang="ru-RU" b="1" dirty="0" smtClean="0"/>
          </a:p>
          <a:p>
            <a:endParaRPr lang="ru-RU" sz="1400" dirty="0"/>
          </a:p>
        </p:txBody>
      </p:sp>
      <p:pic>
        <p:nvPicPr>
          <p:cNvPr id="6" name="Рисунок 5" descr="Main-logo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552450" cy="533400"/>
          </a:xfrm>
          <a:prstGeom prst="rect">
            <a:avLst/>
          </a:prstGeom>
          <a:noFill/>
        </p:spPr>
      </p:pic>
      <p:pic>
        <p:nvPicPr>
          <p:cNvPr id="66563" name="Picture 3" descr="http://www.filipoc.ru/attaches/posts/interesting/2012-12-12/professiya-uchitel/1a3fd3303b143ed24a1bcd9029e36b0d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3854028"/>
            <a:ext cx="1920213" cy="2160240"/>
          </a:xfrm>
          <a:prstGeom prst="rect">
            <a:avLst/>
          </a:prstGeom>
          <a:noFill/>
        </p:spPr>
      </p:pic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487" y="768595"/>
            <a:ext cx="6385430" cy="331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27745" y="5978897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III Всероссийская научно-методическая конференция</a:t>
            </a:r>
            <a:endParaRPr lang="ru-RU" dirty="0"/>
          </a:p>
          <a:p>
            <a:pPr algn="ctr"/>
            <a:r>
              <a:rPr lang="ru-RU" b="1" dirty="0"/>
              <a:t>"Педагогическая технология и мастерство учителя"</a:t>
            </a:r>
            <a:endParaRPr lang="ru-RU" dirty="0"/>
          </a:p>
          <a:p>
            <a:pPr algn="ctr"/>
            <a:r>
              <a:rPr lang="ru-RU" b="1" dirty="0"/>
              <a:t>ноябрь – декабрь 2015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041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899592" y="188640"/>
            <a:ext cx="7403160" cy="864096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92D050"/>
                </a:solidFill>
              </a:rPr>
              <a:t>Содержание стажировки</a:t>
            </a:r>
            <a:endParaRPr lang="ru-RU" sz="4000" dirty="0">
              <a:solidFill>
                <a:srgbClr val="92D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980728"/>
            <a:ext cx="8218112" cy="5877272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2. Изучение производственных помещений.</a:t>
            </a:r>
            <a:endParaRPr lang="ru-RU" sz="2800" dirty="0"/>
          </a:p>
        </p:txBody>
      </p:sp>
      <p:pic>
        <p:nvPicPr>
          <p:cNvPr id="33795" name="Picture 3" descr="C:\Users\1\Desktop\ГРИН\SAM_120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3779658"/>
            <a:ext cx="4104456" cy="3078342"/>
          </a:xfrm>
          <a:prstGeom prst="rect">
            <a:avLst/>
          </a:prstGeom>
          <a:noFill/>
        </p:spPr>
      </p:pic>
      <p:pic>
        <p:nvPicPr>
          <p:cNvPr id="33796" name="Picture 4" descr="C:\Users\1\Desktop\ГРИН\SAM_125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030" y="4077072"/>
            <a:ext cx="3875922" cy="2780928"/>
          </a:xfrm>
          <a:prstGeom prst="rect">
            <a:avLst/>
          </a:prstGeom>
          <a:noFill/>
        </p:spPr>
      </p:pic>
      <p:pic>
        <p:nvPicPr>
          <p:cNvPr id="33798" name="Picture 6" descr="http://trade-empire.com.ua/images/oborudovanie_dlya_holodnogo_ceha.jpe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3552395" cy="2664296"/>
          </a:xfrm>
          <a:prstGeom prst="rect">
            <a:avLst/>
          </a:prstGeom>
          <a:noFill/>
        </p:spPr>
      </p:pic>
      <p:pic>
        <p:nvPicPr>
          <p:cNvPr id="33800" name="Picture 8" descr="http://stat11.privet.ru/lr/082bc6c539c1e63863d4eb3ca94a200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960" y="1484784"/>
            <a:ext cx="3648405" cy="273630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1584176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92D050"/>
                </a:solidFill>
              </a:rPr>
              <a:t>Содержание стажировки</a:t>
            </a:r>
            <a:r>
              <a:rPr lang="ru-RU" sz="6000" dirty="0" smtClean="0"/>
              <a:t/>
            </a:r>
            <a:br>
              <a:rPr lang="ru-RU" sz="600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908720"/>
            <a:ext cx="8218112" cy="5949280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/>
              <a:t>3.Ознакомление с организацией обслуживания на предприятии общественного питания.</a:t>
            </a:r>
          </a:p>
          <a:p>
            <a:r>
              <a:rPr lang="ru-RU" sz="2800" dirty="0" smtClean="0"/>
              <a:t> Завтрак по типу «шведский стол». </a:t>
            </a:r>
          </a:p>
          <a:p>
            <a:r>
              <a:rPr lang="ru-RU" sz="2800" dirty="0" smtClean="0"/>
              <a:t>Обед по типу «шведский стол», а горячие блюда предлагаются на выбор и приносятся официантами по заказу.</a:t>
            </a:r>
          </a:p>
          <a:p>
            <a:r>
              <a:rPr lang="ru-RU" sz="2800" dirty="0" smtClean="0"/>
              <a:t>Ужин по меню «</a:t>
            </a:r>
            <a:r>
              <a:rPr lang="ru-RU" sz="2800" dirty="0" err="1" smtClean="0"/>
              <a:t>аля</a:t>
            </a:r>
            <a:r>
              <a:rPr lang="ru-RU" sz="2800" dirty="0" smtClean="0"/>
              <a:t> карт». </a:t>
            </a:r>
            <a:endParaRPr lang="ru-RU" sz="2800" dirty="0"/>
          </a:p>
        </p:txBody>
      </p:sp>
      <p:pic>
        <p:nvPicPr>
          <p:cNvPr id="34819" name="Picture 3" descr="C:\Users\1\Desktop\ГРИН\SAM_126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3753036"/>
            <a:ext cx="4139952" cy="310496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1584176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92D050"/>
                </a:solidFill>
              </a:rPr>
              <a:t>Содержание стажировки</a:t>
            </a:r>
            <a:r>
              <a:rPr lang="ru-RU" sz="6000" dirty="0" smtClean="0"/>
              <a:t/>
            </a:r>
            <a:br>
              <a:rPr lang="ru-RU" sz="600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908720"/>
            <a:ext cx="8218112" cy="5949280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/>
              <a:t>4.Ознакомление с мероприятиями на борту.</a:t>
            </a:r>
            <a:endParaRPr lang="ru-RU" sz="2800" dirty="0" smtClean="0"/>
          </a:p>
          <a:p>
            <a:pPr algn="just"/>
            <a:r>
              <a:rPr lang="ru-RU" sz="2800" dirty="0" smtClean="0"/>
              <a:t>Капитанский коктейль</a:t>
            </a:r>
            <a:endParaRPr lang="ru-RU" sz="2800" dirty="0"/>
          </a:p>
        </p:txBody>
      </p:sp>
      <p:pic>
        <p:nvPicPr>
          <p:cNvPr id="35842" name="Picture 2" descr="C:\Users\1\Desktop\ГРИН\SAM_119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5049180"/>
            <a:ext cx="2411760" cy="1808820"/>
          </a:xfrm>
          <a:prstGeom prst="rect">
            <a:avLst/>
          </a:prstGeom>
          <a:noFill/>
        </p:spPr>
      </p:pic>
      <p:pic>
        <p:nvPicPr>
          <p:cNvPr id="35844" name="Picture 4" descr="http://img-fotki.yandex.ru/get/9315/133080049.e/0_fc62f_d19d1008_L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89137" y="3861048"/>
            <a:ext cx="3454863" cy="2591147"/>
          </a:xfrm>
          <a:prstGeom prst="rect">
            <a:avLst/>
          </a:prstGeom>
          <a:noFill/>
        </p:spPr>
      </p:pic>
      <p:pic>
        <p:nvPicPr>
          <p:cNvPr id="35846" name="Picture 6" descr="http://img-fotki.yandex.ru/get/9502/133080049.e/0_fc632_c1d849e3_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2204864"/>
            <a:ext cx="4762500" cy="3571875"/>
          </a:xfrm>
          <a:prstGeom prst="rect">
            <a:avLst/>
          </a:prstGeom>
          <a:noFill/>
        </p:spPr>
      </p:pic>
      <p:pic>
        <p:nvPicPr>
          <p:cNvPr id="35848" name="Picture 8" descr="http://img-fotki.yandex.ru/get/9498/133080049.e/0_fc62e_71b0394b_L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136" y="1412776"/>
            <a:ext cx="3168352" cy="237626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1584176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92D050"/>
                </a:solidFill>
              </a:rPr>
              <a:t>Содержание стажировки</a:t>
            </a:r>
            <a:r>
              <a:rPr lang="ru-RU" sz="6000" dirty="0" smtClean="0"/>
              <a:t/>
            </a:r>
            <a:br>
              <a:rPr lang="ru-RU" sz="600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908720"/>
            <a:ext cx="8218112" cy="5949280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/>
              <a:t>4.Ознакомление с мероприятиями на борту.</a:t>
            </a:r>
            <a:endParaRPr lang="ru-RU" sz="2800" dirty="0" smtClean="0"/>
          </a:p>
          <a:p>
            <a:pPr algn="just"/>
            <a:r>
              <a:rPr lang="ru-RU" sz="2800" dirty="0" smtClean="0"/>
              <a:t>Русский ужин</a:t>
            </a:r>
            <a:endParaRPr lang="ru-RU" sz="2800" dirty="0"/>
          </a:p>
        </p:txBody>
      </p:sp>
      <p:pic>
        <p:nvPicPr>
          <p:cNvPr id="36867" name="Picture 3" descr="C:\мои документы\Булгаков 2013\фото Булгаков1\Грин2013\20120129_18284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060848"/>
            <a:ext cx="2627784" cy="4248472"/>
          </a:xfrm>
          <a:prstGeom prst="rect">
            <a:avLst/>
          </a:prstGeom>
          <a:noFill/>
        </p:spPr>
      </p:pic>
      <p:pic>
        <p:nvPicPr>
          <p:cNvPr id="36868" name="Picture 4" descr="C:\мои документы\Булгаков 2013\фото Булгаков1\Грин2013\20120129_18202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2240" y="1412776"/>
            <a:ext cx="2051720" cy="2735627"/>
          </a:xfrm>
          <a:prstGeom prst="rect">
            <a:avLst/>
          </a:prstGeom>
          <a:noFill/>
        </p:spPr>
      </p:pic>
      <p:pic>
        <p:nvPicPr>
          <p:cNvPr id="36869" name="Picture 5" descr="C:\мои документы\Булгаков 2013\фото Булгаков1\Грин2013\20120129_18200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1412776"/>
            <a:ext cx="1998222" cy="2664296"/>
          </a:xfrm>
          <a:prstGeom prst="rect">
            <a:avLst/>
          </a:prstGeom>
          <a:noFill/>
        </p:spPr>
      </p:pic>
      <p:pic>
        <p:nvPicPr>
          <p:cNvPr id="36870" name="Picture 6" descr="C:\мои документы\Булгаков 2013\фото Булгаков1\Грин2013\20120129_19045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248" y="4193704"/>
            <a:ext cx="1998222" cy="2664296"/>
          </a:xfrm>
          <a:prstGeom prst="rect">
            <a:avLst/>
          </a:prstGeom>
          <a:noFill/>
        </p:spPr>
      </p:pic>
      <p:pic>
        <p:nvPicPr>
          <p:cNvPr id="36871" name="Picture 7" descr="C:\мои документы\Булгаков 2013\фото Булгаков1\Грин2013\20120129_19054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4049688"/>
            <a:ext cx="2106234" cy="2808312"/>
          </a:xfrm>
          <a:prstGeom prst="rect">
            <a:avLst/>
          </a:prstGeom>
          <a:noFill/>
        </p:spPr>
      </p:pic>
      <p:pic>
        <p:nvPicPr>
          <p:cNvPr id="36872" name="Picture 8" descr="C:\мои документы\Булгаков 2013\фото Булгаков1\Грин2013\20120129_190607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5786" y="1844824"/>
            <a:ext cx="2052228" cy="2736304"/>
          </a:xfrm>
          <a:prstGeom prst="rect">
            <a:avLst/>
          </a:prstGeom>
          <a:noFill/>
        </p:spPr>
      </p:pic>
      <p:pic>
        <p:nvPicPr>
          <p:cNvPr id="36873" name="Picture 9" descr="C:\мои документы\Булгаков 2013\фото Булгаков1\Грин2013\20120129_191909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4094312"/>
            <a:ext cx="2072766" cy="276368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1584176"/>
          </a:xfrm>
        </p:spPr>
        <p:txBody>
          <a:bodyPr/>
          <a:lstStyle/>
          <a:p>
            <a:pPr algn="ctr"/>
            <a:r>
              <a:rPr lang="ru-RU" sz="4000" dirty="0" smtClean="0"/>
              <a:t>Содержание стажировки</a:t>
            </a:r>
            <a:r>
              <a:rPr lang="ru-RU" sz="6000" dirty="0" smtClean="0"/>
              <a:t/>
            </a:r>
            <a:br>
              <a:rPr lang="ru-RU" sz="600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908720"/>
            <a:ext cx="8218112" cy="5949280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/>
              <a:t>4.Ознакомление с мероприятиями на борту.</a:t>
            </a:r>
            <a:endParaRPr lang="ru-RU" sz="2800" dirty="0" smtClean="0"/>
          </a:p>
          <a:p>
            <a:pPr algn="just"/>
            <a:r>
              <a:rPr lang="ru-RU" sz="2800" dirty="0" smtClean="0"/>
              <a:t>Капитанский ужин</a:t>
            </a:r>
            <a:endParaRPr lang="ru-RU" sz="2800" dirty="0"/>
          </a:p>
        </p:txBody>
      </p:sp>
      <p:pic>
        <p:nvPicPr>
          <p:cNvPr id="37890" name="Picture 2" descr="C:\Users\1\Desktop\ГРИН\SAM_119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4653136"/>
            <a:ext cx="2651787" cy="1988840"/>
          </a:xfrm>
          <a:prstGeom prst="rect">
            <a:avLst/>
          </a:prstGeom>
          <a:noFill/>
        </p:spPr>
      </p:pic>
      <p:pic>
        <p:nvPicPr>
          <p:cNvPr id="37891" name="Picture 3" descr="C:\Users\1\Desktop\ГРИН\SAM_119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9912" y="1484784"/>
            <a:ext cx="2067694" cy="2756925"/>
          </a:xfrm>
          <a:prstGeom prst="rect">
            <a:avLst/>
          </a:prstGeom>
          <a:noFill/>
        </p:spPr>
      </p:pic>
      <p:pic>
        <p:nvPicPr>
          <p:cNvPr id="37892" name="Picture 4" descr="C:\Users\1\Desktop\ГРИН\SAM_120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1916832"/>
            <a:ext cx="2160240" cy="2304256"/>
          </a:xfrm>
          <a:prstGeom prst="rect">
            <a:avLst/>
          </a:prstGeom>
          <a:noFill/>
        </p:spPr>
      </p:pic>
      <p:pic>
        <p:nvPicPr>
          <p:cNvPr id="37893" name="Picture 5" descr="C:\Users\1\Desktop\ГРИН\SAM_120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1988840"/>
            <a:ext cx="2555776" cy="1916832"/>
          </a:xfrm>
          <a:prstGeom prst="rect">
            <a:avLst/>
          </a:prstGeom>
          <a:noFill/>
        </p:spPr>
      </p:pic>
      <p:pic>
        <p:nvPicPr>
          <p:cNvPr id="37894" name="Picture 6" descr="C:\Users\1\Desktop\ГРИН\SAM_1216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16832"/>
            <a:ext cx="1653648" cy="2204864"/>
          </a:xfrm>
          <a:prstGeom prst="rect">
            <a:avLst/>
          </a:prstGeom>
          <a:noFill/>
        </p:spPr>
      </p:pic>
      <p:pic>
        <p:nvPicPr>
          <p:cNvPr id="37895" name="Picture 7" descr="C:\Users\1\Desktop\ГРИН\SAM_1225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5856" y="4365104"/>
            <a:ext cx="2784309" cy="2088232"/>
          </a:xfrm>
          <a:prstGeom prst="rect">
            <a:avLst/>
          </a:prstGeom>
          <a:noFill/>
        </p:spPr>
      </p:pic>
      <p:pic>
        <p:nvPicPr>
          <p:cNvPr id="37896" name="Picture 8" descr="C:\Users\1\Desktop\ГРИН\SAM_1230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8184" y="4437112"/>
            <a:ext cx="2555776" cy="191683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792088"/>
          </a:xfrm>
        </p:spPr>
        <p:txBody>
          <a:bodyPr/>
          <a:lstStyle/>
          <a:p>
            <a:pPr algn="ctr"/>
            <a:r>
              <a:rPr lang="ru-RU" sz="6000" dirty="0" smtClean="0"/>
              <a:t>Вывод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980728"/>
            <a:ext cx="8218112" cy="5688632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800" dirty="0" smtClean="0"/>
              <a:t>1.На основе собранных рецептов разработать технологические карты вместе со студентами на новые блюда из меню ресторана т/</a:t>
            </a:r>
            <a:r>
              <a:rPr lang="ru-RU" sz="2800" dirty="0" err="1" smtClean="0"/>
              <a:t>х</a:t>
            </a:r>
            <a:r>
              <a:rPr lang="ru-RU" sz="2800" dirty="0" smtClean="0"/>
              <a:t> «А.Грин».(так как повара работают по европейски (без технологических карт)).</a:t>
            </a:r>
          </a:p>
          <a:p>
            <a:pPr lvl="0"/>
            <a:r>
              <a:rPr lang="ru-RU" sz="2800" dirty="0" smtClean="0"/>
              <a:t>2.Внедрять новые технологии приготовления в процесс обучения студентов.</a:t>
            </a:r>
          </a:p>
          <a:p>
            <a:pPr lvl="0"/>
            <a:r>
              <a:rPr lang="ru-RU" sz="2800" dirty="0" smtClean="0"/>
              <a:t>3. На основе собранного материала написать учебно-методическое пособие для студентов специальности «Технология продукции общественного питания»  «Эффективные технологии обслуживания туристов в речных круизах».</a:t>
            </a:r>
            <a:endParaRPr lang="ru-RU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1584176"/>
          </a:xfrm>
        </p:spPr>
        <p:txBody>
          <a:bodyPr/>
          <a:lstStyle/>
          <a:p>
            <a:pPr algn="ctr"/>
            <a:r>
              <a:rPr lang="ru-RU" sz="6000" dirty="0" smtClean="0"/>
              <a:t/>
            </a:r>
            <a:br>
              <a:rPr lang="ru-RU" sz="600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908720"/>
            <a:ext cx="8218112" cy="5760640"/>
          </a:xfrm>
        </p:spPr>
        <p:txBody>
          <a:bodyPr>
            <a:normAutofit/>
          </a:bodyPr>
          <a:lstStyle/>
          <a:p>
            <a:pPr lvl="0" algn="ctr"/>
            <a:r>
              <a:rPr lang="ru-RU" sz="4800" dirty="0" smtClean="0"/>
              <a:t>Полезных всем стажировок!</a:t>
            </a:r>
            <a:endParaRPr lang="ru-RU" sz="4800" dirty="0"/>
          </a:p>
        </p:txBody>
      </p:sp>
      <p:pic>
        <p:nvPicPr>
          <p:cNvPr id="4" name="Picture 2" descr="C:\Users\1\Desktop\ГРИН\SAM_103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9912" y="1772816"/>
            <a:ext cx="3180861" cy="2385646"/>
          </a:xfrm>
          <a:prstGeom prst="rect">
            <a:avLst/>
          </a:prstGeom>
          <a:noFill/>
        </p:spPr>
      </p:pic>
      <p:pic>
        <p:nvPicPr>
          <p:cNvPr id="5" name="Picture 5" descr="C:\Users\1\Desktop\ГРИН\SAM_100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2772308" cy="3888432"/>
          </a:xfrm>
          <a:prstGeom prst="rect">
            <a:avLst/>
          </a:prstGeom>
          <a:noFill/>
        </p:spPr>
      </p:pic>
      <p:pic>
        <p:nvPicPr>
          <p:cNvPr id="80897" name="Picture 1" descr="C:\Users\1\Desktop\ПЦК 2014\ПЦК 25.11.2013\сервировка\SAM_121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888" y="3789040"/>
            <a:ext cx="3792420" cy="2844315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700808"/>
            <a:ext cx="8218112" cy="4968552"/>
          </a:xfrm>
        </p:spPr>
        <p:txBody>
          <a:bodyPr>
            <a:normAutofit/>
          </a:bodyPr>
          <a:lstStyle/>
          <a:p>
            <a:pPr marL="457200" indent="-457200" algn="ctr"/>
            <a:r>
              <a:rPr lang="ru-RU" sz="3200" dirty="0" smtClean="0"/>
              <a:t>1. Понятие стажировки</a:t>
            </a:r>
          </a:p>
          <a:p>
            <a:pPr marL="457200" indent="-457200" algn="ctr"/>
            <a:r>
              <a:rPr lang="ru-RU" sz="3200" dirty="0" smtClean="0"/>
              <a:t>2.Цель  и задачи стажировки</a:t>
            </a:r>
          </a:p>
          <a:p>
            <a:pPr marL="457200" indent="-457200" algn="ctr"/>
            <a:r>
              <a:rPr lang="ru-RU" sz="3200" dirty="0" smtClean="0"/>
              <a:t>3.Организация стажировки</a:t>
            </a:r>
          </a:p>
          <a:p>
            <a:pPr algn="ctr"/>
            <a:r>
              <a:rPr lang="ru-RU" sz="3200" dirty="0" smtClean="0"/>
              <a:t>4. Содержание стажировки</a:t>
            </a:r>
          </a:p>
          <a:p>
            <a:pPr algn="ctr"/>
            <a:r>
              <a:rPr lang="ru-RU" sz="3200" dirty="0" smtClean="0"/>
              <a:t>5. Выводы и перспективы</a:t>
            </a:r>
          </a:p>
          <a:p>
            <a:pPr algn="just"/>
            <a:endParaRPr lang="ru-RU" sz="2800" dirty="0"/>
          </a:p>
        </p:txBody>
      </p:sp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2195736" y="648986"/>
            <a:ext cx="49685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Содержание доклада</a:t>
            </a:r>
          </a:p>
        </p:txBody>
      </p:sp>
      <p:pic>
        <p:nvPicPr>
          <p:cNvPr id="4" name="Picture 2" descr="C:\Users\1\Desktop\выпускная работа\Приложения\9552124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5816" y="4797151"/>
            <a:ext cx="3384376" cy="1880209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33400" y="404664"/>
            <a:ext cx="7851648" cy="1080120"/>
          </a:xfrm>
        </p:spPr>
        <p:txBody>
          <a:bodyPr/>
          <a:lstStyle/>
          <a:p>
            <a:pPr algn="ctr"/>
            <a:r>
              <a:rPr lang="ru-RU" dirty="0" smtClean="0"/>
              <a:t>Понятие стажировки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subTitle" idx="1"/>
          </p:nvPr>
        </p:nvSpPr>
        <p:spPr>
          <a:xfrm>
            <a:off x="533400" y="1700808"/>
            <a:ext cx="7854696" cy="432048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dirty="0" smtClean="0"/>
              <a:t>          Под профессиональной компетентностью принято понимать интегральную характеристику деловых и личностных качеств специалистов, отражающую уровень знаний, умений и навыков, опыта.</a:t>
            </a:r>
          </a:p>
          <a:p>
            <a:pPr algn="just"/>
            <a:r>
              <a:rPr lang="ru-RU" sz="2800" dirty="0" smtClean="0"/>
              <a:t>         Целенаправленное непрерывное совершенствование профессиональных компетенций и педагогического мастерства педагогических работников называется </a:t>
            </a:r>
            <a:r>
              <a:rPr lang="ru-RU" sz="2800" b="1" dirty="0" smtClean="0"/>
              <a:t>стажировкой. </a:t>
            </a:r>
          </a:p>
          <a:p>
            <a:pPr algn="just"/>
            <a:endParaRPr lang="ru-RU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628800"/>
            <a:ext cx="8218112" cy="504056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Стажировка является индивидуальной формой повышения квалификации преподавателей.</a:t>
            </a:r>
          </a:p>
          <a:p>
            <a:pPr algn="just"/>
            <a:r>
              <a:rPr lang="ru-RU" sz="3200" dirty="0" smtClean="0"/>
              <a:t>Цель стажировки  – формирование и закрепление на практике знаний, умений и компетенций, необходимых для  профессионального роста преподавателя, с характерным включением инновационного компонента.</a:t>
            </a:r>
          </a:p>
          <a:p>
            <a:pPr algn="just"/>
            <a:endParaRPr lang="ru-RU" sz="2800" dirty="0" smtClean="0"/>
          </a:p>
          <a:p>
            <a:pPr algn="ctr"/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476672"/>
            <a:ext cx="67687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92D050"/>
                </a:solidFill>
              </a:rPr>
              <a:t>Понятие стажировки</a:t>
            </a:r>
            <a:endParaRPr lang="ru-RU" sz="44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1584176"/>
          </a:xfrm>
        </p:spPr>
        <p:txBody>
          <a:bodyPr/>
          <a:lstStyle/>
          <a:p>
            <a:pPr algn="ctr"/>
            <a:r>
              <a:rPr lang="ru-RU" sz="6000" dirty="0" smtClean="0"/>
              <a:t/>
            </a:r>
            <a:br>
              <a:rPr lang="ru-RU" sz="600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908720"/>
            <a:ext cx="8218112" cy="576064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4700" b="1" dirty="0" smtClean="0">
                <a:solidFill>
                  <a:srgbClr val="92D050"/>
                </a:solidFill>
              </a:rPr>
              <a:t>Задачи стажировки :</a:t>
            </a:r>
          </a:p>
          <a:p>
            <a:pPr lvl="0" algn="just"/>
            <a:r>
              <a:rPr lang="ru-RU" sz="3200" dirty="0" smtClean="0"/>
              <a:t>- совершенствование знаний и умений в психолого-педагогической, научно-профессиональной и общекультурной деятельности на основе современных достижений науки, техники и технологии;</a:t>
            </a:r>
          </a:p>
          <a:p>
            <a:pPr lvl="0" algn="just"/>
            <a:r>
              <a:rPr lang="ru-RU" sz="3200" dirty="0" smtClean="0"/>
              <a:t>- освоение профессиональных модулей и МДК;</a:t>
            </a:r>
          </a:p>
          <a:p>
            <a:pPr lvl="0" algn="just"/>
            <a:r>
              <a:rPr lang="ru-RU" sz="3200" dirty="0" smtClean="0"/>
              <a:t>- освоение инновационных технологий, форм, методов и средств обучения; </a:t>
            </a:r>
          </a:p>
          <a:p>
            <a:pPr lvl="0" algn="just"/>
            <a:r>
              <a:rPr lang="ru-RU" sz="3200" dirty="0" smtClean="0"/>
              <a:t>- изучение отечественного и зарубежного опыта к требованиям уровня квалификации специалистов;</a:t>
            </a:r>
          </a:p>
          <a:p>
            <a:pPr lvl="0" algn="just"/>
            <a:r>
              <a:rPr lang="ru-RU" sz="3200" dirty="0" smtClean="0"/>
              <a:t>- выработка конкретных предложений по совершенствованию учебного процесса, внедрению в практику обучения передовых достижений науки, техники и производства.</a:t>
            </a:r>
          </a:p>
          <a:p>
            <a:pPr algn="just"/>
            <a:endParaRPr lang="ru-RU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076056" y="188640"/>
            <a:ext cx="3226696" cy="864096"/>
          </a:xfrm>
        </p:spPr>
        <p:txBody>
          <a:bodyPr/>
          <a:lstStyle/>
          <a:p>
            <a:pPr algn="ctr"/>
            <a:r>
              <a:rPr lang="ru-RU" sz="6000" dirty="0" smtClean="0"/>
              <a:t/>
            </a:r>
            <a:br>
              <a:rPr lang="ru-RU" sz="600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620688"/>
            <a:ext cx="8280920" cy="604867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92D050"/>
                </a:solidFill>
              </a:rPr>
              <a:t>Организация стажировки</a:t>
            </a:r>
            <a:endParaRPr lang="ru-RU" sz="3600" dirty="0">
              <a:solidFill>
                <a:srgbClr val="92D050"/>
              </a:solidFill>
            </a:endParaRPr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0" y="1340287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ГБПОУ «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Борский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Губернский колледж» разработал «Положение о стажировке преподавателей профессионального цикла и мастеров производственного обучения».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На заседании предметной цикловой комиссии преподавателей и мастеров профессий сферы обслуживания и общественного питания была разработана индивидуальная программа прохождения стажировки преподавателя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спецдисциплин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в московскую организацию ООО «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Мостурфлот-сервис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».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88640"/>
            <a:ext cx="8218112" cy="648072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92D050"/>
                </a:solidFill>
              </a:rPr>
              <a:t>Содержание стажировки</a:t>
            </a:r>
          </a:p>
          <a:p>
            <a:pPr algn="ctr"/>
            <a:r>
              <a:rPr lang="ru-RU" sz="2800" dirty="0" smtClean="0"/>
              <a:t>1. </a:t>
            </a:r>
            <a:r>
              <a:rPr lang="ru-RU" sz="2800" b="1" dirty="0" smtClean="0"/>
              <a:t>Ознакомление с предприятием, его тип, класс, организационно-правовая форма.</a:t>
            </a:r>
            <a:endParaRPr lang="ru-RU" sz="2800" dirty="0"/>
          </a:p>
        </p:txBody>
      </p:sp>
      <p:pic>
        <p:nvPicPr>
          <p:cNvPr id="30722" name="Picture 2" descr="C:\Users\1\Desktop\выпускная работа\Приложения\6676241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7" y="1988840"/>
            <a:ext cx="4323181" cy="2880320"/>
          </a:xfrm>
          <a:prstGeom prst="rect">
            <a:avLst/>
          </a:prstGeom>
          <a:noFill/>
        </p:spPr>
      </p:pic>
      <p:pic>
        <p:nvPicPr>
          <p:cNvPr id="30723" name="Picture 3" descr="C:\Users\1\Desktop\выпускная работа\Приложения\1716079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3861048"/>
            <a:ext cx="4101118" cy="273630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1584176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92D050"/>
                </a:solidFill>
              </a:rPr>
              <a:t>Содержание стажировки</a:t>
            </a:r>
            <a:r>
              <a:rPr lang="ru-RU" sz="6000" dirty="0" smtClean="0">
                <a:solidFill>
                  <a:srgbClr val="92D050"/>
                </a:solidFill>
              </a:rPr>
              <a:t/>
            </a:r>
            <a:br>
              <a:rPr lang="ru-RU" sz="6000" dirty="0" smtClean="0">
                <a:solidFill>
                  <a:srgbClr val="92D050"/>
                </a:solidFill>
              </a:rPr>
            </a:b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1124744"/>
            <a:ext cx="7848872" cy="5733256"/>
          </a:xfrm>
        </p:spPr>
        <p:txBody>
          <a:bodyPr>
            <a:normAutofit/>
          </a:bodyPr>
          <a:lstStyle/>
          <a:p>
            <a:pPr algn="just"/>
            <a:endParaRPr lang="ru-RU" sz="2800" dirty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410933" y="1124745"/>
          <a:ext cx="8481547" cy="5544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5" name="Документ" r:id="rId4" imgW="10085700" imgH="6285667" progId="Word.Document.12">
                  <p:embed/>
                </p:oleObj>
              </mc:Choice>
              <mc:Fallback>
                <p:oleObj name="Документ" r:id="rId4" imgW="10085700" imgH="6285667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933" y="1124745"/>
                        <a:ext cx="8481547" cy="5544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30352" y="188640"/>
            <a:ext cx="7772400" cy="1584176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92D050"/>
                </a:solidFill>
              </a:rPr>
              <a:t>Содержание стажировки</a:t>
            </a:r>
            <a:r>
              <a:rPr lang="ru-RU" sz="6000" dirty="0" smtClean="0"/>
              <a:t/>
            </a:r>
            <a:br>
              <a:rPr lang="ru-RU" sz="600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836712"/>
            <a:ext cx="8218112" cy="6021288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1. </a:t>
            </a:r>
            <a:r>
              <a:rPr lang="ru-RU" sz="2800" b="1" dirty="0" smtClean="0"/>
              <a:t>Ознакомление с предприятием, его тип, класс, организационно-правовая форма.</a:t>
            </a:r>
            <a:endParaRPr lang="ru-RU" sz="2800" dirty="0"/>
          </a:p>
        </p:txBody>
      </p:sp>
      <p:pic>
        <p:nvPicPr>
          <p:cNvPr id="5" name="Picture 2" descr="C:\Users\1\Desktop\выпускная работа\Приложения\6676241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4163705"/>
            <a:ext cx="3888432" cy="2694295"/>
          </a:xfrm>
          <a:prstGeom prst="rect">
            <a:avLst/>
          </a:prstGeom>
          <a:noFill/>
        </p:spPr>
      </p:pic>
      <p:pic>
        <p:nvPicPr>
          <p:cNvPr id="32772" name="Picture 4" descr="C:\Users\1\Desktop\выпускная работа\Приложения\4732543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0112" y="1628800"/>
            <a:ext cx="2448272" cy="2518574"/>
          </a:xfrm>
          <a:prstGeom prst="rect">
            <a:avLst/>
          </a:prstGeom>
          <a:noFill/>
        </p:spPr>
      </p:pic>
      <p:pic>
        <p:nvPicPr>
          <p:cNvPr id="32774" name="Picture 6" descr="C:\Users\1\Desktop\выпускная работа\Приложения\8077990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4254935" cy="324805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da26f17505ea5c67b976c50909984d8dae267c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FF00"/>
      </a:accent1>
      <a:accent2>
        <a:srgbClr val="FFC000"/>
      </a:accent2>
      <a:accent3>
        <a:srgbClr val="92D050"/>
      </a:accent3>
      <a:accent4>
        <a:srgbClr val="F66004"/>
      </a:accent4>
      <a:accent5>
        <a:srgbClr val="C73609"/>
      </a:accent5>
      <a:accent6>
        <a:srgbClr val="F4F85E"/>
      </a:accent6>
      <a:hlink>
        <a:srgbClr val="FF0000"/>
      </a:hlink>
      <a:folHlink>
        <a:srgbClr val="FF79C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866</TotalTime>
  <Words>397</Words>
  <Application>Microsoft Office PowerPoint</Application>
  <PresentationFormat>Экран (4:3)</PresentationFormat>
  <Paragraphs>63</Paragraphs>
  <Slides>16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Поток</vt:lpstr>
      <vt:lpstr>Документ</vt:lpstr>
      <vt:lpstr>    Тема: Стажировка как эффективное средство повышения профессиональной компетентности преподавателя специальных дисциплин   </vt:lpstr>
      <vt:lpstr>Презентация PowerPoint</vt:lpstr>
      <vt:lpstr>Понятие стажировки</vt:lpstr>
      <vt:lpstr>Презентация PowerPoint</vt:lpstr>
      <vt:lpstr> </vt:lpstr>
      <vt:lpstr> </vt:lpstr>
      <vt:lpstr>Презентация PowerPoint</vt:lpstr>
      <vt:lpstr>Содержание стажировки </vt:lpstr>
      <vt:lpstr>Содержание стажировки </vt:lpstr>
      <vt:lpstr>Содержание стажировки</vt:lpstr>
      <vt:lpstr>Содержание стажировки </vt:lpstr>
      <vt:lpstr>Содержание стажировки </vt:lpstr>
      <vt:lpstr>Содержание стажировки </vt:lpstr>
      <vt:lpstr>Содержание стажировки </vt:lpstr>
      <vt:lpstr>Вывод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Нижегородской области</dc:title>
  <dc:creator>master</dc:creator>
  <cp:lastModifiedBy>user</cp:lastModifiedBy>
  <cp:revision>96</cp:revision>
  <dcterms:modified xsi:type="dcterms:W3CDTF">2015-12-28T13:29:15Z</dcterms:modified>
</cp:coreProperties>
</file>