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8"/>
  </p:notesMasterIdLst>
  <p:handoutMasterIdLst>
    <p:handoutMasterId r:id="rId19"/>
  </p:handoutMasterIdLst>
  <p:sldIdLst>
    <p:sldId id="301" r:id="rId2"/>
    <p:sldId id="256" r:id="rId3"/>
    <p:sldId id="258" r:id="rId4"/>
    <p:sldId id="261" r:id="rId5"/>
    <p:sldId id="299" r:id="rId6"/>
    <p:sldId id="278" r:id="rId7"/>
    <p:sldId id="298" r:id="rId8"/>
    <p:sldId id="297" r:id="rId9"/>
    <p:sldId id="296" r:id="rId10"/>
    <p:sldId id="295" r:id="rId11"/>
    <p:sldId id="294" r:id="rId12"/>
    <p:sldId id="293" r:id="rId13"/>
    <p:sldId id="279" r:id="rId14"/>
    <p:sldId id="280" r:id="rId15"/>
    <p:sldId id="287" r:id="rId16"/>
    <p:sldId id="30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61C56"/>
    <a:srgbClr val="0033CC"/>
    <a:srgbClr val="66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75" d="100"/>
          <a:sy n="75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219E35-1320-4B60-80AA-17A0035E313A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B1742D-7B38-4273-9C08-6C36F0A22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563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BA97A-8F96-4DB8-BB25-9DB9D65E2119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D3716-6B24-48EE-9574-17CBA31ABD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288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0EAA69-A5AB-4BEC-86CC-16F779EB911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B08A-2409-4DE5-96E7-ED5534051316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A12B3-B22B-4C9C-8A47-88496F745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D14EA-92CF-432A-8BA1-028D01B155FD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0133-E0E3-4685-BB48-180B07AAC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9613" y="274638"/>
            <a:ext cx="1874837" cy="59737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5100" y="274638"/>
            <a:ext cx="5472113" cy="59737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42D55-FC8B-47B4-9DA5-793A9A582D5E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7394-8F44-42B9-91ED-A8B396205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308ED-8608-406F-A084-D07BCE5DE91C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24ECB-94A9-451F-B8E8-1C63FF453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403D5-25FD-49EF-BB06-1C4A37182E2E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C10A7-C934-43DB-B738-F931F01D4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100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55B35-BE41-4084-856B-A6C8BA1A7524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5C52-5D30-40CD-8D0F-778665097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11DE-0A1A-443C-853A-93B92EB4D75A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8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4AD8-A0D6-4FEF-B855-45F60AF084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E3329-C86A-4523-BE9F-1EB52AAFE05C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4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E21DC-B146-4E96-AEF7-99C04D63E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960E-C00C-4083-9D52-B49D2D337A76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3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5759C-982F-4575-BC44-4E5D03405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E0B5D-DCB0-4959-90C8-EB35C3CF2F9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164C-48A3-41F1-93C8-B0E65680B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206E-B3B2-4638-8438-D9B3FCA3012B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9C77F-52A4-48A9-9D33-DA311C327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7" name="Заголовок 4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8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6" name="Дата 6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230A2C1-AF23-46FD-A2C5-D0494FF4848B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17" name="Нижний колонтитул 1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3818D26-6FF9-4D84-BF4F-3C70FB978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8" r:id="rId2"/>
    <p:sldLayoutId id="2147483747" r:id="rId3"/>
    <p:sldLayoutId id="2147483746" r:id="rId4"/>
    <p:sldLayoutId id="2147483745" r:id="rId5"/>
    <p:sldLayoutId id="2147483744" r:id="rId6"/>
    <p:sldLayoutId id="2147483743" r:id="rId7"/>
    <p:sldLayoutId id="2147483742" r:id="rId8"/>
    <p:sldLayoutId id="2147483741" r:id="rId9"/>
    <p:sldLayoutId id="2147483740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>
          <a:solidFill>
            <a:schemeClr val="tx1"/>
          </a:solidFill>
          <a:latin typeface="+mn-lt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541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2113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685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257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0.jpeg"/><Relationship Id="rId7" Type="http://schemas.openxmlformats.org/officeDocument/2006/relationships/hyperlink" Target="http://images.yandex.ru/yandsearch?text=%D1%80%D0%B5%D0%B1%D1%83%D1%81%20%D0%BF%D0%BE%20%D1%80%D1%83%D1%81%D1%81%D0%BA%D0%BE%D0%BC%D1%83%20%D1%8F%D0%B7%D1%8B%D0%BA%D1%83%203%20%D0%BA%D0%BB%D0%B0%D1%81%D1%81&amp;img_url=http://www.igraza.ru/images/stories/5.jpg&amp;pos=8&amp;uinfo=sw-1349-sh-643-fw-1124-fh-448-pd-1&amp;rpt=simage" TargetMode="External"/><Relationship Id="rId2" Type="http://schemas.openxmlformats.org/officeDocument/2006/relationships/hyperlink" Target="http://images.yandex.ru/yandsearch?text=%D1%80%D0%B5%D0%B1%D1%83%D1%81%20%D0%BF%D0%BE%20%D1%80%D1%83%D1%81%D1%81%D0%BA%D0%BE%D0%BC%D1%83%20%D1%8F%D0%B7%D1%8B%D0%BA%D1%83%203%20%D0%BA%D0%BB%D0%B0%D1%81%D1%81&amp;pos=10&amp;uinfo=sw-1349-sh-643-fw-1124-fh-448-pd-1&amp;rpt=simage&amp;img_url=http://rebus.detsky-mir.com/uploads/images/a/4/a/3/486/30898638c0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hyperlink" Target="http://images.yandex.ru/yandsearch?text=%D1%80%D0%B5%D0%B1%D1%83%D1%81%20%D0%BF%D0%BE%20%D1%80%D1%83%D1%81%D1%81%D0%BA%D0%BE%D0%BC%D1%83%20%D1%8F%D0%B7%D1%8B%D0%BA%D1%83%203%20%D0%BA%D0%BB%D0%B0%D1%81%D1%81&amp;pos=28&amp;uinfo=sw-1349-sh-643-fw-1124-fh-448-pd-1&amp;rpt=simage&amp;img_url=http://detsky-mir.com/uploads/images/1/d/6/a/2/a544cd08be.jpg" TargetMode="External"/><Relationship Id="rId10" Type="http://schemas.openxmlformats.org/officeDocument/2006/relationships/image" Target="../media/image14.gif"/><Relationship Id="rId4" Type="http://schemas.openxmlformats.org/officeDocument/2006/relationships/image" Target="../media/image11.gif"/><Relationship Id="rId9" Type="http://schemas.openxmlformats.org/officeDocument/2006/relationships/hyperlink" Target="http://images.yandex.ru/yandsearch?text=%D1%80%D0%B5%D0%B1%D1%83%D1%81%20%D0%BF%D0%BE%20%D1%80%D1%83%D1%81%D1%81%D0%BA%D0%BE%D0%BC%D1%83%20%D1%8F%D0%B7%D1%8B%D0%BA%D1%83%203%20%D0%BA%D0%BB%D0%B0%D1%81%D1%81&amp;pos=6&amp;uinfo=sw-1349-sh-643-fw-1124-fh-448-pd-1&amp;rpt=simage&amp;img_url=http://detsky-mir.com/uploads/images/c/b/c/f/2/324f1bfa1d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60648"/>
            <a:ext cx="6119495" cy="31496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35696" y="1268760"/>
            <a:ext cx="61194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cap="all" dirty="0">
                <a:solidFill>
                  <a:srgbClr val="0000FF"/>
                </a:solidFill>
                <a:latin typeface="Times New Roman"/>
                <a:ea typeface="Times New Roman"/>
              </a:rPr>
              <a:t>Внеклассное занятие по русскому языку «Тайны слова» (3-4 класс)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5896" y="2924944"/>
            <a:ext cx="518457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Щеглова Галина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Николаевна</a:t>
            </a:r>
            <a:endParaRPr lang="ru-RU" sz="1400" b="1" dirty="0" smtClean="0"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учитель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начальных классов</a:t>
            </a:r>
            <a:endParaRPr lang="ru-RU" sz="1400" b="1" dirty="0"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Муниципальное бюджетное общеобразовательное учреждение г. Астрахани «Средняя общеобразовательная школа №22»</a:t>
            </a:r>
            <a:endParaRPr lang="ru-RU" sz="1400" b="1" dirty="0"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latin typeface="Times New Roman"/>
                <a:ea typeface="Times New Roman"/>
              </a:rPr>
              <a:t>г. Астрахань Астраханской области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19079" y="5877272"/>
            <a:ext cx="6552728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Calibri"/>
                <a:ea typeface="Calibri"/>
                <a:cs typeface="Helvetica"/>
              </a:rPr>
              <a:t>III Всероссийская научно-методическая конференция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200" b="1" dirty="0">
                <a:solidFill>
                  <a:srgbClr val="0070C0"/>
                </a:solidFill>
                <a:latin typeface="Calibri"/>
                <a:ea typeface="Calibri"/>
                <a:cs typeface="Helvetica"/>
              </a:rPr>
              <a:t>"Педагогическая технология и мастерство учителя"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ru-RU" sz="1200" b="1" dirty="0">
                <a:solidFill>
                  <a:srgbClr val="0070C0"/>
                </a:solidFill>
                <a:latin typeface="Calibri"/>
                <a:ea typeface="Calibri"/>
                <a:cs typeface="Helvetica"/>
              </a:rPr>
              <a:t>ноябрь – декабрь 2015 года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7234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Игра «Одним словом»</a:t>
            </a:r>
          </a:p>
        </p:txBody>
      </p:sp>
      <p:sp>
        <p:nvSpPr>
          <p:cNvPr id="19460" name="Rectangle 4"/>
          <p:cNvSpPr>
            <a:spLocks noGrp="1"/>
          </p:cNvSpPr>
          <p:nvPr>
            <p:ph type="body" sz="half" idx="1"/>
          </p:nvPr>
        </p:nvSpPr>
        <p:spPr>
          <a:xfrm>
            <a:off x="1142976" y="1268413"/>
            <a:ext cx="4286280" cy="4857750"/>
          </a:xfrm>
        </p:spPr>
        <p:txBody>
          <a:bodyPr/>
          <a:lstStyle/>
          <a:p>
            <a:r>
              <a:rPr lang="ru-RU" sz="3200" dirty="0" smtClean="0"/>
              <a:t>1.Рукой подать </a:t>
            </a:r>
          </a:p>
          <a:p>
            <a:r>
              <a:rPr lang="ru-RU" sz="3200" dirty="0" smtClean="0"/>
              <a:t>2.Через час по чайной ложке </a:t>
            </a:r>
          </a:p>
          <a:p>
            <a:r>
              <a:rPr lang="ru-RU" sz="3200" dirty="0" smtClean="0"/>
              <a:t>3.Во весь дух </a:t>
            </a:r>
          </a:p>
          <a:p>
            <a:r>
              <a:rPr lang="ru-RU" sz="3200" dirty="0" smtClean="0"/>
              <a:t>4.Морочишь голову</a:t>
            </a:r>
          </a:p>
          <a:p>
            <a:r>
              <a:rPr lang="ru-RU" sz="3200" dirty="0" smtClean="0"/>
              <a:t>5.Засучив рукава </a:t>
            </a:r>
          </a:p>
          <a:p>
            <a:r>
              <a:rPr lang="ru-RU" sz="3200" dirty="0" smtClean="0"/>
              <a:t>6.Опустив рукава </a:t>
            </a:r>
          </a:p>
          <a:p>
            <a:r>
              <a:rPr lang="ru-RU" sz="3200" dirty="0" smtClean="0"/>
              <a:t>7.Прикусить язык </a:t>
            </a:r>
          </a:p>
        </p:txBody>
      </p:sp>
      <p:sp>
        <p:nvSpPr>
          <p:cNvPr id="19461" name="Rectangle 5"/>
          <p:cNvSpPr>
            <a:spLocks noGrp="1"/>
          </p:cNvSpPr>
          <p:nvPr>
            <p:ph type="body" sz="half" idx="2"/>
          </p:nvPr>
        </p:nvSpPr>
        <p:spPr>
          <a:xfrm>
            <a:off x="5143504" y="1268413"/>
            <a:ext cx="3714776" cy="4946669"/>
          </a:xfrm>
          <a:solidFill>
            <a:srgbClr val="FFFF99"/>
          </a:solidFill>
        </p:spPr>
        <p:txBody>
          <a:bodyPr/>
          <a:lstStyle/>
          <a:p>
            <a:r>
              <a:rPr lang="ru-RU" sz="3200" dirty="0" smtClean="0"/>
              <a:t>Близко</a:t>
            </a:r>
          </a:p>
          <a:p>
            <a:r>
              <a:rPr lang="ru-RU" sz="3200" dirty="0" smtClean="0"/>
              <a:t>Медленно</a:t>
            </a:r>
          </a:p>
          <a:p>
            <a:endParaRPr lang="ru-RU" sz="3200" dirty="0" smtClean="0"/>
          </a:p>
          <a:p>
            <a:r>
              <a:rPr lang="ru-RU" sz="3200" dirty="0" smtClean="0"/>
              <a:t>Быстро</a:t>
            </a:r>
          </a:p>
          <a:p>
            <a:r>
              <a:rPr lang="ru-RU" sz="3200" dirty="0" smtClean="0"/>
              <a:t>Обманываешь</a:t>
            </a:r>
          </a:p>
          <a:p>
            <a:r>
              <a:rPr lang="ru-RU" sz="3200" dirty="0" smtClean="0"/>
              <a:t>Хорошо работать</a:t>
            </a:r>
          </a:p>
          <a:p>
            <a:r>
              <a:rPr lang="ru-RU" sz="3200" dirty="0" smtClean="0"/>
              <a:t>Плохо работать</a:t>
            </a:r>
          </a:p>
          <a:p>
            <a:r>
              <a:rPr lang="ru-RU" sz="3200" dirty="0" smtClean="0"/>
              <a:t>Замолчать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Игра «Нас много»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sz="half" idx="1"/>
          </p:nvPr>
        </p:nvSpPr>
        <p:spPr>
          <a:xfrm>
            <a:off x="1643041" y="1285861"/>
            <a:ext cx="3143273" cy="4868878"/>
          </a:xfrm>
          <a:solidFill>
            <a:schemeClr val="bg2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dirty="0" smtClean="0"/>
              <a:t> житель –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любитель –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учитель – 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 грек –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узбек –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человек – 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 день –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пень –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лень –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 дуга –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рука –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мука –</a:t>
            </a:r>
            <a:r>
              <a:rPr lang="ru-RU" i="1" dirty="0" smtClean="0"/>
              <a:t>.</a:t>
            </a:r>
            <a:endParaRPr lang="ru-RU" sz="2400" i="1" dirty="0" smtClean="0"/>
          </a:p>
        </p:txBody>
      </p:sp>
      <p:sp>
        <p:nvSpPr>
          <p:cNvPr id="30724" name="Rectangle 4"/>
          <p:cNvSpPr>
            <a:spLocks noGrp="1"/>
          </p:cNvSpPr>
          <p:nvPr>
            <p:ph type="body" sz="half" idx="2"/>
          </p:nvPr>
        </p:nvSpPr>
        <p:spPr>
          <a:xfrm>
            <a:off x="5214942" y="1214422"/>
            <a:ext cx="3719508" cy="503397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i="1" dirty="0" smtClean="0"/>
              <a:t>жители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любители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учителя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греки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узбеки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люди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дни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пни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нет мн.ч.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дуги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руки</a:t>
            </a:r>
          </a:p>
          <a:p>
            <a:pPr>
              <a:lnSpc>
                <a:spcPct val="80000"/>
              </a:lnSpc>
            </a:pPr>
            <a:r>
              <a:rPr lang="ru-RU" i="1" dirty="0" smtClean="0"/>
              <a:t>нет мн.ч.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endParaRPr lang="ru-RU" sz="2400" i="1" dirty="0" smtClean="0"/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Игра «Кто больше?»</a:t>
            </a:r>
          </a:p>
        </p:txBody>
      </p:sp>
      <p:sp>
        <p:nvSpPr>
          <p:cNvPr id="3081" name="Rectangle 9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i="1" dirty="0" smtClean="0"/>
              <a:t>Составить слова только из этих букв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80F0D4-BF18-41F7-B973-EC1CDF52E64C}" type="datetime1">
              <a:rPr lang="ru-RU" smtClean="0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09D60-175B-4640-9F7A-198A3E18228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1071538" y="2285992"/>
            <a:ext cx="1346200" cy="134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А</a:t>
            </a: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3635375" y="4221163"/>
            <a:ext cx="1296988" cy="14176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М</a:t>
            </a:r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7596188" y="2565400"/>
            <a:ext cx="1152525" cy="12017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Ы</a:t>
            </a:r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4427538" y="2565400"/>
            <a:ext cx="1368425" cy="1273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Н</a:t>
            </a:r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7524750" y="5516563"/>
            <a:ext cx="1274763" cy="10810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Р</a:t>
            </a:r>
          </a:p>
        </p:txBody>
      </p:sp>
      <p:sp>
        <p:nvSpPr>
          <p:cNvPr id="3087" name="Oval 15"/>
          <p:cNvSpPr>
            <a:spLocks noChangeArrowheads="1"/>
          </p:cNvSpPr>
          <p:nvPr/>
        </p:nvSpPr>
        <p:spPr bwMode="auto">
          <a:xfrm>
            <a:off x="1714480" y="5072074"/>
            <a:ext cx="1274762" cy="14890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dirty="0"/>
              <a:t>П</a:t>
            </a:r>
          </a:p>
        </p:txBody>
      </p:sp>
      <p:sp>
        <p:nvSpPr>
          <p:cNvPr id="3088" name="Oval 16"/>
          <p:cNvSpPr>
            <a:spLocks noChangeArrowheads="1"/>
          </p:cNvSpPr>
          <p:nvPr/>
        </p:nvSpPr>
        <p:spPr bwMode="auto">
          <a:xfrm>
            <a:off x="1979613" y="3716338"/>
            <a:ext cx="1274762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О</a:t>
            </a:r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5219700" y="4941888"/>
            <a:ext cx="1368425" cy="14176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dirty="0"/>
              <a:t>Э</a:t>
            </a:r>
          </a:p>
        </p:txBody>
      </p:sp>
      <p:sp>
        <p:nvSpPr>
          <p:cNvPr id="3090" name="Oval 18"/>
          <p:cNvSpPr>
            <a:spLocks noChangeArrowheads="1"/>
          </p:cNvSpPr>
          <p:nvPr/>
        </p:nvSpPr>
        <p:spPr bwMode="auto">
          <a:xfrm>
            <a:off x="6804025" y="4508500"/>
            <a:ext cx="1223963" cy="1203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Т</a:t>
            </a:r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6084888" y="2997200"/>
            <a:ext cx="1295400" cy="1346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/>
              <a:t>С</a:t>
            </a:r>
          </a:p>
        </p:txBody>
      </p:sp>
      <p:sp>
        <p:nvSpPr>
          <p:cNvPr id="3107" name="Oval 35"/>
          <p:cNvSpPr>
            <a:spLocks noChangeArrowheads="1"/>
          </p:cNvSpPr>
          <p:nvPr/>
        </p:nvSpPr>
        <p:spPr bwMode="auto">
          <a:xfrm>
            <a:off x="2771775" y="2349500"/>
            <a:ext cx="1152525" cy="1295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/>
              <a:t>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://rusdeti.com/download/file.php?id=1522&amp;t=1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4500570"/>
            <a:ext cx="314327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>
          <a:xfrm>
            <a:off x="1979613" y="0"/>
            <a:ext cx="6954837" cy="1268413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002060"/>
                </a:solidFill>
              </a:rPr>
              <a:t>«Разгадай ребус» 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br>
              <a:rPr lang="ru-RU" sz="4000" dirty="0" smtClean="0">
                <a:solidFill>
                  <a:srgbClr val="002060"/>
                </a:solidFill>
              </a:rPr>
            </a:br>
            <a:endParaRPr lang="ru-RU" sz="4000" b="1" dirty="0" smtClean="0">
              <a:solidFill>
                <a:srgbClr val="002060"/>
              </a:solidFill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1331913" y="1125538"/>
            <a:ext cx="7602537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dirty="0" smtClean="0"/>
          </a:p>
        </p:txBody>
      </p:sp>
      <p:pic>
        <p:nvPicPr>
          <p:cNvPr id="23555" name="Picture 4" descr="Рисунок7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1587" y="714356"/>
            <a:ext cx="15224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Рисунок7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1588" y="2428868"/>
            <a:ext cx="15224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 descr="Рисунок7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1587" y="5273675"/>
            <a:ext cx="15224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detsky-mir.com/uploads/images/1/d/6/a/2/a544cd08be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7290" y="642918"/>
            <a:ext cx="292895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-ru.yandex.net/i?id=125489814-37-72&amp;n=21">
            <a:hlinkClick r:id="rId7" tgtFrame="&quot;_blank&quot;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2071678"/>
            <a:ext cx="263788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allforchildren.ru/rebus/rebus8/8-058.gif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3929066"/>
            <a:ext cx="263788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900" b="1" dirty="0" smtClean="0">
                <a:solidFill>
                  <a:srgbClr val="161C56"/>
                </a:solidFill>
              </a:rPr>
              <a:t>	</a:t>
            </a:r>
            <a:r>
              <a:rPr lang="ru-RU" sz="3900" b="1" dirty="0" smtClean="0">
                <a:solidFill>
                  <a:srgbClr val="002060"/>
                </a:solidFill>
              </a:rPr>
              <a:t>«Дополни пословицу».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800" dirty="0" smtClean="0"/>
          </a:p>
          <a:p>
            <a:pPr eaLnBrk="1" hangingPunct="1">
              <a:lnSpc>
                <a:spcPct val="90000"/>
              </a:lnSpc>
            </a:pPr>
            <a:r>
              <a:rPr lang="ru-RU" sz="6000" dirty="0" smtClean="0"/>
              <a:t>Век живи -  … 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dirty="0" smtClean="0"/>
              <a:t>Нет друга - … 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dirty="0" smtClean="0"/>
              <a:t>Друзья …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dirty="0" smtClean="0"/>
              <a:t>За двумя зайцами …</a:t>
            </a:r>
          </a:p>
        </p:txBody>
      </p:sp>
      <p:pic>
        <p:nvPicPr>
          <p:cNvPr id="24579" name="Picture 8" descr="44431acf4de133bcf3daf5da5a9b61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1628775"/>
            <a:ext cx="10541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8" descr="44431acf4de133bcf3daf5da5a9b61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2781300"/>
            <a:ext cx="10541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8" descr="44431acf4de133bcf3daf5da5a9b61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076700"/>
            <a:ext cx="10541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071670" y="398038"/>
            <a:ext cx="55007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«Слова играют в прятки»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142984"/>
            <a:ext cx="79296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Задание: найти слова, которые спрятались.</a:t>
            </a:r>
          </a:p>
          <a:p>
            <a:pPr lvl="0" eaLnBrk="0" hangingPunct="0"/>
            <a:endParaRPr lang="ru-RU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Присмотрись к слову и ответь на вопрос: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Что за полем, где растёт 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гречка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?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Какое блюдо готовит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стряпуха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?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Какой цветок вручили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чемпиону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?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Кто напугал </a:t>
            </a:r>
            <a:r>
              <a:rPr lang="ru-RU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жужелицу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?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ru-RU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MCj042446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572264" y="214290"/>
            <a:ext cx="2328601" cy="209390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143240" y="2149019"/>
            <a:ext cx="500066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Успехов 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Вам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в изучении 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русского 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языка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6" descr="C:\Documents and Settings\Ирина\Local Settings\Temporary Internet Files\Content.IE5\PQ28XNYU\MCj030022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38550"/>
            <a:ext cx="3000375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282" y="428604"/>
            <a:ext cx="648549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3" descr="x_de7364c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067737" y="0"/>
            <a:ext cx="46421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14513" y="274638"/>
            <a:ext cx="7329487" cy="151128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b">
            <a:noAutofit/>
          </a:bodyPr>
          <a:lstStyle/>
          <a:p>
            <a:pPr algn="ctr" eaLnBrk="1" hangingPunct="1">
              <a:defRPr/>
            </a:pPr>
            <a:r>
              <a:rPr lang="ru-RU" sz="4800" b="1" dirty="0" smtClean="0">
                <a:solidFill>
                  <a:srgbClr val="161C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abic Typesetting" pitchFamily="66" charset="-78"/>
              </a:rPr>
              <a:t/>
            </a:r>
            <a:br>
              <a:rPr lang="ru-RU" sz="4800" b="1" dirty="0" smtClean="0">
                <a:solidFill>
                  <a:srgbClr val="161C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abic Typesetting" pitchFamily="66" charset="-78"/>
              </a:rPr>
            </a:br>
            <a:r>
              <a:rPr lang="ru-RU" sz="2800" b="1" dirty="0" smtClean="0">
                <a:solidFill>
                  <a:srgbClr val="161C5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abic Typesetting" pitchFamily="66" charset="-78"/>
              </a:rPr>
              <a:t>Конкурс Грамотеев в курсе                                                  «Путь к грамотности».</a:t>
            </a:r>
            <a:endParaRPr lang="ru-RU" sz="2800" b="1" dirty="0">
              <a:solidFill>
                <a:srgbClr val="161C5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abic Typesetting" pitchFamily="66" charset="-78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294967295"/>
          </p:nvPr>
        </p:nvSpPr>
        <p:spPr>
          <a:xfrm>
            <a:off x="3857620" y="2000241"/>
            <a:ext cx="5286381" cy="4125922"/>
          </a:xfrm>
        </p:spPr>
        <p:txBody>
          <a:bodyPr/>
          <a:lstStyle/>
          <a:p>
            <a:pPr>
              <a:buNone/>
            </a:pPr>
            <a:r>
              <a:rPr lang="ru-RU" sz="4800" b="1" i="1" dirty="0" smtClean="0">
                <a:solidFill>
                  <a:srgbClr val="FF0000"/>
                </a:solidFill>
              </a:rPr>
              <a:t>Слово…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FF0000"/>
                </a:solidFill>
              </a:rPr>
              <a:t>          Слово!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FF0000"/>
                </a:solidFill>
              </a:rPr>
              <a:t>                    Слово?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16754" y="214290"/>
            <a:ext cx="4571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</p:txBody>
      </p:sp>
      <p:pic>
        <p:nvPicPr>
          <p:cNvPr id="5" name="Picture 13" descr="x_de7364c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928934"/>
            <a:ext cx="3673475" cy="36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85852" y="428625"/>
            <a:ext cx="7715304" cy="4143375"/>
          </a:xfrm>
        </p:spPr>
        <p:txBody>
          <a:bodyPr/>
          <a:lstStyle/>
          <a:p>
            <a:pPr eaLnBrk="1" hangingPunct="1">
              <a:buNone/>
            </a:pPr>
            <a:r>
              <a:rPr lang="ru-RU" b="1" dirty="0" smtClean="0">
                <a:solidFill>
                  <a:srgbClr val="002060"/>
                </a:solidFill>
              </a:rPr>
              <a:t>«…Словом можно убить, словом можно                            спасти,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Словом можно полки за собой повести.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Словом можно продать, и предать, и купить,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Слово можно в разящий свинец перелить…»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eaLnBrk="1" hangingPunct="1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                         (Вадим </a:t>
            </a:r>
            <a:r>
              <a:rPr lang="ru-RU" sz="2800" b="1" dirty="0" err="1" smtClean="0">
                <a:solidFill>
                  <a:srgbClr val="002060"/>
                </a:solidFill>
              </a:rPr>
              <a:t>Шефнер</a:t>
            </a:r>
            <a:r>
              <a:rPr lang="ru-RU" sz="2800" b="1" dirty="0" smtClean="0">
                <a:solidFill>
                  <a:srgbClr val="002060"/>
                </a:solidFill>
              </a:rPr>
              <a:t>)</a:t>
            </a:r>
          </a:p>
          <a:p>
            <a:pPr eaLnBrk="1" hangingPunct="1">
              <a:buNone/>
            </a:pPr>
            <a:endParaRPr lang="ru-RU" sz="2800" dirty="0" smtClean="0"/>
          </a:p>
        </p:txBody>
      </p:sp>
      <p:pic>
        <p:nvPicPr>
          <p:cNvPr id="15363" name="Picture 5" descr="stacked-books-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144962"/>
            <a:ext cx="3108325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914400" indent="-914400" algn="ctr" eaLnBrk="1" hangingPunct="1"/>
            <a:r>
              <a:rPr lang="ru-RU" sz="5400" b="1" dirty="0" smtClean="0">
                <a:solidFill>
                  <a:srgbClr val="002060"/>
                </a:solidFill>
              </a:rPr>
              <a:t>           Наши правила</a:t>
            </a: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1644650" y="404813"/>
            <a:ext cx="74993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9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/>
            </a:r>
            <a:br>
              <a:rPr lang="ru-RU" sz="39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</a:br>
            <a:endParaRPr lang="ru-RU" sz="390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4" name="Заголовок 1"/>
          <p:cNvSpPr>
            <a:spLocks/>
          </p:cNvSpPr>
          <p:nvPr/>
        </p:nvSpPr>
        <p:spPr bwMode="auto">
          <a:xfrm>
            <a:off x="1835150" y="620713"/>
            <a:ext cx="74993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9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/>
            </a:r>
            <a:br>
              <a:rPr lang="ru-RU" sz="39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</a:br>
            <a:endParaRPr lang="ru-RU" sz="390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19460" name="Rectangle 16"/>
          <p:cNvSpPr>
            <a:spLocks noGrp="1" noChangeArrowheads="1"/>
          </p:cNvSpPr>
          <p:nvPr>
            <p:ph type="body" idx="4294967295"/>
          </p:nvPr>
        </p:nvSpPr>
        <p:spPr>
          <a:xfrm>
            <a:off x="1331913" y="1700213"/>
            <a:ext cx="7499350" cy="4800600"/>
          </a:xfrm>
        </p:spPr>
        <p:txBody>
          <a:bodyPr/>
          <a:lstStyle/>
          <a:p>
            <a:r>
              <a:rPr lang="ru-RU" sz="3600" b="1" dirty="0" smtClean="0"/>
              <a:t>Работать дружно, все вместе;</a:t>
            </a:r>
            <a:endParaRPr lang="ru-RU" sz="2800" dirty="0" smtClean="0"/>
          </a:p>
          <a:p>
            <a:r>
              <a:rPr lang="ru-RU" sz="3600" b="1" dirty="0" smtClean="0"/>
              <a:t>Уметь выслушать своего товарища;</a:t>
            </a:r>
            <a:endParaRPr lang="ru-RU" sz="2800" dirty="0" smtClean="0"/>
          </a:p>
          <a:p>
            <a:r>
              <a:rPr lang="ru-RU" sz="3600" b="1" dirty="0" smtClean="0"/>
              <a:t>Не обижать товарища, который сделал ошибку;</a:t>
            </a:r>
            <a:endParaRPr lang="ru-RU" sz="2800" dirty="0" smtClean="0"/>
          </a:p>
          <a:p>
            <a:r>
              <a:rPr lang="ru-RU" sz="3600" b="1" dirty="0" smtClean="0"/>
              <a:t>Не смеяться над командой, которая проигрывает;</a:t>
            </a:r>
            <a:endParaRPr lang="ru-RU" sz="2800" dirty="0" smtClean="0"/>
          </a:p>
          <a:p>
            <a:r>
              <a:rPr lang="ru-RU" sz="3600" b="1" dirty="0" smtClean="0"/>
              <a:t>Не злиться, если вы проиграете.</a:t>
            </a:r>
            <a:endParaRPr lang="ru-RU" sz="2800" dirty="0" smtClean="0"/>
          </a:p>
          <a:p>
            <a:pPr marL="1897063" lvl="3" indent="-228600">
              <a:buFont typeface="Wingdings 2" pitchFamily="18" charset="2"/>
              <a:buNone/>
              <a:tabLst>
                <a:tab pos="358775" algn="l"/>
                <a:tab pos="623888" algn="l"/>
              </a:tabLst>
            </a:pPr>
            <a:endParaRPr lang="ru-RU" sz="1800" dirty="0" smtClean="0"/>
          </a:p>
        </p:txBody>
      </p:sp>
      <p:pic>
        <p:nvPicPr>
          <p:cNvPr id="5" name="Picture 6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0"/>
            <a:ext cx="1781332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42852"/>
            <a:ext cx="1781332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2060"/>
                </a:solidFill>
              </a:rPr>
              <a:t>Игра «Цепочка»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12858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dirty="0" smtClean="0"/>
              <a:t>       Задача:</a:t>
            </a:r>
            <a:r>
              <a:rPr lang="ru-RU" dirty="0" smtClean="0"/>
              <a:t> </a:t>
            </a:r>
            <a:r>
              <a:rPr lang="ru-RU" i="1" dirty="0" smtClean="0"/>
              <a:t>нужно подобрать и записать      словарные слова цепочкой. Кто больше?</a:t>
            </a: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143116"/>
            <a:ext cx="1643074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err="1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Берез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,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14415" y="2571744"/>
            <a:ext cx="1714511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</a:t>
            </a:r>
            <a:r>
              <a:rPr lang="ru-RU" sz="3200" b="1" spc="50" dirty="0" err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рбу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З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,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3109" y="3071810"/>
            <a:ext cx="1857387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З</a:t>
            </a:r>
            <a:r>
              <a:rPr lang="ru-RU" sz="3200" b="1" spc="50" dirty="0" err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автра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К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,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14613" y="3643314"/>
            <a:ext cx="2214577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К</a:t>
            </a:r>
            <a:r>
              <a:rPr lang="ru-RU" sz="3200" b="1" spc="50" dirty="0" err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омнат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,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28926" y="4357694"/>
            <a:ext cx="278608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</a:t>
            </a:r>
            <a:r>
              <a:rPr lang="ru-RU" sz="3200" b="1" spc="50" dirty="0" err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нтен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2" name="Picture 4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85992"/>
            <a:ext cx="3191323" cy="4214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4400" b="1" dirty="0" smtClean="0">
                <a:solidFill>
                  <a:srgbClr val="002060"/>
                </a:solidFill>
              </a:rPr>
              <a:t> «Буквы заблудились»</a:t>
            </a:r>
            <a:r>
              <a:rPr lang="ru-RU" sz="4400" dirty="0" smtClean="0">
                <a:solidFill>
                  <a:srgbClr val="002060"/>
                </a:solidFill>
              </a:rPr>
              <a:t>  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000" b="1" dirty="0" smtClean="0">
              <a:solidFill>
                <a:srgbClr val="161C56"/>
              </a:solidFill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>
          <a:xfrm>
            <a:off x="1214414" y="1000108"/>
            <a:ext cx="7720036" cy="47149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№1. </a:t>
            </a:r>
            <a:r>
              <a:rPr lang="ru-RU" b="1" dirty="0" smtClean="0"/>
              <a:t>Мы пришли на огород,</a:t>
            </a:r>
          </a:p>
          <a:p>
            <a:pPr>
              <a:buNone/>
            </a:pPr>
            <a:r>
              <a:rPr lang="ru-RU" b="1" dirty="0" smtClean="0"/>
              <a:t>            смотрим: кепка там растет.</a:t>
            </a:r>
          </a:p>
          <a:p>
            <a:pPr>
              <a:buNone/>
            </a:pPr>
            <a:r>
              <a:rPr lang="ru-RU" dirty="0" smtClean="0"/>
              <a:t>№2.</a:t>
            </a:r>
            <a:r>
              <a:rPr lang="ru-RU" b="1" dirty="0" smtClean="0"/>
              <a:t> Нарушая тишину,</a:t>
            </a:r>
          </a:p>
          <a:p>
            <a:pPr>
              <a:buNone/>
            </a:pPr>
            <a:r>
              <a:rPr lang="ru-RU" b="1" dirty="0" smtClean="0"/>
              <a:t>           воют вилки на Луну. </a:t>
            </a:r>
          </a:p>
          <a:p>
            <a:pPr>
              <a:buNone/>
            </a:pPr>
            <a:r>
              <a:rPr lang="ru-RU" dirty="0" smtClean="0"/>
              <a:t>№3.</a:t>
            </a:r>
            <a:r>
              <a:rPr lang="ru-RU" b="1" dirty="0" smtClean="0"/>
              <a:t> Пышка любит грызть зерно, – </a:t>
            </a:r>
          </a:p>
          <a:p>
            <a:pPr>
              <a:buNone/>
            </a:pPr>
            <a:r>
              <a:rPr lang="ru-RU" b="1" dirty="0" smtClean="0"/>
              <a:t>           очень вкусное оно! </a:t>
            </a:r>
          </a:p>
          <a:p>
            <a:pPr>
              <a:buNone/>
            </a:pPr>
            <a:r>
              <a:rPr lang="ru-RU" dirty="0" smtClean="0"/>
              <a:t>№4.</a:t>
            </a:r>
            <a:r>
              <a:rPr lang="ru-RU" b="1" dirty="0" smtClean="0"/>
              <a:t> Утром бабушка к рубашке</a:t>
            </a:r>
          </a:p>
          <a:p>
            <a:pPr>
              <a:buNone/>
            </a:pPr>
            <a:r>
              <a:rPr lang="ru-RU" b="1" dirty="0" smtClean="0"/>
              <a:t>           прибивала мне кармашки. </a:t>
            </a:r>
          </a:p>
        </p:txBody>
      </p:sp>
      <p:pic>
        <p:nvPicPr>
          <p:cNvPr id="4" name="Picture 6" descr="j04344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9922" y="4572008"/>
            <a:ext cx="228599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6472238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Составь из слова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градусник</a:t>
            </a:r>
          </a:p>
          <a:p>
            <a:pPr eaLnBrk="1" hangingPunct="1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можно больше слов</a:t>
            </a:r>
          </a:p>
        </p:txBody>
      </p:sp>
      <p:pic>
        <p:nvPicPr>
          <p:cNvPr id="14339" name="Picture 3" descr="C:\Documents and Settings\Администратор\Рабочий стол\все для презентаций\картинкидля презентаций\c06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186831"/>
            <a:ext cx="2786053" cy="367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1643042" y="571480"/>
            <a:ext cx="7186633" cy="407195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«Имена девочек»</a:t>
            </a:r>
            <a:r>
              <a:rPr lang="ru-RU" sz="4400" dirty="0" smtClean="0">
                <a:solidFill>
                  <a:srgbClr val="002060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ИЯЮЛ                           ВАРЕ</a:t>
            </a:r>
          </a:p>
          <a:p>
            <a:pPr>
              <a:buFont typeface="Arial" charset="0"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ЬАГОЛ                          РИНАИ</a:t>
            </a:r>
          </a:p>
          <a:p>
            <a:pPr>
              <a:buFont typeface="Arial" charset="0"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ЕЕАЛН                          АРМЯИ</a:t>
            </a:r>
          </a:p>
          <a:p>
            <a:pPr>
              <a:buFont typeface="Arial" charset="0"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АТЕЛСАНВ                   ЖДАДНЕА </a:t>
            </a:r>
          </a:p>
          <a:p>
            <a:pPr>
              <a:buFont typeface="Arial" charset="0"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ТИААРЕКЕН                  ЕВТАИНЛАН</a:t>
            </a:r>
          </a:p>
          <a:p>
            <a:pPr>
              <a:buFont typeface="Arial" charset="0"/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 </a:t>
            </a:r>
          </a:p>
          <a:p>
            <a:pPr eaLnBrk="1" hangingPunct="1">
              <a:buFont typeface="Arial" charset="0"/>
              <a:buNone/>
            </a:pPr>
            <a:endParaRPr lang="ru-RU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5" descr="C:\Documents and Settings\Администратор\Рабочий стол\все для презентаций\картинкидля презентаций\796606407cb2d4efe937045b5298e54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500438"/>
            <a:ext cx="2568580" cy="296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 зоопарке</a:t>
            </a:r>
          </a:p>
        </p:txBody>
      </p:sp>
      <p:sp>
        <p:nvSpPr>
          <p:cNvPr id="26628" name="Rectangle 4"/>
          <p:cNvSpPr>
            <a:spLocks noGrp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ru-RU" sz="2400" smtClean="0"/>
              <a:t>Голоден как…  </a:t>
            </a:r>
          </a:p>
          <a:p>
            <a:r>
              <a:rPr lang="ru-RU" sz="2400" smtClean="0"/>
              <a:t>Нем как…</a:t>
            </a:r>
          </a:p>
          <a:p>
            <a:r>
              <a:rPr lang="ru-RU" sz="2400" smtClean="0"/>
              <a:t>Хитёр как…  </a:t>
            </a:r>
          </a:p>
          <a:p>
            <a:r>
              <a:rPr lang="ru-RU" sz="2400" smtClean="0"/>
              <a:t>Грязный как…</a:t>
            </a:r>
          </a:p>
          <a:p>
            <a:r>
              <a:rPr lang="ru-RU" sz="2400" smtClean="0"/>
              <a:t>Труслив как… </a:t>
            </a:r>
          </a:p>
          <a:p>
            <a:r>
              <a:rPr lang="ru-RU" sz="2400" smtClean="0"/>
              <a:t> Упрям как…</a:t>
            </a:r>
          </a:p>
          <a:p>
            <a:r>
              <a:rPr lang="ru-RU" sz="2400" smtClean="0"/>
              <a:t>Здоров как…</a:t>
            </a:r>
          </a:p>
          <a:p>
            <a:r>
              <a:rPr lang="ru-RU" sz="2400" smtClean="0"/>
              <a:t>Болтлив как…                           </a:t>
            </a:r>
          </a:p>
          <a:p>
            <a:r>
              <a:rPr lang="ru-RU" sz="2400" smtClean="0"/>
              <a:t>Изворотлив как…</a:t>
            </a:r>
          </a:p>
          <a:p>
            <a:r>
              <a:rPr lang="ru-RU" sz="2400" smtClean="0"/>
              <a:t>Колючий как…</a:t>
            </a:r>
          </a:p>
        </p:txBody>
      </p:sp>
      <p:sp>
        <p:nvSpPr>
          <p:cNvPr id="26629" name="Rectangl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400" dirty="0" smtClean="0"/>
              <a:t>Волк</a:t>
            </a:r>
          </a:p>
          <a:p>
            <a:r>
              <a:rPr lang="ru-RU" sz="2400" dirty="0" smtClean="0"/>
              <a:t>Рыба</a:t>
            </a:r>
          </a:p>
          <a:p>
            <a:r>
              <a:rPr lang="ru-RU" sz="2400" dirty="0" smtClean="0"/>
              <a:t>Лиса</a:t>
            </a:r>
          </a:p>
          <a:p>
            <a:r>
              <a:rPr lang="ru-RU" sz="2400" dirty="0" smtClean="0"/>
              <a:t>Свинья</a:t>
            </a:r>
          </a:p>
          <a:p>
            <a:r>
              <a:rPr lang="ru-RU" sz="2400" dirty="0" smtClean="0"/>
              <a:t>Заяц</a:t>
            </a:r>
          </a:p>
          <a:p>
            <a:r>
              <a:rPr lang="ru-RU" sz="2400" dirty="0" smtClean="0"/>
              <a:t>Осёл</a:t>
            </a:r>
          </a:p>
          <a:p>
            <a:r>
              <a:rPr lang="ru-RU" sz="2400" dirty="0" smtClean="0"/>
              <a:t>Бык</a:t>
            </a:r>
          </a:p>
          <a:p>
            <a:r>
              <a:rPr lang="ru-RU" sz="2400" dirty="0" smtClean="0"/>
              <a:t>Сорока</a:t>
            </a:r>
          </a:p>
          <a:p>
            <a:r>
              <a:rPr lang="ru-RU" sz="2400" dirty="0" smtClean="0"/>
              <a:t>Уж</a:t>
            </a:r>
          </a:p>
          <a:p>
            <a:r>
              <a:rPr lang="ru-RU" sz="2400" dirty="0" smtClean="0"/>
              <a:t>Ёж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6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</p:bldLst>
  </p:timing>
</p:sld>
</file>

<file path=ppt/theme/theme1.xml><?xml version="1.0" encoding="utf-8"?>
<a:theme xmlns:a="http://schemas.openxmlformats.org/drawingml/2006/main" name="Солнцестояние">
  <a:themeElements>
    <a:clrScheme name="Солнцестояние 1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FFFFFF"/>
      </a:accent3>
      <a:accent4>
        <a:srgbClr val="000000"/>
      </a:accent4>
      <a:accent5>
        <a:srgbClr val="AEC7D0"/>
      </a:accent5>
      <a:accent6>
        <a:srgbClr val="E6A608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Солнцестояние 1">
        <a:dk1>
          <a:srgbClr val="000000"/>
        </a:dk1>
        <a:lt1>
          <a:srgbClr val="FFFFFF"/>
        </a:lt1>
        <a:dk2>
          <a:srgbClr val="4F271C"/>
        </a:dk2>
        <a:lt2>
          <a:srgbClr val="E7DEC9"/>
        </a:lt2>
        <a:accent1>
          <a:srgbClr val="3891A7"/>
        </a:accent1>
        <a:accent2>
          <a:srgbClr val="FEB80A"/>
        </a:accent2>
        <a:accent3>
          <a:srgbClr val="FFFFFF"/>
        </a:accent3>
        <a:accent4>
          <a:srgbClr val="000000"/>
        </a:accent4>
        <a:accent5>
          <a:srgbClr val="AEC7D0"/>
        </a:accent5>
        <a:accent6>
          <a:srgbClr val="E6A608"/>
        </a:accent6>
        <a:hlink>
          <a:srgbClr val="8DC765"/>
        </a:hlink>
        <a:folHlink>
          <a:srgbClr val="AA8A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446</Words>
  <Application>Microsoft Office PowerPoint</Application>
  <PresentationFormat>Экран (4:3)</PresentationFormat>
  <Paragraphs>155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Презентация PowerPoint</vt:lpstr>
      <vt:lpstr> Конкурс Грамотеев в курсе                                                  «Путь к грамотности».</vt:lpstr>
      <vt:lpstr>Презентация PowerPoint</vt:lpstr>
      <vt:lpstr>           Наши правила</vt:lpstr>
      <vt:lpstr>Игра «Цепочка»</vt:lpstr>
      <vt:lpstr> «Буквы заблудились»    </vt:lpstr>
      <vt:lpstr>Презентация PowerPoint</vt:lpstr>
      <vt:lpstr>Презентация PowerPoint</vt:lpstr>
      <vt:lpstr>В зоопарке</vt:lpstr>
      <vt:lpstr>Игра «Одним словом»</vt:lpstr>
      <vt:lpstr>Игра «Нас много»</vt:lpstr>
      <vt:lpstr>Игра «Кто больше?»</vt:lpstr>
      <vt:lpstr>«Разгадай ребус»   </vt:lpstr>
      <vt:lpstr> «Дополни пословицу».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«КВН» по русскому языку                   в 4 «Б» классе</dc:title>
  <dc:creator>User</dc:creator>
  <cp:lastModifiedBy>Венера Узбековна</cp:lastModifiedBy>
  <cp:revision>90</cp:revision>
  <dcterms:created xsi:type="dcterms:W3CDTF">2002-12-31T23:46:51Z</dcterms:created>
  <dcterms:modified xsi:type="dcterms:W3CDTF">2015-12-08T17:26:02Z</dcterms:modified>
</cp:coreProperties>
</file>