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3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72" r:id="rId15"/>
    <p:sldId id="280" r:id="rId16"/>
    <p:sldId id="265" r:id="rId17"/>
    <p:sldId id="292" r:id="rId18"/>
    <p:sldId id="266" r:id="rId19"/>
    <p:sldId id="267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79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F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161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162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11625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1B8D0EF-D350-4108-B24A-473526F748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16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0BCB34-A8C9-4DEE-A3ED-C1DBB24B82A4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39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CFFEB6-0439-483A-A482-CB5C0617B002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00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A47017-A319-4D7B-AB2B-704A6CA5A19F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9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CF9F27-CAE7-4175-A38C-2FF851292CA9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90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8A95D4-B8E8-4349-96A3-F1BEFBA5CB27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04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B4BEC8-18B8-41E5-9FAA-78F2E7E15EB6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9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714CD8-35A7-4D62-9437-6CB31A16666E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39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F32A17-9871-470C-9976-3B1A34561DC5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9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6EBCB4-4A1F-4BFC-9A9C-CB56B512246B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0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AC8595-F818-4FD3-BF5B-DCF31549EF33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7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F11C1D-00AB-429C-ABD6-2A7AE6B9F903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8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F3EEAA-7BEA-40C1-BD21-5612D0DE56E8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3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C7C1A3-98EE-49B2-A5C2-54110314632B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2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C9D215-08FC-46EE-86FF-0BE48050BF02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1B823C-825E-44EA-9431-4177783DE06C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48C3E-7E26-4D59-8C10-51173BD8D446}" type="slidenum">
              <a:rPr lang="ru-RU" altLang="ru-RU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5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864533-6A28-409E-BC9E-96BA606AF7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49936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6181D2-F1AB-436D-9A30-54DB1D06C1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0861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8288"/>
            <a:ext cx="2055813" cy="6181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6625" cy="6181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BD33FB-7103-49E9-9CDA-B1E2191AFA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94584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7C9934-23CB-4B97-BE02-F596B4B9DB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8269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884185-6EF3-4325-A413-9AFFE24832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716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14B109-04E2-452F-B73B-25EB04CC75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46742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54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82775"/>
            <a:ext cx="40370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E72174-F91E-40F4-A4C7-AEC1EC6128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3029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059286-78EE-4A94-9F4B-77CB82D3D2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5204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096284-46F6-451C-960D-DFB036FB36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3927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AC2DC1-9847-4944-AFE7-6B13599AF2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86048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664A31-D79F-46FE-B324-78DE37D62D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24850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C4016A-28AF-4D95-9729-61D1AC040A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32134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D963B0-4C52-4BDD-AFD2-60FEB57DEB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76025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7E651-EDD1-4A02-AFC7-9A2DC88B32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949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8288"/>
            <a:ext cx="2055813" cy="6181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6625" cy="6181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1173F-C8CD-4B9E-9E57-2FC506284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24806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0FFE43-CA24-4FC1-A660-9D32B8A1FF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76244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C25565-7182-4150-8B9D-842B2F05FD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72104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874090-B0EE-4BF9-8628-EB5C482BBD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0483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54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82775"/>
            <a:ext cx="40370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DF77FC-381D-4914-9C91-12F96E332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50733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16C05F-E08D-4228-8CE2-782D2DF82D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21361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F121AE-AC38-4866-99F4-87A6C502C4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12161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2CA48C-6B86-4838-9EE4-BB909C72FB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95514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C8485C-09F7-48D6-A168-BEE612F92D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07325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50531E-9396-4BB3-BF5C-877CC1A3F3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98478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0E9039-5A68-4FE4-A300-1AB1471297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08719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F20620-8FEF-4668-AE40-5BEBA2DC2E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71964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8288"/>
            <a:ext cx="2055813" cy="6181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6625" cy="6181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B76952-A0EC-4A7F-BE81-3B88CA71F1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05818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D06D3B-77CF-46D5-9B0E-ED42D28129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45508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B9407F-93E7-4EFE-90AD-F700BAF79D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811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3C7648-162F-43BD-BAF9-36783F989E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76312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54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82775"/>
            <a:ext cx="40370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42492B-E3C6-497D-BA23-AC3538F809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1970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5B47E6-5583-4BE8-BF94-7FD5B7569E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4772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95AD85-33AD-4E64-80D8-8AF6E2DE02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20191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54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82775"/>
            <a:ext cx="40370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13288D-BD6C-4662-8CEC-BF3B1718AC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51386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330C3C-0D75-4AF5-9AB2-4D25941701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3171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376FF2-2A01-4343-A4F2-BD5991AE59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70909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1A2A05-826A-44EE-B622-5AAFB5AA12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78938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00D5A8-7EA5-482B-A2C3-4678E81083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47788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8288"/>
            <a:ext cx="2055813" cy="6181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6625" cy="6181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193C47-B554-4F43-92BA-6B6D2EA063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908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E5C461-9134-4F10-A892-2FECFEFEFE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95073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A0002D-3891-4608-8EB5-811442D872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52344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AA2A73-E678-46E6-B437-F1A90A792F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1616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54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82775"/>
            <a:ext cx="40370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133DCE-FF9D-435B-A991-A03CE1350D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03536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F9D377-04BF-4B4F-B951-F5C684176F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50123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AF3B9F-3220-4C5B-86F0-563293E4D7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28325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059DCF-A24A-484B-AC5A-95C3E7F7B9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8650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4809D1-4074-4F67-BCB2-2302ECBBBC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35082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9D572D-B784-44AD-9B94-D1D7FC2BF7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8376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0A8CAE-255F-4F5B-8CCA-70BC50483A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10906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EE494A-3810-46CD-9E00-EC3D0EAC33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73335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8288"/>
            <a:ext cx="2055813" cy="6181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6625" cy="6181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E269CB-329D-4767-A04C-99DBFE2C25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63830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5826A5-FD40-467E-A7DD-62C8506BB2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01513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2AD69B-9A94-499D-8B46-58F9BE12C4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99491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38767D-B1C8-47B0-A550-1CF9A5F5F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89705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54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82775"/>
            <a:ext cx="40370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C78578-9233-4468-A9BD-8D8D8B2435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28814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4B51C5-4B7B-4BA6-BF65-EAFBE06A91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74734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35073F-637A-4BA8-93F8-B4329CB6D2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16243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83E6B1-78E0-4348-8205-71913FE5CD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11815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377540-34F5-494F-967A-9425AF33DB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82463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677F67-8D17-4F52-B6F8-FEEF130B63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63098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8452E1-3324-4E5B-A6F0-20D9750819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61613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62A674-9D5A-46F7-9C8C-0A91ABD642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42913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8288"/>
            <a:ext cx="2055813" cy="6181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6625" cy="6181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A7BE1A-EDC7-42B0-A307-93E61375AF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40333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03722D-31C5-421E-B2F8-1BA97169F3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21149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7C66CB-BF41-4722-9F34-5901EE1211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09965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1C9F9A-01E4-4173-B813-F3B879DEC3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29728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370BDE-E290-4B2A-9627-F03B1F1733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6114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54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82775"/>
            <a:ext cx="40370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5BC2AF-B580-4507-87A1-311729AA5D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46382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820D01-8CF3-49D3-9CE3-19CFF7BCCA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23167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FAF2C1-7065-461C-953F-996FE7852B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32900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6D74BD-C905-49B5-9DDA-8BC1DAD423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32219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DE5C52-50EC-46E4-976C-1D31B3A044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96406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3751D9-FDA1-422C-9CB1-536A929416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38089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BF4EC6-139B-42B0-A251-9938E50D60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09211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68288"/>
            <a:ext cx="2055813" cy="6181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6625" cy="6181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C36BDE-0A83-4F10-B393-6CCBE96240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31240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ADF280-1584-4132-A982-2B10D56DA9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46752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BB4A40-0027-4D53-92ED-2012F80568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70395"/>
      </p:ext>
    </p:extLst>
  </p:cSld>
  <p:clrMapOvr>
    <a:masterClrMapping/>
  </p:clrMapOvr>
  <p:transition spd="slow">
    <p:wheel spokes="8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6ECFF"/>
              </a:gs>
              <a:gs pos="100000">
                <a:srgbClr val="D6ECFF">
                  <a:alpha val="998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C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 flipH="1">
            <a:off x="6464300" y="4948238"/>
            <a:ext cx="2682875" cy="1900237"/>
          </a:xfrm>
          <a:prstGeom prst="line">
            <a:avLst/>
          </a:prstGeom>
          <a:noFill/>
          <a:ln w="6120">
            <a:solidFill>
              <a:srgbClr val="BFC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483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4838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11913"/>
            <a:ext cx="2128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57200" y="6415088"/>
            <a:ext cx="42592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11913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C4F5D058-E01E-4E3B-8905-710931A1335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</p:sldLayoutIdLst>
  <p:transition spd="slow">
    <p:wheel spokes="8"/>
    <p:sndAc>
      <p:stSnd>
        <p:snd r:embed="rId13" name="camera.wav"/>
      </p:stSnd>
    </p:sndAc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6ECFF"/>
              </a:gs>
              <a:gs pos="100000">
                <a:srgbClr val="D6ECFF">
                  <a:alpha val="998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C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 flipH="1">
            <a:off x="6464300" y="4948238"/>
            <a:ext cx="2682875" cy="1900237"/>
          </a:xfrm>
          <a:prstGeom prst="line">
            <a:avLst/>
          </a:prstGeom>
          <a:noFill/>
          <a:ln w="6120">
            <a:solidFill>
              <a:srgbClr val="BFC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 rot="-5400000">
            <a:off x="7553325" y="5259388"/>
            <a:ext cx="1893888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A7FF79"/>
              </a:gs>
              <a:gs pos="100000">
                <a:srgbClr val="459205"/>
              </a:gs>
            </a:gsLst>
            <a:lin ang="154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483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4838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1371600" y="6013450"/>
            <a:ext cx="5786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000"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1371600" y="5649913"/>
            <a:ext cx="5791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391525" y="5753100"/>
            <a:ext cx="4984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300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44F72D04-3AFD-4A7E-81EC-0CB6447C80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</p:sldLayoutIdLst>
  <p:transition spd="slow">
    <p:wheel spokes="8"/>
    <p:sndAc>
      <p:stSnd>
        <p:snd r:embed="rId13" name="camera.wav"/>
      </p:stSnd>
    </p:sndAc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6ECFF"/>
              </a:gs>
              <a:gs pos="100000">
                <a:srgbClr val="D6ECFF">
                  <a:alpha val="998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>
            <a:solidFill>
              <a:srgbClr val="B6BC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flipH="1">
            <a:off x="6464300" y="4948238"/>
            <a:ext cx="2682875" cy="1900237"/>
          </a:xfrm>
          <a:prstGeom prst="line">
            <a:avLst/>
          </a:prstGeom>
          <a:noFill/>
          <a:ln w="6120">
            <a:solidFill>
              <a:srgbClr val="BFC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483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4838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80175"/>
            <a:ext cx="212883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1763"/>
            <a:ext cx="4984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</a:lstStyle>
          <a:p>
            <a:fld id="{D4FE05E0-5BDB-4D14-AA66-EB626F361A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ransition spd="slow">
    <p:wheel spokes="8"/>
    <p:sndAc>
      <p:stSnd>
        <p:snd r:embed="rId13" name="camera.wav"/>
      </p:stSnd>
    </p:sndAc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C6C6C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V="1">
            <a:off x="6350" y="6350"/>
            <a:ext cx="9131300" cy="6837363"/>
          </a:xfrm>
          <a:prstGeom prst="rtTriangle">
            <a:avLst/>
          </a:prstGeom>
          <a:gradFill rotWithShape="0">
            <a:gsLst>
              <a:gs pos="0">
                <a:srgbClr val="D6ECFF"/>
              </a:gs>
              <a:gs pos="100000">
                <a:srgbClr val="D6ECFF">
                  <a:alpha val="998"/>
                </a:srgbClr>
              </a:gs>
            </a:gsLst>
            <a:lin ang="79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 rot="5400000" flipV="1">
            <a:off x="7553325" y="309563"/>
            <a:ext cx="1893888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A7FF79"/>
              </a:gs>
              <a:gs pos="100000">
                <a:srgbClr val="459205"/>
              </a:gs>
            </a:gsLst>
            <a:lin ang="154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 flipH="1" flipV="1">
            <a:off x="6464300" y="4763"/>
            <a:ext cx="2682875" cy="1909762"/>
          </a:xfrm>
          <a:prstGeom prst="line">
            <a:avLst/>
          </a:prstGeom>
          <a:noFill/>
          <a:ln w="6120">
            <a:solidFill>
              <a:srgbClr val="BFC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 flipV="1">
            <a:off x="0" y="1588"/>
            <a:ext cx="9137650" cy="6854825"/>
          </a:xfrm>
          <a:prstGeom prst="line">
            <a:avLst/>
          </a:prstGeom>
          <a:noFill/>
          <a:ln w="5040">
            <a:solidFill>
              <a:srgbClr val="B6BC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483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4838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956425" y="6477000"/>
            <a:ext cx="212883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2619375" y="6481763"/>
            <a:ext cx="42608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50263" y="809625"/>
            <a:ext cx="498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</a:lstStyle>
          <a:p>
            <a:fld id="{FF00A44F-7531-48DF-A2A0-FCD65D27CC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</p:sldLayoutIdLst>
  <p:transition spd="slow">
    <p:wheel spokes="8"/>
    <p:sndAc>
      <p:stSnd>
        <p:snd r:embed="rId13" name="camera.wav"/>
      </p:stSnd>
    </p:sndAc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483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4838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791075" y="6481763"/>
            <a:ext cx="2125663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57200" y="6481763"/>
            <a:ext cx="42608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1763"/>
            <a:ext cx="4984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</a:lstStyle>
          <a:p>
            <a:fld id="{1345FD7B-E2A4-4A0C-AA6C-6A0126B6824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5" r:id="rId1"/>
    <p:sldLayoutId id="2147485086" r:id="rId2"/>
    <p:sldLayoutId id="2147485087" r:id="rId3"/>
    <p:sldLayoutId id="2147485088" r:id="rId4"/>
    <p:sldLayoutId id="2147485089" r:id="rId5"/>
    <p:sldLayoutId id="2147485090" r:id="rId6"/>
    <p:sldLayoutId id="2147485091" r:id="rId7"/>
    <p:sldLayoutId id="2147485092" r:id="rId8"/>
    <p:sldLayoutId id="2147485093" r:id="rId9"/>
    <p:sldLayoutId id="2147485094" r:id="rId10"/>
    <p:sldLayoutId id="2147485095" r:id="rId11"/>
  </p:sldLayoutIdLst>
  <p:transition spd="slow">
    <p:wheel spokes="8"/>
    <p:sndAc>
      <p:stSnd>
        <p:snd r:embed="rId13" name="camera.wav"/>
      </p:stSnd>
    </p:sndAc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483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4838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78563" y="6556375"/>
            <a:ext cx="21288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900"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135063" y="6556375"/>
            <a:ext cx="5143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556375"/>
            <a:ext cx="4984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9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</a:lstStyle>
          <a:p>
            <a:fld id="{F150281C-5791-4A0B-8A28-B115A8F630F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6" r:id="rId1"/>
    <p:sldLayoutId id="2147485097" r:id="rId2"/>
    <p:sldLayoutId id="2147485098" r:id="rId3"/>
    <p:sldLayoutId id="2147485099" r:id="rId4"/>
    <p:sldLayoutId id="2147485100" r:id="rId5"/>
    <p:sldLayoutId id="2147485101" r:id="rId6"/>
    <p:sldLayoutId id="2147485102" r:id="rId7"/>
    <p:sldLayoutId id="2147485103" r:id="rId8"/>
    <p:sldLayoutId id="2147485104" r:id="rId9"/>
    <p:sldLayoutId id="2147485105" r:id="rId10"/>
    <p:sldLayoutId id="2147485106" r:id="rId11"/>
  </p:sldLayoutIdLst>
  <p:transition spd="slow">
    <p:wheel spokes="8"/>
    <p:sndAc>
      <p:stSnd>
        <p:snd r:embed="rId13" name="camera.wav"/>
      </p:stSnd>
    </p:sndAc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C6C6C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4838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4838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08700" y="6556375"/>
            <a:ext cx="209708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900">
                <a:solidFill>
                  <a:srgbClr val="FFFFFF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169988" y="6557963"/>
            <a:ext cx="49482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16900" y="6556375"/>
            <a:ext cx="3619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900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77EA1E15-8208-4221-A3B7-99DA7F8484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 spd="slow">
    <p:wheel spokes="8"/>
    <p:sndAc>
      <p:stSnd>
        <p:snd r:embed="rId13" name="camera.wav"/>
      </p:stSnd>
    </p:sndAc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99F166"/>
          </a:solidFill>
          <a:latin typeface="Century Schoolbook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78803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>
                <a:latin typeface="Arial" panose="020B0604020202020204" pitchFamily="34" charset="0"/>
              </a:rPr>
              <a:t>Классное собрание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3352800" y="5373688"/>
            <a:ext cx="50673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   Автор :  Тишкина Инесса Станиславовна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                  учитель начальных классов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                  МАОУ Лицей № 17 г.Химки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7153" y="1340768"/>
            <a:ext cx="7222041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«Выбор органа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 ученического 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самоуправления 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в начальной школе»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44624"/>
            <a:ext cx="7873016" cy="4063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3476" y="6453336"/>
            <a:ext cx="8623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III Всероссийская научно-методическая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конференция</a:t>
            </a:r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"Педагогическая </a:t>
            </a:r>
            <a:r>
              <a:rPr lang="ru-RU" sz="1100" b="1" dirty="0">
                <a:solidFill>
                  <a:srgbClr val="0070C0"/>
                </a:solidFill>
                <a:latin typeface="+mj-lt"/>
              </a:rPr>
              <a:t>технология и мастерство учителя"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ноябрь – декабрь 2015 года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541338" y="1785938"/>
            <a:ext cx="80613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96259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29162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638" y="2462213"/>
            <a:ext cx="32051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673600"/>
            <a:ext cx="3073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66675"/>
            <a:ext cx="338455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950" y="26988"/>
            <a:ext cx="34448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40201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550" y="23813"/>
            <a:ext cx="34417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222500"/>
            <a:ext cx="37147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4579938"/>
            <a:ext cx="330041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0" y="4594225"/>
            <a:ext cx="3381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902075"/>
            <a:ext cx="900112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0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3419475"/>
            <a:ext cx="12858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1166813" y="209550"/>
            <a:ext cx="4649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i="1">
                <a:solidFill>
                  <a:srgbClr val="92D050"/>
                </a:solidFill>
              </a:rPr>
              <a:t>Функции органов</a:t>
            </a:r>
          </a:p>
        </p:txBody>
      </p:sp>
      <p:sp>
        <p:nvSpPr>
          <p:cNvPr id="98309" name="TextBox 3"/>
          <p:cNvSpPr txBox="1">
            <a:spLocks noChangeArrowheads="1"/>
          </p:cNvSpPr>
          <p:nvPr/>
        </p:nvSpPr>
        <p:spPr bwMode="auto">
          <a:xfrm>
            <a:off x="3492500" y="1196975"/>
            <a:ext cx="553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92D050"/>
                </a:solidFill>
              </a:rPr>
              <a:t>самоуправлении</a:t>
            </a:r>
          </a:p>
        </p:txBody>
      </p:sp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230188" y="2349500"/>
            <a:ext cx="446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92D050"/>
                </a:solidFill>
              </a:rPr>
              <a:t>по секторам</a:t>
            </a:r>
          </a:p>
        </p:txBody>
      </p:sp>
      <p:sp>
        <p:nvSpPr>
          <p:cNvPr id="98311" name="TextBox 5"/>
          <p:cNvSpPr txBox="1">
            <a:spLocks noChangeArrowheads="1"/>
          </p:cNvSpPr>
          <p:nvPr/>
        </p:nvSpPr>
        <p:spPr bwMode="auto">
          <a:xfrm>
            <a:off x="1203325" y="3716338"/>
            <a:ext cx="5184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92D050"/>
                </a:solidFill>
              </a:rPr>
              <a:t>деятельности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9"/>
          <p:cNvSpPr txBox="1">
            <a:spLocks noChangeArrowheads="1"/>
          </p:cNvSpPr>
          <p:nvPr/>
        </p:nvSpPr>
        <p:spPr bwMode="auto">
          <a:xfrm>
            <a:off x="1619250" y="647700"/>
            <a:ext cx="5422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FF0000"/>
                </a:solidFill>
              </a:rPr>
              <a:t>Учебный сектор</a:t>
            </a:r>
          </a:p>
        </p:txBody>
      </p:sp>
      <p:sp>
        <p:nvSpPr>
          <p:cNvPr id="99331" name="TextBox 11"/>
          <p:cNvSpPr txBox="1">
            <a:spLocks noChangeArrowheads="1"/>
          </p:cNvSpPr>
          <p:nvPr/>
        </p:nvSpPr>
        <p:spPr bwMode="auto">
          <a:xfrm>
            <a:off x="247650" y="1387475"/>
            <a:ext cx="86629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Цель: </a:t>
            </a:r>
            <a:r>
              <a:rPr lang="ru-RU" altLang="ru-RU" sz="2400" b="1" i="1">
                <a:solidFill>
                  <a:srgbClr val="92D050"/>
                </a:solidFill>
              </a:rPr>
              <a:t>формирование положительного отношения к учению, развитие познавательной активности, интеллектуальное развитие личности ребёнка, создание условий для учебной деятельности учащихся</a:t>
            </a:r>
          </a:p>
        </p:txBody>
      </p:sp>
      <p:sp>
        <p:nvSpPr>
          <p:cNvPr id="99332" name="TextBox 13"/>
          <p:cNvSpPr txBox="1">
            <a:spLocks noChangeArrowheads="1"/>
          </p:cNvSpPr>
          <p:nvPr/>
        </p:nvSpPr>
        <p:spPr bwMode="auto">
          <a:xfrm>
            <a:off x="231775" y="3573463"/>
            <a:ext cx="86629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Функции: </a:t>
            </a:r>
            <a:r>
              <a:rPr lang="ru-RU" altLang="ru-RU" sz="2400" b="1" i="1">
                <a:solidFill>
                  <a:srgbClr val="92D050"/>
                </a:solidFill>
              </a:rPr>
              <a:t>организует мероприятия по предметам, контролирует успеваемость, отвечает за состояние тетрадей и учебников, организует консультации по предметам, помогает в проведении предметных олимпиад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9"/>
          <p:cNvSpPr txBox="1">
            <a:spLocks noChangeArrowheads="1"/>
          </p:cNvSpPr>
          <p:nvPr/>
        </p:nvSpPr>
        <p:spPr bwMode="auto">
          <a:xfrm>
            <a:off x="1619250" y="647700"/>
            <a:ext cx="5422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FF0000"/>
                </a:solidFill>
              </a:rPr>
              <a:t>Трудовой сектор</a:t>
            </a:r>
          </a:p>
        </p:txBody>
      </p:sp>
      <p:sp>
        <p:nvSpPr>
          <p:cNvPr id="100355" name="TextBox 11"/>
          <p:cNvSpPr txBox="1">
            <a:spLocks noChangeArrowheads="1"/>
          </p:cNvSpPr>
          <p:nvPr/>
        </p:nvSpPr>
        <p:spPr bwMode="auto">
          <a:xfrm>
            <a:off x="228600" y="1628775"/>
            <a:ext cx="866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Цель: </a:t>
            </a:r>
            <a:r>
              <a:rPr lang="ru-RU" altLang="ru-RU" sz="2400" b="1" i="1">
                <a:solidFill>
                  <a:srgbClr val="92D050"/>
                </a:solidFill>
              </a:rPr>
              <a:t>развитие трудовых навыков и умений, воспитание самостоятельности, бережного отношения к школьному имуществу</a:t>
            </a:r>
            <a:r>
              <a:rPr lang="ru-RU" altLang="ru-RU" sz="2800" b="1" i="1" u="sng">
                <a:solidFill>
                  <a:srgbClr val="92D050"/>
                </a:solidFill>
              </a:rPr>
              <a:t> </a:t>
            </a:r>
            <a:endParaRPr lang="ru-RU" altLang="ru-RU" sz="2400" b="1" i="1">
              <a:solidFill>
                <a:srgbClr val="92D050"/>
              </a:solidFill>
            </a:endParaRPr>
          </a:p>
        </p:txBody>
      </p:sp>
      <p:sp>
        <p:nvSpPr>
          <p:cNvPr id="100356" name="TextBox 13"/>
          <p:cNvSpPr txBox="1">
            <a:spLocks noChangeArrowheads="1"/>
          </p:cNvSpPr>
          <p:nvPr/>
        </p:nvSpPr>
        <p:spPr bwMode="auto">
          <a:xfrm>
            <a:off x="231775" y="3573463"/>
            <a:ext cx="86629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Функции: </a:t>
            </a:r>
            <a:r>
              <a:rPr lang="ru-RU" altLang="ru-RU" sz="2400" b="1" i="1">
                <a:solidFill>
                  <a:srgbClr val="92D050"/>
                </a:solidFill>
              </a:rPr>
              <a:t>следит за порядком и чистотой, дежурством по классу и в столовой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9"/>
          <p:cNvSpPr txBox="1">
            <a:spLocks noChangeArrowheads="1"/>
          </p:cNvSpPr>
          <p:nvPr/>
        </p:nvSpPr>
        <p:spPr bwMode="auto">
          <a:xfrm>
            <a:off x="1619250" y="647700"/>
            <a:ext cx="6265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FF0000"/>
                </a:solidFill>
              </a:rPr>
              <a:t>Спортивный сектор</a:t>
            </a:r>
          </a:p>
        </p:txBody>
      </p:sp>
      <p:sp>
        <p:nvSpPr>
          <p:cNvPr id="101379" name="TextBox 11"/>
          <p:cNvSpPr txBox="1">
            <a:spLocks noChangeArrowheads="1"/>
          </p:cNvSpPr>
          <p:nvPr/>
        </p:nvSpPr>
        <p:spPr bwMode="auto">
          <a:xfrm>
            <a:off x="228600" y="1628775"/>
            <a:ext cx="8661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Цель: </a:t>
            </a:r>
            <a:r>
              <a:rPr lang="ru-RU" altLang="ru-RU" sz="2400" b="1" i="1">
                <a:solidFill>
                  <a:srgbClr val="92D050"/>
                </a:solidFill>
              </a:rPr>
              <a:t>создание условий для сохранения и укрепления здоровья учащихся, физическое совершенствование и спортивная подготовка</a:t>
            </a:r>
          </a:p>
        </p:txBody>
      </p:sp>
      <p:sp>
        <p:nvSpPr>
          <p:cNvPr id="101380" name="TextBox 13"/>
          <p:cNvSpPr txBox="1">
            <a:spLocks noChangeArrowheads="1"/>
          </p:cNvSpPr>
          <p:nvPr/>
        </p:nvSpPr>
        <p:spPr bwMode="auto">
          <a:xfrm>
            <a:off x="231775" y="3573463"/>
            <a:ext cx="866298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Функции: </a:t>
            </a:r>
            <a:r>
              <a:rPr lang="ru-RU" altLang="ru-RU" sz="2400" b="1" i="1">
                <a:solidFill>
                  <a:srgbClr val="92D050"/>
                </a:solidFill>
              </a:rPr>
              <a:t>организует спортивные праздники, соревнования, дни здоровья, определяет лучших спортсменов, проводит утреннюю гимнастику и физкультминутки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9"/>
          <p:cNvSpPr txBox="1">
            <a:spLocks noChangeArrowheads="1"/>
          </p:cNvSpPr>
          <p:nvPr/>
        </p:nvSpPr>
        <p:spPr bwMode="auto">
          <a:xfrm>
            <a:off x="1000125" y="336550"/>
            <a:ext cx="712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FF0000"/>
                </a:solidFill>
              </a:rPr>
              <a:t>Дисциплинарный сектор</a:t>
            </a:r>
          </a:p>
        </p:txBody>
      </p:sp>
      <p:sp>
        <p:nvSpPr>
          <p:cNvPr id="102403" name="TextBox 11"/>
          <p:cNvSpPr txBox="1">
            <a:spLocks noChangeArrowheads="1"/>
          </p:cNvSpPr>
          <p:nvPr/>
        </p:nvSpPr>
        <p:spPr bwMode="auto">
          <a:xfrm>
            <a:off x="209550" y="1366838"/>
            <a:ext cx="866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Цель: </a:t>
            </a:r>
            <a:r>
              <a:rPr lang="ru-RU" altLang="ru-RU" sz="2400" b="1" i="1">
                <a:solidFill>
                  <a:srgbClr val="92D050"/>
                </a:solidFill>
              </a:rPr>
              <a:t>обеспечивает дисциплину и порядок класса</a:t>
            </a:r>
          </a:p>
        </p:txBody>
      </p:sp>
      <p:sp>
        <p:nvSpPr>
          <p:cNvPr id="102404" name="TextBox 13"/>
          <p:cNvSpPr txBox="1">
            <a:spLocks noChangeArrowheads="1"/>
          </p:cNvSpPr>
          <p:nvPr/>
        </p:nvSpPr>
        <p:spPr bwMode="auto">
          <a:xfrm>
            <a:off x="179388" y="2492375"/>
            <a:ext cx="866298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Функции: </a:t>
            </a:r>
            <a:r>
              <a:rPr lang="ru-RU" altLang="ru-RU" sz="2400" b="1" i="1">
                <a:solidFill>
                  <a:srgbClr val="92D050"/>
                </a:solidFill>
              </a:rPr>
              <a:t>контролирует посещаемость учебных занятий, дежурство по классу, следит за выполнением правил школьной жизни, проверяет школьную форму, решает конфликты, возникшие между одноклассниками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9"/>
          <p:cNvSpPr txBox="1">
            <a:spLocks noChangeArrowheads="1"/>
          </p:cNvSpPr>
          <p:nvPr/>
        </p:nvSpPr>
        <p:spPr bwMode="auto">
          <a:xfrm>
            <a:off x="1619250" y="647700"/>
            <a:ext cx="6265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FF0000"/>
                </a:solidFill>
              </a:rPr>
              <a:t>Сектор «Редколлегия»</a:t>
            </a:r>
          </a:p>
        </p:txBody>
      </p:sp>
      <p:sp>
        <p:nvSpPr>
          <p:cNvPr id="103427" name="TextBox 11"/>
          <p:cNvSpPr txBox="1">
            <a:spLocks noChangeArrowheads="1"/>
          </p:cNvSpPr>
          <p:nvPr/>
        </p:nvSpPr>
        <p:spPr bwMode="auto">
          <a:xfrm>
            <a:off x="228600" y="1628775"/>
            <a:ext cx="8661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Цель: </a:t>
            </a:r>
            <a:r>
              <a:rPr lang="ru-RU" altLang="ru-RU" sz="2400" b="1" i="1">
                <a:solidFill>
                  <a:srgbClr val="92D050"/>
                </a:solidFill>
              </a:rPr>
              <a:t>развитие творческих способностей, расширение кругозора учащихся</a:t>
            </a:r>
          </a:p>
        </p:txBody>
      </p:sp>
      <p:sp>
        <p:nvSpPr>
          <p:cNvPr id="103428" name="TextBox 13"/>
          <p:cNvSpPr txBox="1">
            <a:spLocks noChangeArrowheads="1"/>
          </p:cNvSpPr>
          <p:nvPr/>
        </p:nvSpPr>
        <p:spPr bwMode="auto">
          <a:xfrm>
            <a:off x="103188" y="3213100"/>
            <a:ext cx="89122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 u="sng">
                <a:solidFill>
                  <a:srgbClr val="92D050"/>
                </a:solidFill>
              </a:rPr>
              <a:t>Функции: </a:t>
            </a:r>
            <a:r>
              <a:rPr lang="ru-RU" altLang="ru-RU" sz="2400" b="1" i="1">
                <a:solidFill>
                  <a:srgbClr val="92D050"/>
                </a:solidFill>
              </a:rPr>
              <a:t>организует выпуски классной газеты, плакатов, поздравительных открыток, фотографий с художественным оформлением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931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324008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913" y="4292600"/>
            <a:ext cx="3255962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540250"/>
            <a:ext cx="2971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863" y="0"/>
            <a:ext cx="35480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971925"/>
            <a:ext cx="4284662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975100"/>
            <a:ext cx="42783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5437188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9050" y="300038"/>
            <a:ext cx="7210425" cy="1681162"/>
          </a:xfrm>
        </p:spPr>
        <p:txBody>
          <a:bodyPr/>
          <a:lstStyle/>
          <a:p>
            <a:pPr algn="ctr"/>
            <a:r>
              <a:rPr lang="ru-RU" altLang="ru-RU" sz="3200" b="1" i="1" smtClean="0"/>
              <a:t>Правовые основы школьного </a:t>
            </a:r>
            <a:br>
              <a:rPr lang="ru-RU" altLang="ru-RU" sz="3200" b="1" i="1" smtClean="0"/>
            </a:br>
            <a:r>
              <a:rPr lang="ru-RU" altLang="ru-RU" sz="3200" b="1" i="1" smtClean="0"/>
              <a:t>ученического самоуправления </a:t>
            </a:r>
            <a:br>
              <a:rPr lang="ru-RU" altLang="ru-RU" sz="3200" b="1" i="1" smtClean="0"/>
            </a:br>
            <a:r>
              <a:rPr lang="ru-RU" altLang="ru-RU" sz="3200" b="1" i="1" smtClean="0"/>
              <a:t>в школе</a:t>
            </a:r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611188" y="2133600"/>
            <a:ext cx="6862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Из Федерального закона «Об образовании»</a:t>
            </a:r>
            <a:br>
              <a:rPr lang="ru-RU" altLang="ru-RU" sz="2400" b="1">
                <a:latin typeface="Arial" panose="020B0604020202020204" pitchFamily="34" charset="0"/>
              </a:rPr>
            </a:br>
            <a:r>
              <a:rPr lang="ru-RU" altLang="ru-RU" sz="2400" b="1">
                <a:latin typeface="Arial" panose="020B0604020202020204" pitchFamily="34" charset="0"/>
              </a:rPr>
              <a:t>(№ 12-ФЗ от 13 января 1996г.)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468313" y="3284538"/>
            <a:ext cx="792003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Статья 50. Права и социальная защита обучающихся, воспитанников.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 4.        Обучающиеся всех образовательных учреждений имеют </a:t>
            </a:r>
            <a:br>
              <a:rPr lang="ru-RU" altLang="ru-RU" sz="2000" b="1">
                <a:latin typeface="Arial" panose="020B0604020202020204" pitchFamily="34" charset="0"/>
              </a:rPr>
            </a:br>
            <a:r>
              <a:rPr lang="ru-RU" altLang="ru-RU" sz="2000" b="1">
                <a:latin typeface="Arial" panose="020B0604020202020204" pitchFamily="34" charset="0"/>
              </a:rPr>
              <a:t>           право…на участие в управлении образовательным  </a:t>
            </a:r>
            <a:br>
              <a:rPr lang="ru-RU" altLang="ru-RU" sz="2000" b="1">
                <a:latin typeface="Arial" panose="020B0604020202020204" pitchFamily="34" charset="0"/>
              </a:rPr>
            </a:br>
            <a:r>
              <a:rPr lang="ru-RU" altLang="ru-RU" sz="2000" b="1">
                <a:latin typeface="Arial" panose="020B0604020202020204" pitchFamily="34" charset="0"/>
              </a:rPr>
              <a:t>           учреждением, на уважение своего человеческого достоинства, </a:t>
            </a:r>
            <a:br>
              <a:rPr lang="ru-RU" altLang="ru-RU" sz="2000" b="1">
                <a:latin typeface="Arial" panose="020B0604020202020204" pitchFamily="34" charset="0"/>
              </a:rPr>
            </a:br>
            <a:r>
              <a:rPr lang="ru-RU" altLang="ru-RU" sz="2000" b="1">
                <a:latin typeface="Arial" panose="020B0604020202020204" pitchFamily="34" charset="0"/>
              </a:rPr>
              <a:t>           на свободу совести, информации, на свободное выражение </a:t>
            </a:r>
            <a:br>
              <a:rPr lang="ru-RU" altLang="ru-RU" sz="2000" b="1">
                <a:latin typeface="Arial" panose="020B0604020202020204" pitchFamily="34" charset="0"/>
              </a:rPr>
            </a:br>
            <a:r>
              <a:rPr lang="ru-RU" altLang="ru-RU" sz="2000" b="1">
                <a:latin typeface="Arial" panose="020B0604020202020204" pitchFamily="34" charset="0"/>
              </a:rPr>
              <a:t>           собственных мнений и убеждений.</a:t>
            </a:r>
            <a:br>
              <a:rPr lang="ru-RU" altLang="ru-RU" sz="2000" b="1">
                <a:latin typeface="Arial" panose="020B0604020202020204" pitchFamily="34" charset="0"/>
              </a:rPr>
            </a:br>
            <a:endParaRPr lang="ru-RU" altLang="ru-RU" sz="2000" b="1">
              <a:latin typeface="Arial" panose="020B0604020202020204" pitchFamily="34" charset="0"/>
            </a:endParaRPr>
          </a:p>
        </p:txBody>
      </p:sp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075" y="360363"/>
            <a:ext cx="21780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2"/>
          <p:cNvSpPr txBox="1">
            <a:spLocks noChangeArrowheads="1"/>
          </p:cNvSpPr>
          <p:nvPr/>
        </p:nvSpPr>
        <p:spPr bwMode="auto">
          <a:xfrm>
            <a:off x="971550" y="376238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00B050"/>
                </a:solidFill>
              </a:rPr>
              <a:t>Функции актива класса</a:t>
            </a:r>
          </a:p>
        </p:txBody>
      </p:sp>
      <p:sp>
        <p:nvSpPr>
          <p:cNvPr id="106499" name="TextBox 4"/>
          <p:cNvSpPr txBox="1">
            <a:spLocks noChangeArrowheads="1"/>
          </p:cNvSpPr>
          <p:nvPr/>
        </p:nvSpPr>
        <p:spPr bwMode="auto">
          <a:xfrm>
            <a:off x="241300" y="1628775"/>
            <a:ext cx="8661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>
                <a:solidFill>
                  <a:srgbClr val="92D050"/>
                </a:solidFill>
              </a:rPr>
              <a:t>- Организует выполнение решений классного собрания и классных секторов деятельности</a:t>
            </a:r>
          </a:p>
          <a:p>
            <a:pPr algn="just"/>
            <a:r>
              <a:rPr lang="ru-RU" altLang="ru-RU" sz="2800" b="1" i="1">
                <a:solidFill>
                  <a:srgbClr val="92D050"/>
                </a:solidFill>
              </a:rPr>
              <a:t>- Организует помощь в учёбе учащимся, имеющих проблемы</a:t>
            </a:r>
          </a:p>
          <a:p>
            <a:pPr algn="just"/>
            <a:r>
              <a:rPr lang="ru-RU" altLang="ru-RU" sz="2800" b="1" i="1">
                <a:solidFill>
                  <a:srgbClr val="92D050"/>
                </a:solidFill>
              </a:rPr>
              <a:t>- Готовит и проводит классные собрания</a:t>
            </a:r>
          </a:p>
          <a:p>
            <a:pPr algn="just"/>
            <a:r>
              <a:rPr lang="ru-RU" altLang="ru-RU" sz="2800" b="1" i="1">
                <a:solidFill>
                  <a:srgbClr val="92D050"/>
                </a:solidFill>
              </a:rPr>
              <a:t>- Отражает всю важную информацию в классной газете </a:t>
            </a:r>
            <a:endParaRPr lang="ru-RU" altLang="ru-RU" sz="2400" b="1" i="1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2"/>
          <p:cNvSpPr txBox="1">
            <a:spLocks noChangeArrowheads="1"/>
          </p:cNvSpPr>
          <p:nvPr/>
        </p:nvSpPr>
        <p:spPr bwMode="auto">
          <a:xfrm>
            <a:off x="971550" y="376238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i="1">
                <a:solidFill>
                  <a:srgbClr val="00B050"/>
                </a:solidFill>
              </a:rPr>
              <a:t>Задача командира класса</a:t>
            </a:r>
          </a:p>
        </p:txBody>
      </p:sp>
      <p:sp>
        <p:nvSpPr>
          <p:cNvPr id="107523" name="TextBox 4"/>
          <p:cNvSpPr txBox="1">
            <a:spLocks noChangeArrowheads="1"/>
          </p:cNvSpPr>
          <p:nvPr/>
        </p:nvSpPr>
        <p:spPr bwMode="auto">
          <a:xfrm>
            <a:off x="241300" y="1628775"/>
            <a:ext cx="8661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 i="1">
                <a:solidFill>
                  <a:srgbClr val="92D050"/>
                </a:solidFill>
              </a:rPr>
              <a:t>- Наладить работу каждого сектора органа самоуправления, чтобы она была эффективной и плодотворной; с помощью классного руководителя и родительского комитета</a:t>
            </a:r>
            <a:endParaRPr lang="ru-RU" altLang="ru-RU" sz="2400" b="1" i="1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531177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69863"/>
            <a:ext cx="4127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103188"/>
            <a:ext cx="19970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588" y="109538"/>
            <a:ext cx="201453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700213"/>
            <a:ext cx="1990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350" y="1700213"/>
            <a:ext cx="19383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150" y="3233738"/>
            <a:ext cx="19177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8" y="1700213"/>
            <a:ext cx="19240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233738"/>
            <a:ext cx="20891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7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09538"/>
            <a:ext cx="182403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8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8" y="73025"/>
            <a:ext cx="192405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Рисунок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50" y="1714500"/>
            <a:ext cx="19224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Рисунок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827463"/>
            <a:ext cx="2855913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706563"/>
            <a:ext cx="5792787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595" name="TextBox 1"/>
          <p:cNvSpPr txBox="1">
            <a:spLocks noChangeArrowheads="1"/>
          </p:cNvSpPr>
          <p:nvPr/>
        </p:nvSpPr>
        <p:spPr bwMode="auto">
          <a:xfrm>
            <a:off x="755650" y="260350"/>
            <a:ext cx="76247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400" b="1" i="1">
                <a:solidFill>
                  <a:srgbClr val="C9F165"/>
                </a:solidFill>
              </a:rPr>
              <a:t>Спасибо за внимание!</a:t>
            </a:r>
          </a:p>
          <a:p>
            <a:pPr algn="ctr"/>
            <a:r>
              <a:rPr lang="ru-RU" altLang="ru-RU" sz="4400" b="1" i="1">
                <a:solidFill>
                  <a:srgbClr val="C9F165"/>
                </a:solidFill>
              </a:rPr>
              <a:t>Творческих  Вам  успехов!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8532812" cy="5905500"/>
          </a:xfrm>
        </p:spPr>
        <p:txBody>
          <a:bodyPr/>
          <a:lstStyle/>
          <a:p>
            <a:pPr algn="ctr"/>
            <a:r>
              <a:rPr lang="ru-RU" altLang="ru-RU" sz="4000" b="1" u="sng" smtClean="0"/>
              <a:t>Самоуправление  учащихся </a:t>
            </a:r>
            <a:r>
              <a:rPr lang="ru-RU" altLang="ru-RU" sz="4000" b="1" i="1" smtClean="0"/>
              <a:t>–</a:t>
            </a:r>
            <a:br>
              <a:rPr lang="ru-RU" altLang="ru-RU" sz="4000" b="1" i="1" smtClean="0"/>
            </a:br>
            <a:r>
              <a:rPr lang="ru-RU" altLang="ru-RU" sz="4000" b="1" i="1" smtClean="0"/>
              <a:t>самостоятельность  в проявлении инициативы,</a:t>
            </a:r>
            <a:br>
              <a:rPr lang="ru-RU" altLang="ru-RU" sz="4000" b="1" i="1" smtClean="0"/>
            </a:br>
            <a:r>
              <a:rPr lang="ru-RU" altLang="ru-RU" sz="4000" b="1" i="1" smtClean="0"/>
              <a:t>принятии  решения  и  его  самореализации в  интересах  своего  коллектива  или </a:t>
            </a:r>
            <a:br>
              <a:rPr lang="ru-RU" altLang="ru-RU" sz="4000" b="1" i="1" smtClean="0"/>
            </a:br>
            <a:r>
              <a:rPr lang="ru-RU" altLang="ru-RU" sz="4000" b="1" i="1" smtClean="0"/>
              <a:t>организации.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592513"/>
            <a:ext cx="1643062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291513" cy="4754562"/>
          </a:xfrm>
        </p:spPr>
        <p:txBody>
          <a:bodyPr/>
          <a:lstStyle/>
          <a:p>
            <a:pPr marL="447675" indent="-377825" algn="just">
              <a:spcBef>
                <a:spcPct val="0"/>
              </a:spcBef>
              <a:buClrTx/>
              <a:buSzPct val="80000"/>
              <a:buFontTx/>
              <a:buNone/>
              <a:tabLst>
                <a:tab pos="4476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</a:pPr>
            <a:r>
              <a:rPr lang="ru-RU" altLang="ru-RU" sz="3600" smtClean="0"/>
              <a:t>воспитание личности с активной</a:t>
            </a:r>
          </a:p>
          <a:p>
            <a:pPr marL="447675" indent="-377825" algn="just">
              <a:spcBef>
                <a:spcPct val="0"/>
              </a:spcBef>
              <a:buClrTx/>
              <a:buSzPct val="80000"/>
              <a:buFontTx/>
              <a:buNone/>
              <a:tabLst>
                <a:tab pos="4476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</a:pPr>
            <a:r>
              <a:rPr lang="ru-RU" altLang="ru-RU" sz="3600" smtClean="0"/>
              <a:t>жизненной позицией, готовой к</a:t>
            </a:r>
          </a:p>
          <a:p>
            <a:pPr marL="447675" indent="-377825" algn="just">
              <a:spcBef>
                <a:spcPct val="0"/>
              </a:spcBef>
              <a:buClrTx/>
              <a:buSzPct val="80000"/>
              <a:buFontTx/>
              <a:buNone/>
              <a:tabLst>
                <a:tab pos="4476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</a:pPr>
            <a:r>
              <a:rPr lang="ru-RU" altLang="ru-RU" sz="3600" smtClean="0"/>
              <a:t>принятию ответственности за свои</a:t>
            </a:r>
          </a:p>
          <a:p>
            <a:pPr marL="447675" indent="-377825" algn="just">
              <a:spcBef>
                <a:spcPct val="0"/>
              </a:spcBef>
              <a:buClrTx/>
              <a:buSzPct val="80000"/>
              <a:buFontTx/>
              <a:buNone/>
              <a:tabLst>
                <a:tab pos="4476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</a:pPr>
            <a:r>
              <a:rPr lang="ru-RU" altLang="ru-RU" sz="3600" smtClean="0"/>
              <a:t>решения и полученный результат,</a:t>
            </a:r>
          </a:p>
          <a:p>
            <a:pPr marL="447675" indent="-377825" algn="just">
              <a:spcBef>
                <a:spcPct val="0"/>
              </a:spcBef>
              <a:buClrTx/>
              <a:buSzPct val="80000"/>
              <a:buFontTx/>
              <a:buNone/>
              <a:tabLst>
                <a:tab pos="4476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</a:pPr>
            <a:r>
              <a:rPr lang="ru-RU" altLang="ru-RU" sz="3600" smtClean="0"/>
              <a:t>стремящейся к</a:t>
            </a:r>
          </a:p>
          <a:p>
            <a:pPr marL="447675" indent="-377825" algn="just">
              <a:spcBef>
                <a:spcPct val="0"/>
              </a:spcBef>
              <a:buClrTx/>
              <a:buSzPct val="80000"/>
              <a:buFontTx/>
              <a:buNone/>
              <a:tabLst>
                <a:tab pos="4476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</a:pPr>
            <a:r>
              <a:rPr lang="ru-RU" altLang="ru-RU" sz="3600" smtClean="0"/>
              <a:t>самосовершенствованию,</a:t>
            </a:r>
          </a:p>
          <a:p>
            <a:pPr marL="447675" indent="-377825" algn="just">
              <a:spcBef>
                <a:spcPct val="0"/>
              </a:spcBef>
              <a:buClrTx/>
              <a:buSzPct val="80000"/>
              <a:buFontTx/>
              <a:buNone/>
              <a:tabLst>
                <a:tab pos="4476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</a:pPr>
            <a:r>
              <a:rPr lang="ru-RU" altLang="ru-RU" sz="3600" smtClean="0"/>
              <a:t>саморазвитию и </a:t>
            </a:r>
          </a:p>
          <a:p>
            <a:pPr marL="447675" indent="-377825" algn="just">
              <a:spcBef>
                <a:spcPct val="0"/>
              </a:spcBef>
              <a:buClrTx/>
              <a:buSzPct val="80000"/>
              <a:buFontTx/>
              <a:buNone/>
              <a:tabLst>
                <a:tab pos="4476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</a:pPr>
            <a:r>
              <a:rPr lang="ru-RU" altLang="ru-RU" sz="3600" smtClean="0"/>
              <a:t>самовыражению.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280400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300" y="3959225"/>
            <a:ext cx="23399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82775"/>
            <a:ext cx="8229600" cy="4948238"/>
          </a:xfrm>
        </p:spPr>
        <p:txBody>
          <a:bodyPr/>
          <a:lstStyle/>
          <a:p>
            <a:pPr marL="442913" indent="-382588">
              <a:buClr>
                <a:srgbClr val="7FD13B"/>
              </a:buClr>
              <a:buSzPct val="80000"/>
              <a:buFont typeface="Wingdings 2" panose="05020102010507070707" pitchFamily="18" charset="2"/>
              <a:buChar char="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altLang="ru-RU" smtClean="0"/>
              <a:t>Создание условий для развития индивидуальных лидерских качеств , необходимые для лучшей адаптации учащихся в обществе , их социализации и личностного развития.</a:t>
            </a:r>
          </a:p>
          <a:p>
            <a:pPr marL="442913" indent="-382588">
              <a:buClr>
                <a:srgbClr val="7FD13B"/>
              </a:buClr>
              <a:buSzPct val="80000"/>
              <a:buFont typeface="Wingdings 2" panose="05020102010507070707" pitchFamily="18" charset="2"/>
              <a:buChar char="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altLang="ru-RU" smtClean="0"/>
              <a:t> Обеспечение педагогической поддержки лидеров в детском коллективе .</a:t>
            </a:r>
          </a:p>
          <a:p>
            <a:pPr marL="442913" indent="-382588">
              <a:buClr>
                <a:srgbClr val="7FD13B"/>
              </a:buClr>
              <a:buSzPct val="80000"/>
              <a:buFont typeface="Wingdings 2" panose="05020102010507070707" pitchFamily="18" charset="2"/>
              <a:buChar char="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altLang="ru-RU" smtClean="0"/>
              <a:t> Формирование знаний и умений основ организаторской деятельности .</a:t>
            </a:r>
          </a:p>
          <a:p>
            <a:pPr marL="442913" indent="-382588">
              <a:buClrTx/>
              <a:buSzPct val="80000"/>
              <a:buFontTx/>
              <a:buNone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endParaRPr lang="ru-RU" altLang="ru-RU" smtClean="0"/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5408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2357438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4897437"/>
          </a:xfrm>
        </p:spPr>
        <p:txBody>
          <a:bodyPr/>
          <a:lstStyle/>
          <a:p>
            <a:pPr marL="447675" indent="-377825">
              <a:buClrTx/>
              <a:buSzPct val="80000"/>
              <a:buFontTx/>
              <a:buNone/>
              <a:tabLst>
                <a:tab pos="4476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</a:pPr>
            <a:endParaRPr lang="ru-RU" altLang="ru-RU" smtClean="0"/>
          </a:p>
        </p:txBody>
      </p:sp>
      <p:sp>
        <p:nvSpPr>
          <p:cNvPr id="92163" name="AutoShape 2"/>
          <p:cNvSpPr>
            <a:spLocks noChangeArrowheads="1"/>
          </p:cNvSpPr>
          <p:nvPr/>
        </p:nvSpPr>
        <p:spPr bwMode="auto">
          <a:xfrm>
            <a:off x="3348038" y="3132138"/>
            <a:ext cx="2592387" cy="10080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7FD13B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EA157A"/>
                </a:solidFill>
                <a:latin typeface="Arial" panose="020B0604020202020204" pitchFamily="34" charset="0"/>
              </a:rPr>
              <a:t>Равноправия</a:t>
            </a:r>
          </a:p>
        </p:txBody>
      </p:sp>
      <p:sp>
        <p:nvSpPr>
          <p:cNvPr id="92164" name="AutoShape 3"/>
          <p:cNvSpPr>
            <a:spLocks noChangeArrowheads="1"/>
          </p:cNvSpPr>
          <p:nvPr/>
        </p:nvSpPr>
        <p:spPr bwMode="auto">
          <a:xfrm>
            <a:off x="360363" y="3924300"/>
            <a:ext cx="2520950" cy="9350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7FD13B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EA157A"/>
                </a:solidFill>
                <a:latin typeface="Arial" panose="020B0604020202020204" pitchFamily="34" charset="0"/>
              </a:rPr>
              <a:t>Выборности</a:t>
            </a:r>
          </a:p>
        </p:txBody>
      </p:sp>
      <p:sp>
        <p:nvSpPr>
          <p:cNvPr id="92165" name="AutoShape 4"/>
          <p:cNvSpPr>
            <a:spLocks noChangeArrowheads="1"/>
          </p:cNvSpPr>
          <p:nvPr/>
        </p:nvSpPr>
        <p:spPr bwMode="auto">
          <a:xfrm>
            <a:off x="1619250" y="5295900"/>
            <a:ext cx="3040063" cy="1049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7FD13B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EA157A"/>
                </a:solidFill>
                <a:latin typeface="Arial" panose="020B0604020202020204" pitchFamily="34" charset="0"/>
              </a:rPr>
              <a:t>Преемственности</a:t>
            </a:r>
          </a:p>
        </p:txBody>
      </p:sp>
      <p:sp>
        <p:nvSpPr>
          <p:cNvPr id="92166" name="AutoShape 5"/>
          <p:cNvSpPr>
            <a:spLocks noChangeArrowheads="1"/>
          </p:cNvSpPr>
          <p:nvPr/>
        </p:nvSpPr>
        <p:spPr bwMode="auto">
          <a:xfrm>
            <a:off x="5580063" y="2076450"/>
            <a:ext cx="2700337" cy="9985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7FD13B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EA157A"/>
                </a:solidFill>
                <a:latin typeface="Arial" panose="020B0604020202020204" pitchFamily="34" charset="0"/>
              </a:rPr>
              <a:t>Демократии</a:t>
            </a:r>
          </a:p>
        </p:txBody>
      </p:sp>
      <p:sp>
        <p:nvSpPr>
          <p:cNvPr id="92167" name="AutoShape 6"/>
          <p:cNvSpPr>
            <a:spLocks noChangeArrowheads="1"/>
          </p:cNvSpPr>
          <p:nvPr/>
        </p:nvSpPr>
        <p:spPr bwMode="auto">
          <a:xfrm>
            <a:off x="720725" y="1439863"/>
            <a:ext cx="3060700" cy="1133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7FD13B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4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FFFFFF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EA157A"/>
                </a:solidFill>
                <a:latin typeface="Arial" panose="020B0604020202020204" pitchFamily="34" charset="0"/>
              </a:rPr>
              <a:t>Целесообразности</a:t>
            </a:r>
          </a:p>
        </p:txBody>
      </p:sp>
      <p:pic>
        <p:nvPicPr>
          <p:cNvPr id="9216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3357563"/>
            <a:ext cx="28067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9" name="TextBox 1"/>
          <p:cNvSpPr txBox="1">
            <a:spLocks noChangeArrowheads="1"/>
          </p:cNvSpPr>
          <p:nvPr/>
        </p:nvSpPr>
        <p:spPr bwMode="auto">
          <a:xfrm>
            <a:off x="1157288" y="147638"/>
            <a:ext cx="71516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 i="1">
                <a:solidFill>
                  <a:srgbClr val="C9F165"/>
                </a:solidFill>
                <a:latin typeface="Corbel" panose="020B0503020204020204" pitchFamily="34" charset="0"/>
              </a:rPr>
              <a:t>Принципы  деятельности  </a:t>
            </a:r>
          </a:p>
          <a:p>
            <a:pPr algn="ctr"/>
            <a:r>
              <a:rPr lang="ru-RU" altLang="ru-RU" sz="4000" b="1" i="1">
                <a:solidFill>
                  <a:srgbClr val="C9F165"/>
                </a:solidFill>
                <a:latin typeface="Corbel" panose="020B0503020204020204" pitchFamily="34" charset="0"/>
              </a:rPr>
              <a:t>ученического самоуправления</a:t>
            </a:r>
          </a:p>
        </p:txBody>
      </p:sp>
    </p:spTree>
  </p:cSld>
  <p:clrMapOvr>
    <a:masterClrMapping/>
  </p:clrMapOvr>
  <p:transition spd="slow">
    <p:wheel spokes="8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442913" indent="-382588">
              <a:lnSpc>
                <a:spcPct val="90000"/>
              </a:lnSpc>
              <a:spcBef>
                <a:spcPts val="800"/>
              </a:spcBef>
              <a:buClr>
                <a:srgbClr val="7FD13B"/>
              </a:buClr>
              <a:buSzPct val="80000"/>
              <a:buFont typeface="Wingdings 2" panose="05020102010507070707" pitchFamily="18" charset="2"/>
              <a:buChar char="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altLang="ru-RU" sz="3200" smtClean="0"/>
              <a:t>Актуальная жизненная позиция учащихся класса.</a:t>
            </a:r>
          </a:p>
          <a:p>
            <a:pPr marL="442913" indent="-382588">
              <a:lnSpc>
                <a:spcPct val="90000"/>
              </a:lnSpc>
              <a:spcBef>
                <a:spcPts val="800"/>
              </a:spcBef>
              <a:buClr>
                <a:srgbClr val="7FD13B"/>
              </a:buClr>
              <a:buSzPct val="80000"/>
              <a:buFont typeface="Wingdings 2" panose="05020102010507070707" pitchFamily="18" charset="2"/>
              <a:buChar char="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altLang="ru-RU" sz="3200" smtClean="0"/>
              <a:t>Готовность и желание учащихся работать в коллективе.</a:t>
            </a:r>
          </a:p>
          <a:p>
            <a:pPr marL="442913" indent="-382588">
              <a:lnSpc>
                <a:spcPct val="90000"/>
              </a:lnSpc>
              <a:spcBef>
                <a:spcPts val="800"/>
              </a:spcBef>
              <a:buClr>
                <a:srgbClr val="7FD13B"/>
              </a:buClr>
              <a:buSzPct val="80000"/>
              <a:buFont typeface="Wingdings 2" panose="05020102010507070707" pitchFamily="18" charset="2"/>
              <a:buChar char="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altLang="ru-RU" sz="3200" smtClean="0"/>
              <a:t>Усвоение и овладение знаниями и техникой организаторской деятельности .</a:t>
            </a:r>
          </a:p>
          <a:p>
            <a:pPr marL="442913" indent="-382588">
              <a:lnSpc>
                <a:spcPct val="90000"/>
              </a:lnSpc>
              <a:spcBef>
                <a:spcPts val="800"/>
              </a:spcBef>
              <a:buClr>
                <a:srgbClr val="7FD13B"/>
              </a:buClr>
              <a:buSzPct val="80000"/>
              <a:buFont typeface="Wingdings 2" panose="05020102010507070707" pitchFamily="18" charset="2"/>
              <a:buChar char=""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r>
              <a:rPr lang="ru-RU" altLang="ru-RU" sz="3200" smtClean="0"/>
              <a:t>Пакет разработок творческих и социальных проектов.</a:t>
            </a:r>
          </a:p>
          <a:p>
            <a:pPr marL="442913" indent="-382588">
              <a:lnSpc>
                <a:spcPct val="9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442913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</a:tabLst>
            </a:pPr>
            <a:endParaRPr lang="ru-RU" altLang="ru-RU" sz="3200" smtClean="0"/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188913"/>
            <a:ext cx="870267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4140200"/>
            <a:ext cx="128587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7FAC"/>
            </a:gs>
            <a:gs pos="100000">
              <a:srgbClr val="263C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1"/>
          <p:cNvGrpSpPr>
            <a:grpSpLocks/>
          </p:cNvGrpSpPr>
          <p:nvPr/>
        </p:nvGrpSpPr>
        <p:grpSpPr bwMode="auto">
          <a:xfrm>
            <a:off x="536575" y="0"/>
            <a:ext cx="8194675" cy="1427163"/>
            <a:chOff x="338" y="0"/>
            <a:chExt cx="5162" cy="899"/>
          </a:xfrm>
        </p:grpSpPr>
        <p:pic>
          <p:nvPicPr>
            <p:cNvPr id="943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0"/>
              <a:ext cx="5162" cy="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367" name="Text Box 3"/>
            <p:cNvSpPr txBox="1">
              <a:spLocks noChangeArrowheads="1"/>
            </p:cNvSpPr>
            <p:nvPr/>
          </p:nvSpPr>
          <p:spPr bwMode="auto">
            <a:xfrm>
              <a:off x="338" y="0"/>
              <a:ext cx="5162" cy="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20763" y="1455738"/>
          <a:ext cx="7702551" cy="4632325"/>
        </p:xfrm>
        <a:graphic>
          <a:graphicData uri="http://schemas.openxmlformats.org/drawingml/2006/table">
            <a:tbl>
              <a:tblPr/>
              <a:tblGrid>
                <a:gridCol w="664073"/>
                <a:gridCol w="664073"/>
                <a:gridCol w="186770"/>
                <a:gridCol w="664073"/>
                <a:gridCol w="664073"/>
                <a:gridCol w="176394"/>
                <a:gridCol w="664073"/>
                <a:gridCol w="788586"/>
                <a:gridCol w="197146"/>
                <a:gridCol w="664073"/>
                <a:gridCol w="664073"/>
                <a:gridCol w="155641"/>
                <a:gridCol w="664073"/>
                <a:gridCol w="885430"/>
              </a:tblGrid>
              <a:tr h="44189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Структура органа самоуправления класса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25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83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Классное собрание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83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Классный руководитель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Родительский комитет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83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Актив класса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283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Трудовой сектор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Учебный сектор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Дисциплинарный</a:t>
                      </a:r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сектор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Спортивный сектор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Сектор "Редколлегия"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07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38" y="549275"/>
            <a:ext cx="496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3816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484</Words>
  <Application>Microsoft Office PowerPoint</Application>
  <PresentationFormat>Экран (4:3)</PresentationFormat>
  <Paragraphs>100</Paragraphs>
  <Slides>24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Правовые основы школьного  ученического самоуправления  в школе</vt:lpstr>
      <vt:lpstr>Самоуправление  учащихся – самостоятельность  в проявлении инициативы, принятии  решения  и  его  самореализации в  интересах  своего  коллектива  или  организации.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ринат</cp:lastModifiedBy>
  <cp:revision>85</cp:revision>
  <cp:lastPrinted>1601-01-01T00:00:00Z</cp:lastPrinted>
  <dcterms:created xsi:type="dcterms:W3CDTF">2009-02-28T05:16:23Z</dcterms:created>
  <dcterms:modified xsi:type="dcterms:W3CDTF">2015-12-15T19:23:47Z</dcterms:modified>
</cp:coreProperties>
</file>