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64" r:id="rId8"/>
    <p:sldId id="267" r:id="rId9"/>
    <p:sldId id="265" r:id="rId10"/>
    <p:sldId id="257" r:id="rId11"/>
    <p:sldId id="266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3" autoAdjust="0"/>
  </p:normalViewPr>
  <p:slideViewPr>
    <p:cSldViewPr>
      <p:cViewPr>
        <p:scale>
          <a:sx n="104" d="100"/>
          <a:sy n="104" d="100"/>
        </p:scale>
        <p:origin x="-396" y="18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E42630-AF7F-4045-98CA-DEBAC8A531FE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060ED56-AEDD-45AF-8DAA-9DE4735891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00306"/>
            <a:ext cx="6400800" cy="3138494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en-US" dirty="0"/>
              <a:t>1.  </a:t>
            </a:r>
            <a:r>
              <a:rPr lang="en-US" dirty="0" err="1"/>
              <a:t>Ступеньки</a:t>
            </a:r>
            <a:r>
              <a:rPr lang="en-US" dirty="0"/>
              <a:t>, </a:t>
            </a:r>
            <a:r>
              <a:rPr lang="en-US" dirty="0" err="1"/>
              <a:t>ведущие</a:t>
            </a:r>
            <a:r>
              <a:rPr lang="en-US" dirty="0"/>
              <a:t> </a:t>
            </a:r>
            <a:r>
              <a:rPr lang="en-US" dirty="0" err="1"/>
              <a:t>вверх</a:t>
            </a:r>
            <a:r>
              <a:rPr lang="en-US" dirty="0"/>
              <a:t>.  </a:t>
            </a:r>
            <a:endParaRPr lang="ru-RU" dirty="0"/>
          </a:p>
          <a:p>
            <a:r>
              <a:rPr lang="en-US" dirty="0"/>
              <a:t>2.  </a:t>
            </a:r>
            <a:r>
              <a:rPr lang="en-US" dirty="0" err="1"/>
              <a:t>Мотор</a:t>
            </a:r>
            <a:r>
              <a:rPr lang="en-US" dirty="0"/>
              <a:t> </a:t>
            </a:r>
            <a:r>
              <a:rPr lang="en-US" dirty="0" err="1"/>
              <a:t>человеческого</a:t>
            </a:r>
            <a:r>
              <a:rPr lang="en-US" dirty="0"/>
              <a:t> </a:t>
            </a:r>
            <a:r>
              <a:rPr lang="en-US" dirty="0" err="1"/>
              <a:t>организма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3.  </a:t>
            </a:r>
            <a:r>
              <a:rPr lang="en-US" dirty="0" err="1"/>
              <a:t>Растение</a:t>
            </a:r>
            <a:r>
              <a:rPr lang="en-US" dirty="0"/>
              <a:t> </a:t>
            </a:r>
            <a:r>
              <a:rPr lang="en-US" dirty="0" err="1"/>
              <a:t>произрастающее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болоте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                            </a:t>
            </a:r>
            <a:r>
              <a:rPr lang="en-US" dirty="0"/>
              <a:t>4.  </a:t>
            </a:r>
            <a:r>
              <a:rPr lang="en-US" dirty="0" err="1"/>
              <a:t>Небесное</a:t>
            </a:r>
            <a:r>
              <a:rPr lang="en-US" dirty="0"/>
              <a:t> </a:t>
            </a:r>
            <a:r>
              <a:rPr lang="en-US" dirty="0" err="1"/>
              <a:t>светило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5.  </a:t>
            </a:r>
            <a:r>
              <a:rPr lang="en-US" dirty="0" err="1"/>
              <a:t>Вежливое</a:t>
            </a:r>
            <a:r>
              <a:rPr lang="en-US" dirty="0"/>
              <a:t> </a:t>
            </a:r>
            <a:r>
              <a:rPr lang="en-US" dirty="0" err="1"/>
              <a:t>слово</a:t>
            </a:r>
            <a:r>
              <a:rPr lang="en-US" dirty="0"/>
              <a:t>, </a:t>
            </a:r>
            <a:r>
              <a:rPr lang="en-US" dirty="0" err="1"/>
              <a:t>приветствие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                                                Ответы:  1. Лестница.</a:t>
            </a:r>
          </a:p>
          <a:p>
            <a:r>
              <a:rPr lang="ru-RU" dirty="0"/>
              <a:t>                                                                                                                                    2. Сердце.</a:t>
            </a:r>
          </a:p>
          <a:p>
            <a:r>
              <a:rPr lang="ru-RU" dirty="0"/>
              <a:t>                                                                                                                                    3. Тростник.</a:t>
            </a:r>
          </a:p>
          <a:p>
            <a:r>
              <a:rPr lang="ru-RU" dirty="0"/>
              <a:t>                                                                                                                                    4. Солнце.</a:t>
            </a:r>
          </a:p>
          <a:p>
            <a:r>
              <a:rPr lang="ru-RU" dirty="0"/>
              <a:t>                                                                                                                                    5. Здравствуйте.                 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7</a:t>
            </a:r>
          </a:p>
          <a:p>
            <a:r>
              <a:rPr lang="ru-RU" b="1" u="sng" dirty="0"/>
              <a:t>II  УРОВЕНЬ</a:t>
            </a:r>
            <a:r>
              <a:rPr lang="ru-RU" b="1" dirty="0"/>
              <a:t>. Решают кроссворд составленный на основе знаниях о лексическом  </a:t>
            </a:r>
            <a:endParaRPr lang="ru-RU" dirty="0"/>
          </a:p>
          <a:p>
            <a:r>
              <a:rPr lang="ru-RU" b="1" dirty="0"/>
              <a:t>                             значении слова.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1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4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5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</a:t>
            </a:r>
            <a:endParaRPr lang="ru-RU" dirty="0"/>
          </a:p>
          <a:p>
            <a:r>
              <a:rPr lang="ru-RU" dirty="0"/>
              <a:t>1.  Слово, противоположное по значению слову РАНО.</a:t>
            </a:r>
          </a:p>
          <a:p>
            <a:r>
              <a:rPr lang="ru-RU" dirty="0"/>
              <a:t>2.  Слово, противоположное по значению слову НЕСЧАСТНЫЙ.</a:t>
            </a:r>
          </a:p>
          <a:p>
            <a:r>
              <a:rPr lang="ru-RU" dirty="0"/>
              <a:t>3.  Слово, близкое по значению словам ПЕЧАЛЬНЫЙ, НЕВЕСЁЛЫЙ.</a:t>
            </a:r>
          </a:p>
          <a:p>
            <a:r>
              <a:rPr lang="ru-RU" dirty="0"/>
              <a:t>4.  Слово, противоположное по значению слову НЕИЗВЕСТНЫЙ.</a:t>
            </a:r>
          </a:p>
          <a:p>
            <a:r>
              <a:rPr lang="ru-RU" dirty="0"/>
              <a:t>5.  Слово, противоположное по значению слову ЯСНЫЙ (день).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                                                       Ответы:  1.  Поздно.</a:t>
            </a:r>
          </a:p>
          <a:p>
            <a:r>
              <a:rPr lang="ru-RU" dirty="0"/>
              <a:t>2.  Счастливый.</a:t>
            </a:r>
          </a:p>
          <a:p>
            <a:r>
              <a:rPr lang="ru-RU" dirty="0"/>
              <a:t>3.  Грустный.</a:t>
            </a:r>
          </a:p>
          <a:p>
            <a:r>
              <a:rPr lang="ru-RU" dirty="0"/>
              <a:t>4.  Известный.</a:t>
            </a:r>
          </a:p>
          <a:p>
            <a:r>
              <a:rPr lang="ru-RU" dirty="0"/>
              <a:t>5.  Ненастный.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u="sng" dirty="0"/>
              <a:t>III  УРОВЕНЬ</a:t>
            </a:r>
            <a:r>
              <a:rPr lang="ru-RU" b="1" dirty="0"/>
              <a:t>. Составляют кроссворд из данных слов (можно своих), придумывая к нему </a:t>
            </a:r>
            <a:endParaRPr lang="ru-RU" dirty="0"/>
          </a:p>
          <a:p>
            <a:r>
              <a:rPr lang="ru-RU" b="1" dirty="0"/>
              <a:t>                            задания.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Слова:  КАПУСТНИЦА, БУРЕВЕСТНИК, УСТНЫЙ, ПРАЗДНИЧНЫЙ, ПРЕЛЕСТНЫЙ.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   8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i="1" dirty="0"/>
              <a:t>Учитель в это время оказывает помощь группам, если у них возникают затруднения.</a:t>
            </a:r>
            <a:endParaRPr lang="ru-RU" dirty="0"/>
          </a:p>
          <a:p>
            <a:r>
              <a:rPr lang="ru-RU" i="1" dirty="0"/>
              <a:t>                  Если III группа не успеет справиться с заданием, можно ей предложить продолжить  </a:t>
            </a:r>
            <a:endParaRPr lang="ru-RU" dirty="0"/>
          </a:p>
          <a:p>
            <a:r>
              <a:rPr lang="ru-RU" i="1" dirty="0"/>
              <a:t>                  эту работу дома, как дополнительное задание, а на следующем уроке показать.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dirty="0"/>
              <a:t>2.  Проверка кроссвордов.</a:t>
            </a:r>
            <a:endParaRPr lang="ru-RU" dirty="0"/>
          </a:p>
          <a:p>
            <a:r>
              <a:rPr lang="ru-RU" dirty="0"/>
              <a:t>-  Я хочу посмотреть, вы случайно написали слова или действительно со знанием </a:t>
            </a:r>
          </a:p>
          <a:p>
            <a:r>
              <a:rPr lang="ru-RU" dirty="0"/>
              <a:t>   дела, после того как мы с вами открыли новое правило.</a:t>
            </a:r>
          </a:p>
          <a:p>
            <a:r>
              <a:rPr lang="ru-RU" dirty="0"/>
              <a:t>     </a:t>
            </a:r>
            <a:r>
              <a:rPr lang="ru-RU" i="1" dirty="0"/>
              <a:t>Кроссворд вывешивается на доску, а группа его защищает, т. е. доказывает </a:t>
            </a:r>
            <a:endParaRPr lang="ru-RU" dirty="0"/>
          </a:p>
          <a:p>
            <a:r>
              <a:rPr lang="ru-RU" i="1" dirty="0"/>
              <a:t>     написание слов.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dirty="0"/>
              <a:t>VII.  Подведение итогов урока.</a:t>
            </a:r>
            <a:endParaRPr lang="ru-RU" dirty="0"/>
          </a:p>
          <a:p>
            <a:r>
              <a:rPr lang="ru-RU" b="1" dirty="0"/>
              <a:t>      </a:t>
            </a:r>
            <a:endParaRPr lang="ru-RU" dirty="0"/>
          </a:p>
          <a:p>
            <a:r>
              <a:rPr lang="ru-RU" dirty="0"/>
              <a:t>-  Давайте подведём итоги .</a:t>
            </a:r>
          </a:p>
          <a:p>
            <a:r>
              <a:rPr lang="ru-RU" dirty="0"/>
              <a:t>-  Какова тема нашего урока?  (</a:t>
            </a:r>
            <a:r>
              <a:rPr lang="ru-RU" i="1" dirty="0"/>
              <a:t>Непроизносимые согласные в корне слова</a:t>
            </a:r>
            <a:r>
              <a:rPr lang="ru-RU" dirty="0"/>
              <a:t>.)</a:t>
            </a:r>
          </a:p>
          <a:p>
            <a:r>
              <a:rPr lang="ru-RU" dirty="0"/>
              <a:t>-  Какова цель нашего урока?  (</a:t>
            </a:r>
            <a:r>
              <a:rPr lang="ru-RU" i="1" dirty="0"/>
              <a:t>Учимся грамотно писать слова с непроизносимым</a:t>
            </a:r>
            <a:endParaRPr lang="ru-RU" dirty="0"/>
          </a:p>
          <a:p>
            <a:r>
              <a:rPr lang="ru-RU" i="1" dirty="0"/>
              <a:t>    согласным в корне слова.</a:t>
            </a:r>
            <a:r>
              <a:rPr lang="ru-RU" dirty="0"/>
              <a:t>) Да, мы учились грамотно писать эти слова.</a:t>
            </a:r>
          </a:p>
          <a:p>
            <a:r>
              <a:rPr lang="ru-RU" dirty="0"/>
              <a:t>-  Как не ошибиться в написании слов с непроизносимым согласным звуком?  </a:t>
            </a:r>
          </a:p>
          <a:p>
            <a:r>
              <a:rPr lang="ru-RU" dirty="0"/>
              <a:t>   (</a:t>
            </a:r>
            <a:r>
              <a:rPr lang="ru-RU" i="1" dirty="0"/>
              <a:t>Нужно подбирать проверочное однокоренное слово так, чтобы звук стал  </a:t>
            </a:r>
            <a:endParaRPr lang="ru-RU" dirty="0"/>
          </a:p>
          <a:p>
            <a:r>
              <a:rPr lang="ru-RU" i="1" dirty="0"/>
              <a:t>    произносимым</a:t>
            </a:r>
            <a:r>
              <a:rPr lang="ru-RU" dirty="0"/>
              <a:t>.)</a:t>
            </a:r>
          </a:p>
          <a:p>
            <a:r>
              <a:rPr lang="ru-RU" dirty="0"/>
              <a:t>-  Достигли мы цели? (</a:t>
            </a:r>
            <a:r>
              <a:rPr lang="ru-RU" i="1" dirty="0"/>
              <a:t>Да. Нет</a:t>
            </a:r>
            <a:r>
              <a:rPr lang="ru-RU" dirty="0"/>
              <a:t>. </a:t>
            </a:r>
            <a:r>
              <a:rPr lang="ru-RU" i="1" dirty="0"/>
              <a:t>Не совсем</a:t>
            </a:r>
            <a:r>
              <a:rPr lang="ru-RU" dirty="0"/>
              <a:t>.)</a:t>
            </a:r>
          </a:p>
          <a:p>
            <a:r>
              <a:rPr lang="ru-RU" dirty="0"/>
              <a:t>-  На следующих уроках мы будем дальше работать над темой и всё запомним. </a:t>
            </a:r>
          </a:p>
          <a:p>
            <a:r>
              <a:rPr lang="ru-RU" dirty="0"/>
              <a:t>-  Где мы можем применить новые знания? (</a:t>
            </a:r>
            <a:r>
              <a:rPr lang="ru-RU" i="1" dirty="0"/>
              <a:t>В письменной речи на разных уроках:</a:t>
            </a:r>
            <a:endParaRPr lang="ru-RU" dirty="0"/>
          </a:p>
          <a:p>
            <a:r>
              <a:rPr lang="ru-RU" i="1" dirty="0"/>
              <a:t>   написание сообщений, писем, сочинений..</a:t>
            </a:r>
            <a:r>
              <a:rPr lang="ru-RU" dirty="0"/>
              <a:t>.)</a:t>
            </a:r>
          </a:p>
          <a:p>
            <a:r>
              <a:rPr lang="ru-RU" dirty="0"/>
              <a:t>   </a:t>
            </a:r>
          </a:p>
          <a:p>
            <a:r>
              <a:rPr lang="ru-RU" b="1" dirty="0"/>
              <a:t>  Домашнее задание.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i="1" dirty="0"/>
              <a:t>Даётся дифференцированно по степени творчества.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dirty="0"/>
              <a:t>I уровень (репродуктивный)</a:t>
            </a:r>
            <a:r>
              <a:rPr lang="ru-RU" dirty="0"/>
              <a:t> -  № 1 на странице 72  (Р.Н. </a:t>
            </a:r>
            <a:r>
              <a:rPr lang="ru-RU" dirty="0" err="1"/>
              <a:t>Бунеев</a:t>
            </a:r>
            <a:r>
              <a:rPr lang="ru-RU" dirty="0"/>
              <a:t>, Е.В. </a:t>
            </a:r>
            <a:r>
              <a:rPr lang="ru-RU" dirty="0" err="1"/>
              <a:t>Бунеева</a:t>
            </a:r>
            <a:r>
              <a:rPr lang="ru-RU" dirty="0"/>
              <a:t>, </a:t>
            </a:r>
          </a:p>
          <a:p>
            <a:r>
              <a:rPr lang="ru-RU" b="1" dirty="0"/>
              <a:t>    </a:t>
            </a:r>
            <a:r>
              <a:rPr lang="ru-RU" dirty="0"/>
              <a:t>О.В. Пронина «Русский язык. 3 класс») выполняют все.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       II</a:t>
            </a:r>
            <a:r>
              <a:rPr lang="ru-RU" dirty="0"/>
              <a:t> </a:t>
            </a:r>
            <a:r>
              <a:rPr lang="ru-RU" b="1" dirty="0"/>
              <a:t>уровень (продуктивный)</a:t>
            </a:r>
            <a:r>
              <a:rPr lang="ru-RU" dirty="0"/>
              <a:t>   -   А для самых любознательных, которые стараются </a:t>
            </a:r>
          </a:p>
          <a:p>
            <a:r>
              <a:rPr lang="ru-RU" dirty="0"/>
              <a:t>           учиться хорошо, много знают, предлагаю провести мини – исследование и узнать: </a:t>
            </a:r>
          </a:p>
          <a:p>
            <a:r>
              <a:rPr lang="ru-RU" dirty="0"/>
              <a:t>           «ПОЧЕМУ ИСЧЕЗАЮТ СОГЛАСНЫЕ ЗВУКИ?»</a:t>
            </a:r>
          </a:p>
          <a:p>
            <a:r>
              <a:rPr lang="ru-RU" dirty="0"/>
              <a:t>-  А как это можно сделать?   (</a:t>
            </a:r>
            <a:r>
              <a:rPr lang="ru-RU" i="1" dirty="0"/>
              <a:t>Понаблюдать за словами, спросить у взрослых,</a:t>
            </a:r>
            <a:endParaRPr lang="ru-RU" dirty="0"/>
          </a:p>
          <a:p>
            <a:r>
              <a:rPr lang="ru-RU" i="1" dirty="0"/>
              <a:t>    у   родителей, у своего учителя, у учителя русского языка, посмотреть в  </a:t>
            </a:r>
            <a:endParaRPr lang="ru-RU" dirty="0"/>
          </a:p>
          <a:p>
            <a:r>
              <a:rPr lang="ru-RU" i="1" dirty="0"/>
              <a:t>    словаре, найти в интернете…</a:t>
            </a:r>
            <a:r>
              <a:rPr lang="ru-RU" dirty="0"/>
              <a:t>)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b="1" dirty="0"/>
              <a:t>            К сведению:</a:t>
            </a:r>
            <a:r>
              <a:rPr lang="ru-RU" dirty="0"/>
              <a:t> Дело в том, что три согласные подряд бывает очень трудно</a:t>
            </a:r>
          </a:p>
          <a:p>
            <a:r>
              <a:rPr lang="ru-RU" dirty="0"/>
              <a:t>                                   произносить и мы упрощаем таким образом их произношение.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         </a:t>
            </a:r>
            <a:r>
              <a:rPr lang="ru-RU" i="1" dirty="0"/>
              <a:t>Можно дать задание на самостоятельное составление кроссворда или проверочной</a:t>
            </a:r>
            <a:endParaRPr lang="ru-RU" dirty="0"/>
          </a:p>
          <a:p>
            <a:r>
              <a:rPr lang="ru-RU" i="1" dirty="0"/>
              <a:t>          карточки для одноклассников по данной теме.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                                                                                                                                                                                   </a:t>
            </a:r>
            <a:r>
              <a:rPr lang="ru-RU" dirty="0"/>
              <a:t> 9</a:t>
            </a:r>
          </a:p>
          <a:p>
            <a:r>
              <a:rPr lang="ru-RU" i="1" dirty="0"/>
              <a:t> </a:t>
            </a:r>
            <a:endParaRPr lang="ru-RU" dirty="0"/>
          </a:p>
          <a:p>
            <a:r>
              <a:rPr lang="ru-RU" i="1" dirty="0"/>
              <a:t> </a:t>
            </a:r>
            <a:endParaRPr lang="ru-RU" dirty="0"/>
          </a:p>
          <a:p>
            <a:r>
              <a:rPr lang="ru-RU" b="1" dirty="0"/>
              <a:t>VIII. Рефлексия деятельности.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                     (Рефлексия </a:t>
            </a:r>
            <a:r>
              <a:rPr lang="ru-RU" dirty="0"/>
              <a:t>– приобретённая сознанием способность сосредоточиться на самом     </a:t>
            </a:r>
          </a:p>
          <a:p>
            <a:r>
              <a:rPr lang="ru-RU" dirty="0"/>
              <a:t>                                              себе овладеть самим собой, как предметом …, способность не просто </a:t>
            </a:r>
          </a:p>
          <a:p>
            <a:r>
              <a:rPr lang="ru-RU" dirty="0"/>
              <a:t>                                              познать, а знать что знаешь.)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i="1" dirty="0"/>
              <a:t>Проводится с опорой на таблицы.</a:t>
            </a:r>
            <a:endParaRPr lang="ru-RU" dirty="0"/>
          </a:p>
          <a:p>
            <a:r>
              <a:rPr lang="ru-RU" dirty="0"/>
              <a:t>-  Выбери ответ и обоснуй.</a:t>
            </a:r>
          </a:p>
          <a:p>
            <a:r>
              <a:rPr lang="ru-RU" dirty="0"/>
              <a:t> </a:t>
            </a:r>
          </a:p>
          <a:p>
            <a:r>
              <a:rPr lang="ru-RU" b="1" u="sng" dirty="0"/>
              <a:t>Что узнали на уроке?</a:t>
            </a:r>
            <a:endParaRPr lang="ru-RU" dirty="0"/>
          </a:p>
          <a:p>
            <a:r>
              <a:rPr lang="ru-RU" b="1" dirty="0"/>
              <a:t>   нужного …</a:t>
            </a:r>
            <a:endParaRPr lang="ru-RU" dirty="0"/>
          </a:p>
          <a:p>
            <a:r>
              <a:rPr lang="ru-RU" b="1" dirty="0"/>
              <a:t>   интересного …</a:t>
            </a:r>
            <a:endParaRPr lang="ru-RU" dirty="0"/>
          </a:p>
          <a:p>
            <a:r>
              <a:rPr lang="ru-RU" b="1" dirty="0"/>
              <a:t>   полезного …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u="sng" dirty="0"/>
              <a:t>Сегодня на уроке </a:t>
            </a:r>
            <a:endParaRPr lang="ru-RU" dirty="0"/>
          </a:p>
          <a:p>
            <a:r>
              <a:rPr lang="ru-RU" b="1" dirty="0"/>
              <a:t>научился …</a:t>
            </a:r>
            <a:endParaRPr lang="ru-RU" dirty="0"/>
          </a:p>
          <a:p>
            <a:r>
              <a:rPr lang="ru-RU" b="1" dirty="0"/>
              <a:t>понял …</a:t>
            </a:r>
            <a:endParaRPr lang="ru-RU" dirty="0"/>
          </a:p>
          <a:p>
            <a:r>
              <a:rPr lang="ru-RU" b="1" dirty="0"/>
              <a:t>было интересно …</a:t>
            </a:r>
            <a:endParaRPr lang="ru-RU" dirty="0"/>
          </a:p>
          <a:p>
            <a:r>
              <a:rPr lang="ru-RU" b="1" dirty="0"/>
              <a:t>было трудно …</a:t>
            </a:r>
            <a:r>
              <a:rPr lang="ru-RU" dirty="0"/>
              <a:t>             </a:t>
            </a:r>
          </a:p>
          <a:p>
            <a:r>
              <a:rPr lang="ru-RU" dirty="0"/>
              <a:t> </a:t>
            </a:r>
          </a:p>
          <a:p>
            <a:r>
              <a:rPr lang="ru-RU" b="1" u="sng" dirty="0"/>
              <a:t>Своей работой я:</a:t>
            </a:r>
            <a:endParaRPr lang="ru-RU" dirty="0"/>
          </a:p>
          <a:p>
            <a:r>
              <a:rPr lang="ru-RU" b="1" dirty="0"/>
              <a:t>доволен, так как …</a:t>
            </a:r>
            <a:endParaRPr lang="ru-RU" dirty="0"/>
          </a:p>
          <a:p>
            <a:r>
              <a:rPr lang="ru-RU" b="1" dirty="0"/>
              <a:t>не совсем доволен из-за того что…</a:t>
            </a:r>
            <a:endParaRPr lang="ru-RU" dirty="0"/>
          </a:p>
          <a:p>
            <a:r>
              <a:rPr lang="ru-RU" b="1" dirty="0"/>
              <a:t>не доволен, потому что …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У меня сегодня получилось …</a:t>
            </a:r>
            <a:endParaRPr lang="ru-RU" dirty="0"/>
          </a:p>
          <a:p>
            <a:r>
              <a:rPr lang="ru-RU" b="1" dirty="0"/>
              <a:t>Я и не подозревал …</a:t>
            </a:r>
            <a:endParaRPr lang="ru-RU" dirty="0"/>
          </a:p>
          <a:p>
            <a:r>
              <a:rPr lang="ru-RU" b="1" dirty="0"/>
              <a:t>Мне ещё нужно поработать над …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8" descr="63401044_school1013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4840288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2771800" y="2852936"/>
            <a:ext cx="5786438" cy="35719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Урок русского языка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      </a:t>
            </a:r>
          </a:p>
          <a:p>
            <a:pPr algn="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Провела  Меситова Л.В.,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учитель начальных классов</a:t>
            </a:r>
          </a:p>
          <a:p>
            <a:pPr algn="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 №68» г. Рязани</a:t>
            </a: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454" y="428604"/>
            <a:ext cx="1615928" cy="2000264"/>
          </a:xfrm>
          <a:prstGeom prst="rect">
            <a:avLst/>
          </a:prstGeom>
        </p:spPr>
      </p:pic>
      <p:pic>
        <p:nvPicPr>
          <p:cNvPr id="9" name="Рисунок 8" descr="М.png"/>
          <p:cNvPicPr>
            <a:picLocks noChangeAspect="1"/>
          </p:cNvPicPr>
          <p:nvPr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2" y="2143116"/>
            <a:ext cx="1658757" cy="1214446"/>
          </a:xfrm>
          <a:prstGeom prst="rect">
            <a:avLst/>
          </a:prstGeom>
        </p:spPr>
      </p:pic>
      <p:pic>
        <p:nvPicPr>
          <p:cNvPr id="12" name="Рисунок 11" descr="С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1714488"/>
            <a:ext cx="1606132" cy="1450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1" y="70323"/>
            <a:ext cx="7873016" cy="4063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3476" y="6309320"/>
            <a:ext cx="8623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III Всероссийская научно-методическая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конференция</a:t>
            </a:r>
            <a:r>
              <a:rPr lang="ru-RU" sz="1100" dirty="0" smtClean="0">
                <a:solidFill>
                  <a:srgbClr val="0070C0"/>
                </a:solidFill>
                <a:latin typeface="+mj-lt"/>
              </a:rPr>
              <a:t>  </a:t>
            </a:r>
            <a:r>
              <a:rPr lang="ru-RU" sz="1100" b="1" dirty="0" smtClean="0">
                <a:solidFill>
                  <a:srgbClr val="0070C0"/>
                </a:solidFill>
                <a:latin typeface="+mj-lt"/>
              </a:rPr>
              <a:t>"Педагогическая </a:t>
            </a:r>
            <a:r>
              <a:rPr lang="ru-RU" sz="1100" b="1" dirty="0">
                <a:solidFill>
                  <a:srgbClr val="0070C0"/>
                </a:solidFill>
                <a:latin typeface="+mj-lt"/>
              </a:rPr>
              <a:t>технология и мастерство учителя"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ru-RU" sz="1100" b="1" dirty="0">
                <a:solidFill>
                  <a:srgbClr val="0070C0"/>
                </a:solidFill>
                <a:latin typeface="+mj-lt"/>
              </a:rPr>
              <a:t>ноябрь – декабрь 2015 года</a:t>
            </a:r>
            <a:endParaRPr lang="ru-RU" sz="11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sz="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РЕБУСЫ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2971792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  <a:defRPr/>
            </a:pPr>
            <a:r>
              <a:rPr lang="ru-RU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Ма_</a:t>
            </a: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_а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3" y="3714752"/>
            <a:ext cx="3929063" cy="2690813"/>
          </a:xfrm>
          <a:prstGeom prst="rect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-2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74"/>
            <a:ext cx="4378325" cy="2714644"/>
          </a:xfrm>
          <a:prstGeom prst="rect">
            <a:avLst/>
          </a:prstGeom>
          <a:ln>
            <a:solidFill>
              <a:srgbClr val="0000FF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357298"/>
            <a:ext cx="2571768" cy="35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929190" y="4857760"/>
            <a:ext cx="2786083" cy="830997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Су_</a:t>
            </a: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_а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prstTxWarp prst="textInflate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урок!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x_8fff6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362220"/>
            <a:ext cx="7620000" cy="3924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57488" y="2000240"/>
            <a:ext cx="41040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Вперёд! </a:t>
            </a:r>
          </a:p>
          <a:p>
            <a:pPr algn="ctr"/>
            <a:r>
              <a:rPr lang="ru-RU" sz="4800" b="1" i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 знаниям!</a:t>
            </a:r>
            <a:endParaRPr lang="ru-RU" sz="48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4362" y="714357"/>
            <a:ext cx="7600976" cy="2143139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Грамоте учиться –</a:t>
            </a:r>
            <a:b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всегда пригодится.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71934" y="3429000"/>
            <a:ext cx="4357718" cy="2071702"/>
          </a:xfrm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Bookman Old Style" pitchFamily="18" charset="0"/>
              </a:rPr>
              <a:t>ХОЧУ, ПОТОМУ ЧТО МОГУ</a:t>
            </a:r>
            <a:endParaRPr lang="ru-RU" sz="44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0_889dc_73a0711c_XL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4313887"/>
            <a:ext cx="3516715" cy="2329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857231"/>
            <a:ext cx="4900618" cy="2143141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6000" b="1" dirty="0" smtClean="0">
                <a:latin typeface="Bookman Old Style" pitchFamily="18" charset="0"/>
              </a:rPr>
              <a:t>[</a:t>
            </a:r>
            <a:r>
              <a:rPr lang="ru-RU" sz="6000" b="1" dirty="0" smtClean="0">
                <a:latin typeface="Bookman Old Style" pitchFamily="18" charset="0"/>
                <a:cs typeface="Times New Roman" pitchFamily="18" charset="0"/>
              </a:rPr>
              <a:t>а б’ э т]         </a:t>
            </a:r>
          </a:p>
          <a:p>
            <a:pPr algn="ctr">
              <a:buNone/>
            </a:pPr>
            <a:r>
              <a:rPr lang="ru-RU" sz="6000" b="1" dirty="0" smtClean="0">
                <a:latin typeface="Bookman Old Style" pitchFamily="18" charset="0"/>
                <a:cs typeface="Times New Roman" pitchFamily="18" charset="0"/>
              </a:rPr>
              <a:t> [</a:t>
            </a:r>
            <a:r>
              <a:rPr lang="ru-RU" sz="6000" b="1" dirty="0" err="1" smtClean="0">
                <a:latin typeface="Bookman Old Style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latin typeface="Bookman Old Style" pitchFamily="18" charset="0"/>
                <a:cs typeface="Times New Roman" pitchFamily="18" charset="0"/>
              </a:rPr>
              <a:t>’ и </a:t>
            </a:r>
            <a:r>
              <a:rPr lang="ru-RU" sz="6000" b="1" dirty="0" err="1" smtClean="0">
                <a:latin typeface="Bookman Old Style" pitchFamily="18" charset="0"/>
                <a:cs typeface="Times New Roman" pitchFamily="18" charset="0"/>
              </a:rPr>
              <a:t>р</a:t>
            </a:r>
            <a:r>
              <a:rPr lang="ru-RU" sz="6000" b="1" dirty="0" smtClean="0">
                <a:latin typeface="Bookman Old Style" pitchFamily="18" charset="0"/>
                <a:cs typeface="Times New Roman" pitchFamily="18" charset="0"/>
              </a:rPr>
              <a:t> о к]</a:t>
            </a:r>
          </a:p>
          <a:p>
            <a:pPr algn="ctr">
              <a:buNone/>
            </a:pPr>
            <a:r>
              <a:rPr lang="ru-RU" sz="6000" b="1" dirty="0" smtClean="0">
                <a:latin typeface="Bookman Old Style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6000" b="1" dirty="0">
              <a:latin typeface="Bookman Old Style" pitchFamily="18" charset="0"/>
            </a:endParaRPr>
          </a:p>
        </p:txBody>
      </p:sp>
      <p:pic>
        <p:nvPicPr>
          <p:cNvPr id="4" name="Рисунок 3" descr="3989474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000496" y="2857496"/>
            <a:ext cx="4723908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17145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УЧИМСЯ ГРАМОТНО ПИСАТЬ СЛОВА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УДВОЕННЫМИ СОГЛАСНЫМИ В КОРНЕ СЛОВА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214290"/>
            <a:ext cx="81439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УДВОЕННЫЕ СОГЛАСНЫЕ </a:t>
            </a:r>
          </a:p>
          <a:p>
            <a:pPr algn="ctr">
              <a:buNone/>
            </a:pPr>
            <a:r>
              <a:rPr lang="ru-RU" sz="54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 КОРНЕ СЛОВА</a:t>
            </a:r>
          </a:p>
          <a:p>
            <a:pPr algn="ctr"/>
            <a:r>
              <a:rPr lang="ru-RU" sz="54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мм </a:t>
            </a:r>
            <a:r>
              <a:rPr lang="ru-RU" sz="5400" b="1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54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54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54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лл</a:t>
            </a:r>
            <a:r>
              <a:rPr lang="ru-RU" sz="54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кк</a:t>
            </a:r>
            <a:endParaRPr lang="ru-RU" sz="5400" b="1" dirty="0">
              <a:ln w="11430">
                <a:noFill/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8229600" cy="1143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prstTxWarp prst="textStop">
              <a:avLst/>
            </a:prstTxWarp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Физминутка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3 (3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40" y="2393148"/>
            <a:ext cx="5238760" cy="3798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Проверь себя!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 numCol="1"/>
          <a:lstStyle/>
          <a:p>
            <a:pPr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осси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алфави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килограмм, масс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кефир,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аккуратный, интере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ый,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вств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•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•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just">
              <a:buNone/>
            </a:pP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2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00100" y="207167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71538" y="214311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928662" y="228599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1000100" y="2285992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00100" y="2214554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1000100" y="214311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28794" y="207167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28794" y="214311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28794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643174" y="207167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43174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571736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571736" y="21431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571736" y="207167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3714744" y="207167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714744" y="21431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714744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143372" y="2071678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214810" y="214311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143372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4143372" y="214311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4214810" y="207167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3857620" y="2214554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4810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000628" y="2071678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929190" y="214311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929190" y="2214554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929190" y="2143116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0800000">
            <a:off x="4929190" y="207167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072198" y="2071678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072198" y="214311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6072198" y="221455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7000892" y="2071678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000892" y="214311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000892" y="221455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571472" y="321468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571472" y="328612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71472" y="335756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85786" y="321468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85786" y="328612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785786" y="335756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86050" y="321468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2786050" y="328612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2786050" y="335756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3357554" y="321468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3357554" y="3286124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3357554" y="335756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5500694" y="3214686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5500694" y="3286124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5500694" y="3357562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785786" y="207167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785786" y="214311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785786" y="2214554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 rot="5400000">
            <a:off x="1428728" y="1643050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/>
          <p:cNvCxnSpPr/>
          <p:nvPr/>
        </p:nvCxnSpPr>
        <p:spPr>
          <a:xfrm rot="5400000">
            <a:off x="3036083" y="167876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rot="5400000">
            <a:off x="4822033" y="167876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rot="5400000">
            <a:off x="5965041" y="1678769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rot="5400000">
            <a:off x="7500958" y="1643050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/>
          <p:nvPr/>
        </p:nvCxnSpPr>
        <p:spPr>
          <a:xfrm rot="5400000">
            <a:off x="1571604" y="2857496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rot="5400000">
            <a:off x="3821901" y="2893215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/>
          <p:nvPr/>
        </p:nvCxnSpPr>
        <p:spPr>
          <a:xfrm rot="5400000">
            <a:off x="5286380" y="2857496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 descr="IMG_3385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3504" y="3548063"/>
            <a:ext cx="3571900" cy="30956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24" cy="3500462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 smtClean="0">
                <a:latin typeface="Bookman Old Style" pitchFamily="18" charset="0"/>
              </a:rPr>
              <a:t>Ошибка – не враг,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а всего лишь препятствие,                                 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которое надо преодолеть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на пути к цели.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3" name="Рисунок 2" descr="18897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3286124"/>
            <a:ext cx="240104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285728"/>
            <a:ext cx="8229600" cy="3286148"/>
          </a:xfrm>
        </p:spPr>
        <p:txBody>
          <a:bodyPr/>
          <a:lstStyle/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Эмма, Инна, Анна, класс,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Телеграмма и рассказ,     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Русский, касса, группа, тонна,</a:t>
            </a:r>
          </a:p>
          <a:p>
            <a:pPr algn="just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Пассажир, шоссе, колонна.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3857628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Молодцы!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643446"/>
            <a:ext cx="200026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57224" y="3643314"/>
            <a:ext cx="3446419" cy="2684555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fcfef7a2f98ea8b89bd2c7c7c2f7acc91e143fc"/>
</p:tagLst>
</file>

<file path=ppt/theme/theme1.xml><?xml version="1.0" encoding="utf-8"?>
<a:theme xmlns:a="http://schemas.openxmlformats.org/drawingml/2006/main" name="Детский праздник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510</TotalTime>
  <Words>164</Words>
  <Application>Microsoft Office PowerPoint</Application>
  <PresentationFormat>Экран (4:3)</PresentationFormat>
  <Paragraphs>972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Детский праздник</vt:lpstr>
      <vt:lpstr>Презентация PowerPoint</vt:lpstr>
      <vt:lpstr>Грамоте учиться –  всегда пригодится.</vt:lpstr>
      <vt:lpstr>Презентация PowerPoint</vt:lpstr>
      <vt:lpstr>Презентация PowerPoint</vt:lpstr>
      <vt:lpstr>Физминутка</vt:lpstr>
      <vt:lpstr>Проверь себя!</vt:lpstr>
      <vt:lpstr>Ошибка – не враг,  а всего лишь препятствие,                                  которое надо преодолеть  на пути к цели. </vt:lpstr>
      <vt:lpstr>Презентация PowerPoint</vt:lpstr>
      <vt:lpstr>Презентация PowerPoint</vt:lpstr>
      <vt:lpstr>РЕБУСЫ</vt:lpstr>
      <vt:lpstr>Спасибо за урок!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ринат</cp:lastModifiedBy>
  <cp:revision>36</cp:revision>
  <dcterms:created xsi:type="dcterms:W3CDTF">2012-03-07T16:17:23Z</dcterms:created>
  <dcterms:modified xsi:type="dcterms:W3CDTF">2015-12-11T20:31:39Z</dcterms:modified>
</cp:coreProperties>
</file>