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5" r:id="rId4"/>
    <p:sldId id="293" r:id="rId5"/>
    <p:sldId id="281" r:id="rId6"/>
    <p:sldId id="277" r:id="rId7"/>
    <p:sldId id="278" r:id="rId8"/>
    <p:sldId id="279" r:id="rId9"/>
    <p:sldId id="290" r:id="rId10"/>
    <p:sldId id="291" r:id="rId11"/>
    <p:sldId id="280" r:id="rId12"/>
    <p:sldId id="271" r:id="rId13"/>
    <p:sldId id="295" r:id="rId14"/>
    <p:sldId id="296" r:id="rId15"/>
    <p:sldId id="297" r:id="rId16"/>
    <p:sldId id="294" r:id="rId17"/>
    <p:sldId id="259" r:id="rId18"/>
    <p:sldId id="299" r:id="rId19"/>
    <p:sldId id="276" r:id="rId20"/>
    <p:sldId id="288" r:id="rId21"/>
    <p:sldId id="268" r:id="rId22"/>
    <p:sldId id="269" r:id="rId23"/>
    <p:sldId id="289" r:id="rId24"/>
    <p:sldId id="270" r:id="rId25"/>
    <p:sldId id="300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75E7"/>
    <a:srgbClr val="FF6600"/>
    <a:srgbClr val="99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4375000000000044E-2"/>
          <c:w val="0.65817621164915419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Царица</c:v>
                </c:pt>
                <c:pt idx="1">
                  <c:v>Служанка</c:v>
                </c:pt>
                <c:pt idx="2">
                  <c:v>Другое мнение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0.83000000000000052</c:v>
                </c:pt>
                <c:pt idx="1">
                  <c:v>0.1</c:v>
                </c:pt>
                <c:pt idx="2">
                  <c:v>7.0000000000000034E-2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Царица</c:v>
                </c:pt>
                <c:pt idx="1">
                  <c:v>Служанка</c:v>
                </c:pt>
                <c:pt idx="2">
                  <c:v>Другое мнение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0.30000000000000027</c:v>
                </c:pt>
                <c:pt idx="1">
                  <c:v>0.2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Царица</c:v>
                </c:pt>
                <c:pt idx="1">
                  <c:v>Служанка</c:v>
                </c:pt>
                <c:pt idx="2">
                  <c:v>Другое мнение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0.70000000000000051</c:v>
                </c:pt>
                <c:pt idx="1">
                  <c:v>0.15000000000000013</c:v>
                </c:pt>
                <c:pt idx="2">
                  <c:v>0.15000000000000013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 ли вам приходится решать математические задачи в жизни?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0.73000000000000054</c:v>
                </c:pt>
                <c:pt idx="1">
                  <c:v>0.18000000000000013</c:v>
                </c:pt>
                <c:pt idx="2">
                  <c:v>9.0000000000000024E-2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51757486981402"/>
          <c:y val="0.39923321310158777"/>
          <c:w val="0.41846344013383235"/>
          <c:h val="0.6007667868984121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 ли вам приходится решать математические задачи в жизни?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иногда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0.70000000000000018</c:v>
                </c:pt>
                <c:pt idx="1">
                  <c:v>0.3000000000000001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343935893454068"/>
          <c:y val="0.55007225747273614"/>
          <c:w val="0.17910113103834441"/>
          <c:h val="0.269464390361890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86071749428738"/>
          <c:y val="0.35137291607237625"/>
          <c:w val="0.43758204821888386"/>
          <c:h val="0.554934046003224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 ли вам приходится решать математические задачи в жизни?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0.75000000000000056</c:v>
                </c:pt>
                <c:pt idx="1">
                  <c:v>7.0000000000000021E-2</c:v>
                </c:pt>
                <c:pt idx="2">
                  <c:v>0.18000000000000013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046560355195608"/>
          <c:y val="0.58978622929881352"/>
          <c:w val="0.16935229694739257"/>
          <c:h val="0.21744559447882642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0.89098</cdr:x>
      <cdr:y>0.10493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0" y="0"/>
          <a:ext cx="712879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3200" i="1" dirty="0">
              <a:solidFill>
                <a:srgbClr val="1F497D">
                  <a:lumMod val="60000"/>
                  <a:lumOff val="40000"/>
                </a:srgbClr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</a:rPr>
            <a:t>Опрос среди учителей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755E27-2AA8-4B39-8CA4-23F97EEB3365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22B2A7-998A-499E-8AE4-39A9E59EE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26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88" y="0"/>
            <a:ext cx="2571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51B8-CA65-41BC-8506-524EE6ED6F89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7DA27-F600-4259-B9D3-32B927F21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572C4-CBB7-430B-B216-DEF578D49EBD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7936D-500B-4D0C-AD1F-83D1BB7AA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0AB35-C707-48D4-9629-81AD22F33BCE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7519-E282-43D7-95B4-B5F4FD5D3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835D0-A2A8-4BFD-90CF-630291FC2586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DA922-B132-42D2-8DB8-AE05FFD8C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D9B3-E9A2-4801-B0CB-92853182275C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A8E00-D12E-4612-81AF-91616351F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DF68B-8D3E-42BF-A439-B3E8DD010941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1139-22B1-4010-BE14-9DF1C819D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17349-7AE9-41EC-8DE6-823F3D2BED6D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E6BD-AA5D-4201-9928-57AF8CE97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DE8C-D13E-4374-97BA-6BD13FFD2799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0E9E7-0EDD-4DD1-BED5-BD11F4B5A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2B121-7949-4E1C-A6F6-6AFBB12ACBAD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6AD82-8B2B-4D17-ACD5-8CDABBDDE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E7F3-06DC-42D7-A414-37928AA66AC8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D9B79-7543-4C59-85E1-6A1F87B90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E848D-6072-4271-95C8-2C0CD079CBB3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2BC4A-395D-4BE3-AC8E-784EFD835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23BD6B-ED38-46EF-B452-15A19DE90C10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B3D638-F65B-4F08-9DF1-F921BF3F9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newsflash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utoronline.ru/blog/karl-fridrih-gauss-korol-matematiki.asp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«Математика – царица</a:t>
            </a:r>
            <a:br>
              <a:rPr lang="ru-RU" b="1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наук?..»</a:t>
            </a:r>
            <a:endParaRPr lang="ru-RU" b="1" dirty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3000372"/>
            <a:ext cx="3286116" cy="1752600"/>
          </a:xfrm>
          <a:extLst/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2000" b="1" dirty="0" smtClean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Руководитель проекта –  учитель математики Комарова Елена Ивановна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b="1" dirty="0" smtClean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Работу выполнили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b="1" dirty="0" smtClean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ученицы 8 класса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b="1" dirty="0" smtClean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МКОУ </a:t>
            </a:r>
            <a:r>
              <a:rPr lang="ru-RU" sz="2000" b="1" dirty="0" err="1" smtClean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Синицынской</a:t>
            </a:r>
            <a:r>
              <a:rPr lang="ru-RU" sz="2000" b="1" dirty="0" smtClean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СОШ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b="1" dirty="0" smtClean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Юрьева Виктория и </a:t>
            </a:r>
            <a:r>
              <a:rPr lang="ru-RU" sz="2000" b="1" dirty="0" err="1" smtClean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Ильющенкова</a:t>
            </a:r>
            <a:r>
              <a:rPr lang="ru-RU" sz="2000" b="1" dirty="0" smtClean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Мария</a:t>
            </a:r>
            <a:endParaRPr lang="ru-RU" b="1" dirty="0" smtClean="0">
              <a:ln w="127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endParaRPr lang="ru-RU" b="1" dirty="0">
              <a:ln w="127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rgbClr val="C675E7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3" y="163684"/>
            <a:ext cx="7873016" cy="4063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3476" y="6453336"/>
            <a:ext cx="86237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70C0"/>
                </a:solidFill>
                <a:latin typeface="+mj-lt"/>
              </a:rPr>
              <a:t>III Всероссийская научно-методическая </a:t>
            </a:r>
            <a:r>
              <a:rPr lang="ru-RU" sz="1100" b="1" dirty="0" smtClean="0">
                <a:solidFill>
                  <a:srgbClr val="0070C0"/>
                </a:solidFill>
                <a:latin typeface="+mj-lt"/>
              </a:rPr>
              <a:t>конференция</a:t>
            </a:r>
            <a:r>
              <a:rPr lang="ru-RU" sz="1100" dirty="0" smtClean="0">
                <a:solidFill>
                  <a:srgbClr val="0070C0"/>
                </a:solidFill>
                <a:latin typeface="+mj-lt"/>
              </a:rPr>
              <a:t>  </a:t>
            </a:r>
            <a:r>
              <a:rPr lang="ru-RU" sz="1100" b="1" dirty="0" smtClean="0">
                <a:solidFill>
                  <a:srgbClr val="0070C0"/>
                </a:solidFill>
                <a:latin typeface="+mj-lt"/>
              </a:rPr>
              <a:t>"Педагогическая </a:t>
            </a:r>
            <a:r>
              <a:rPr lang="ru-RU" sz="1100" b="1" dirty="0">
                <a:solidFill>
                  <a:srgbClr val="0070C0"/>
                </a:solidFill>
                <a:latin typeface="+mj-lt"/>
              </a:rPr>
              <a:t>технология и мастерство учителя"</a:t>
            </a:r>
            <a:endParaRPr lang="ru-RU" sz="1100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1100" b="1" dirty="0">
                <a:solidFill>
                  <a:srgbClr val="0070C0"/>
                </a:solidFill>
                <a:latin typeface="+mj-lt"/>
              </a:rPr>
              <a:t>ноябрь – декабрь 2015 года</a:t>
            </a:r>
            <a:endParaRPr lang="ru-RU" sz="11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16632"/>
            <a:ext cx="756084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Опрос среди прохожих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14348" y="57148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680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5400" dirty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Droid Sans Fallback" charset="0"/>
                <a:cs typeface="Droid Sans Fallback" charset="0"/>
              </a:rPr>
              <a:t>Анализ опроса: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3050" indent="-271463">
              <a:spcBef>
                <a:spcPts val="650"/>
              </a:spcBef>
              <a:buSzPct val="9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600">
                <a:solidFill>
                  <a:srgbClr val="000000"/>
                </a:solidFill>
                <a:ea typeface="Droid Sans Fallback"/>
                <a:cs typeface="Droid Sans Fallback"/>
              </a:rPr>
              <a:t>  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14348" y="1928802"/>
            <a:ext cx="8208963" cy="34185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Droid Sans Fallback" charset="0"/>
                <a:cs typeface="Times New Roman" pitchFamily="18" charset="0"/>
              </a:rPr>
              <a:t>Проводя опрос , ученики сразу давали свой ответ в пользу математики-царицы.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Droid Sans Fallback" charset="0"/>
                <a:cs typeface="Times New Roman" pitchFamily="18" charset="0"/>
              </a:rPr>
              <a:t>А учителя и прохожие задумывались, некоторые вовсе не смогли ответить.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dirty="0" smtClean="0">
                <a:latin typeface="Arial" pitchFamily="34" charset="0"/>
              </a:rPr>
              <a:t>                         </a:t>
            </a:r>
            <a:r>
              <a:rPr lang="ru-RU" sz="2000" dirty="0" smtClean="0">
                <a:solidFill>
                  <a:schemeClr val="accent1"/>
                </a:solidFill>
                <a:latin typeface="Comic Sans MS" pitchFamily="66" charset="0"/>
              </a:rPr>
              <a:t>Чтобы ответить на вопрос «царицей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dirty="0" smtClean="0">
                <a:solidFill>
                  <a:schemeClr val="accent1"/>
                </a:solidFill>
                <a:latin typeface="Comic Sans MS" pitchFamily="66" charset="0"/>
              </a:rPr>
              <a:t>                                         или служанкой наук является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dirty="0" smtClean="0">
                <a:solidFill>
                  <a:schemeClr val="accent1"/>
                </a:solidFill>
                <a:latin typeface="Comic Sans MS" pitchFamily="66" charset="0"/>
              </a:rPr>
              <a:t>                                             математика», нужно знать о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dirty="0" smtClean="0">
                <a:solidFill>
                  <a:schemeClr val="accent1"/>
                </a:solidFill>
                <a:latin typeface="Comic Sans MS" pitchFamily="66" charset="0"/>
              </a:rPr>
              <a:t>                                                значении математики в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dirty="0" smtClean="0">
                <a:solidFill>
                  <a:schemeClr val="accent1"/>
                </a:solidFill>
                <a:latin typeface="Comic Sans MS" pitchFamily="66" charset="0"/>
              </a:rPr>
              <a:t>                                                различных областях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dirty="0" smtClean="0">
                <a:solidFill>
                  <a:schemeClr val="accent1"/>
                </a:solidFill>
                <a:latin typeface="Comic Sans MS" pitchFamily="66" charset="0"/>
              </a:rPr>
              <a:t>                                                науки и жизни человека.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dirty="0" smtClean="0">
                <a:solidFill>
                  <a:schemeClr val="accent1"/>
                </a:solidFill>
                <a:latin typeface="Comic Sans MS" pitchFamily="66" charset="0"/>
              </a:rPr>
              <a:t>                                                Для этого мы провели второй                     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dirty="0" smtClean="0">
                <a:solidFill>
                  <a:schemeClr val="accent1"/>
                </a:solidFill>
                <a:latin typeface="Comic Sans MS" pitchFamily="66" charset="0"/>
              </a:rPr>
              <a:t>                                               опрос среди учеников,        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dirty="0" smtClean="0">
                <a:solidFill>
                  <a:schemeClr val="accent1"/>
                </a:solidFill>
                <a:latin typeface="Comic Sans MS" pitchFamily="66" charset="0"/>
              </a:rPr>
              <a:t>                                             учителей и прохожих. Мы задавали вопрос: «Как часто в жизни Вам приходится решать математические задачи?» Результаты опроса можно увидеть в диаграмме.</a:t>
            </a:r>
          </a:p>
          <a:p>
            <a:pPr eaLnBrk="1" hangingPunct="1">
              <a:buFont typeface="Arial" pitchFamily="34" charset="0"/>
              <a:buNone/>
            </a:pPr>
            <a:endParaRPr lang="ru-RU" sz="2000" dirty="0" smtClean="0">
              <a:solidFill>
                <a:srgbClr val="990000"/>
              </a:solidFill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ru-RU" sz="2400" dirty="0" smtClean="0">
                <a:solidFill>
                  <a:srgbClr val="990000"/>
                </a:solidFill>
                <a:latin typeface="Comic Sans MS" pitchFamily="66" charset="0"/>
              </a:rPr>
              <a:t>            </a:t>
            </a:r>
            <a:r>
              <a:rPr lang="ru-RU" sz="2800" dirty="0" smtClean="0">
                <a:solidFill>
                  <a:srgbClr val="990000"/>
                </a:solidFill>
                <a:latin typeface="Comic Sans MS" pitchFamily="66" charset="0"/>
              </a:rPr>
              <a:t>  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800" dirty="0" smtClean="0">
                <a:solidFill>
                  <a:srgbClr val="990000"/>
                </a:solidFill>
                <a:latin typeface="Comic Sans MS" pitchFamily="66" charset="0"/>
              </a:rPr>
              <a:t>                                      </a:t>
            </a:r>
            <a:endParaRPr lang="ru-RU" sz="2800" dirty="0" smtClean="0">
              <a:solidFill>
                <a:srgbClr val="990000"/>
              </a:solidFill>
              <a:latin typeface="Arial" pitchFamily="34" charset="0"/>
            </a:endParaRPr>
          </a:p>
        </p:txBody>
      </p:sp>
      <p:pic>
        <p:nvPicPr>
          <p:cNvPr id="14339" name="Picture 4" descr="614448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484313"/>
            <a:ext cx="3279775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1714480" y="714356"/>
          <a:ext cx="514353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14480" y="142852"/>
            <a:ext cx="764386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spc="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Опрос среди учеников</a:t>
            </a: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714348" y="0"/>
          <a:ext cx="8001055" cy="557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714348" y="357166"/>
          <a:ext cx="8643998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116632"/>
            <a:ext cx="756084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Опрос среди прохожих</a:t>
            </a: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654050"/>
          </a:xfrm>
        </p:spPr>
        <p:txBody>
          <a:bodyPr/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Droid Sans Fallback" charset="0"/>
                <a:cs typeface="Droid Sans Fallback" charset="0"/>
              </a:rPr>
              <a:t>Анализ опроса: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ea typeface="Droid Sans Fallback" charset="0"/>
              <a:cs typeface="Droid Sans Fallback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714375" y="1928813"/>
            <a:ext cx="7715250" cy="4214812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rgbClr val="00B0F0"/>
                </a:solidFill>
              </a:rPr>
              <a:t>         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Большинству опрошенных людей в жизни часто приходится решать математические задачи.</a:t>
            </a: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0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797425"/>
            <a:ext cx="158273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Содержимое 3"/>
          <p:cNvSpPr>
            <a:spLocks noGrp="1"/>
          </p:cNvSpPr>
          <p:nvPr>
            <p:ph idx="1"/>
          </p:nvPr>
        </p:nvSpPr>
        <p:spPr>
          <a:xfrm>
            <a:off x="785813" y="500041"/>
            <a:ext cx="7715250" cy="5526109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</a:t>
            </a:r>
            <a:r>
              <a:rPr lang="ru-RU" sz="2400" b="1" u="sng" dirty="0" smtClean="0">
                <a:solidFill>
                  <a:srgbClr val="FF0000"/>
                </a:solidFill>
              </a:rPr>
              <a:t>Попробуем поразмышлять вместе о значении математики в различных областях науки и жизни человека</a:t>
            </a:r>
          </a:p>
          <a:p>
            <a:pPr algn="ctr">
              <a:buFont typeface="Arial" pitchFamily="34" charset="0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71472" y="1571612"/>
            <a:ext cx="47148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физике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Почти все физические законы формулируются в виде уравнений. Без математики физика была бы невозможна.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2000250" y="3214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5572132" y="1643050"/>
            <a:ext cx="2928937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химии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Уравнения реакций, соотношения масс реагентов – нужна математика!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928662" y="3143248"/>
            <a:ext cx="43577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информатике, компьютерных 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науках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Всё основано на арифметике 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логике.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642910" y="4429132"/>
            <a:ext cx="485775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экономике</a:t>
            </a:r>
            <a:endParaRPr lang="ru-RU" sz="20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 без арифметики можно обойтись при любых расчетах масс товаров, денег, взаимных выплат и так далее.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5357818" y="3357562"/>
            <a:ext cx="33575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социальных </a:t>
            </a:r>
            <a:r>
              <a:rPr lang="ru-RU" sz="2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науках</a:t>
            </a:r>
            <a:endParaRPr lang="ru-RU" sz="20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Статистика народонаселения, изучение демографических процессов (как рождаемость и смертность, продолжительность жизни).</a:t>
            </a: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857224" y="1071546"/>
            <a:ext cx="4071939" cy="143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астрономии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знаний расстояний до планет, звезд, их размеров, их орбит, скоростей, значений температур астрономия была бы тоже невозможна.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43504" y="1571612"/>
            <a:ext cx="31432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медицине</a:t>
            </a:r>
            <a:endParaRPr lang="ru-RU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только арифметика, но и более сложные разделы математики сегодня просто необходимы здесь!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7290" y="2714620"/>
            <a:ext cx="38576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истории</a:t>
            </a:r>
          </a:p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Вся хронология, многие исторические документы – основаны на числах, датах, сведениях о размерах древних стран, перемещениях народов.</a:t>
            </a:r>
            <a:endParaRPr lang="ru-RU" sz="1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071538" y="4500570"/>
            <a:ext cx="48577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 dirty="0">
                <a:solidFill>
                  <a:srgbClr val="C675E7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u="sng" dirty="0" smtClean="0">
                <a:solidFill>
                  <a:srgbClr val="C675E7"/>
                </a:solidFill>
                <a:latin typeface="Times New Roman" pitchFamily="18" charset="0"/>
                <a:cs typeface="Times New Roman" pitchFamily="18" charset="0"/>
              </a:rPr>
              <a:t>географии</a:t>
            </a:r>
            <a:endParaRPr lang="ru-RU" sz="2000" b="1" u="sng" dirty="0">
              <a:solidFill>
                <a:srgbClr val="C675E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675E7"/>
                </a:solidFill>
                <a:latin typeface="Times New Roman" pitchFamily="18" charset="0"/>
                <a:cs typeface="Times New Roman" pitchFamily="18" charset="0"/>
              </a:rPr>
              <a:t>Попробовали бы мореплаватели обходиться без вычислений расстояний, долгот и широт!</a:t>
            </a:r>
            <a:endParaRPr lang="ru-RU" sz="1600" b="1" dirty="0">
              <a:solidFill>
                <a:srgbClr val="C675E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glob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143248"/>
            <a:ext cx="23050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\Desktop\Математика - царица наук\В биологи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223361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Математика - царица наук\Физическая формул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2636838"/>
            <a:ext cx="3671887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user\Desktop\Математика - царица наук\Химические уравнен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4581525"/>
            <a:ext cx="39020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user\Desktop\Математика - царица наук\Экономика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914525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Desktop\Математика - царица наук\Экономика 2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2924175"/>
            <a:ext cx="33448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692696"/>
            <a:ext cx="331236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+mn-cs"/>
              </a:rPr>
              <a:t>В биологии,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23649" y="1988840"/>
            <a:ext cx="22124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+mn-cs"/>
              </a:rPr>
              <a:t>физике,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188640"/>
            <a:ext cx="729560" cy="3107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+mn-cs"/>
              </a:rPr>
              <a:t>э</a:t>
            </a:r>
          </a:p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+mn-cs"/>
              </a:rPr>
              <a:t>к</a:t>
            </a:r>
          </a:p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+mn-cs"/>
              </a:rPr>
              <a:t>о</a:t>
            </a:r>
          </a:p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+mn-cs"/>
              </a:rPr>
              <a:t>н</a:t>
            </a:r>
          </a:p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+mn-cs"/>
              </a:rPr>
              <a:t>о</a:t>
            </a:r>
          </a:p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+mn-cs"/>
              </a:rPr>
              <a:t>м</a:t>
            </a:r>
          </a:p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+mn-cs"/>
              </a:rPr>
              <a:t>и</a:t>
            </a:r>
          </a:p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+mn-cs"/>
              </a:rPr>
              <a:t>к</a:t>
            </a:r>
          </a:p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+mn-cs"/>
              </a:rPr>
              <a:t> е,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28384" y="4581128"/>
            <a:ext cx="864096" cy="21105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+mn-cs"/>
              </a:rPr>
              <a:t>х</a:t>
            </a:r>
          </a:p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+mn-cs"/>
              </a:rPr>
              <a:t>и</a:t>
            </a:r>
          </a:p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+mn-cs"/>
              </a:rPr>
              <a:t>м</a:t>
            </a:r>
          </a:p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+mn-cs"/>
              </a:rPr>
              <a:t>и</a:t>
            </a:r>
          </a:p>
          <a:p>
            <a:pPr algn="ctr"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+mn-cs"/>
              </a:rPr>
              <a:t>и…</a:t>
            </a: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4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65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684213" y="836613"/>
            <a:ext cx="7715250" cy="53117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mtClean="0"/>
              <a:t>   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mtClean="0"/>
              <a:t>    </a:t>
            </a:r>
            <a:r>
              <a:rPr lang="ru-RU" smtClean="0">
                <a:solidFill>
                  <a:schemeClr val="accent1"/>
                </a:solidFill>
                <a:latin typeface="Comic Sans MS" pitchFamily="66" charset="0"/>
              </a:rPr>
              <a:t>Всё, что без этого было темно, сомнительно и неверно, математика сделала ясным, верным и очевидным.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mtClean="0">
                <a:solidFill>
                  <a:schemeClr val="accent1"/>
                </a:solidFill>
                <a:latin typeface="Comic Sans MS" pitchFamily="66" charset="0"/>
              </a:rPr>
              <a:t/>
            </a:r>
            <a:br>
              <a:rPr lang="ru-RU" smtClean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ru-RU" smtClean="0">
                <a:solidFill>
                  <a:schemeClr val="accent1"/>
                </a:solidFill>
                <a:latin typeface="Comic Sans MS" pitchFamily="66" charset="0"/>
              </a:rPr>
              <a:t>                            </a:t>
            </a:r>
            <a:r>
              <a:rPr lang="ru-RU" i="1" smtClean="0">
                <a:solidFill>
                  <a:schemeClr val="accent1"/>
                </a:solidFill>
                <a:latin typeface="Comic Sans MS" pitchFamily="66" charset="0"/>
              </a:rPr>
              <a:t>М.В. Ломоносов</a:t>
            </a:r>
          </a:p>
        </p:txBody>
      </p:sp>
      <p:pic>
        <p:nvPicPr>
          <p:cNvPr id="7171" name="Picture 4" descr="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4076700"/>
            <a:ext cx="1727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85720" y="357166"/>
            <a:ext cx="8713788" cy="59372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defRPr/>
            </a:pPr>
            <a:r>
              <a:rPr lang="ru-RU" sz="2600" i="1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Многие великие люди восхищались математикой и были счастливы служить ей всю свою жизнь.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defRPr/>
            </a:pPr>
            <a:r>
              <a:rPr lang="ru-RU" sz="2600" i="1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Математика, которая является наистарейшей из всех наук, вместе с тем остается всегда молодой наукой, которая бурно развивается, которая все время расширяет области своего познания, которая все шире развивает свои связи не только с естественными науками, но и с другими разнообразнейшими областями человеческой деятельности.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defRPr/>
            </a:pPr>
            <a:r>
              <a:rPr lang="ru-RU" sz="2600" i="1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Великодушно позволяя другим наукам пользоваться своими достижениями и открытиями, математика при этом остается истинной царицей всех своих сестер!</a:t>
            </a: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2400" b="1" smtClean="0">
                <a:solidFill>
                  <a:schemeClr val="tx2"/>
                </a:solidFill>
                <a:latin typeface="Comic Sans MS" pitchFamily="66" charset="0"/>
              </a:rPr>
              <a:t>Великие о математике</a:t>
            </a:r>
          </a:p>
          <a:p>
            <a:pPr eaLnBrk="1" hangingPunct="1">
              <a:buFont typeface="Arial" pitchFamily="34" charset="0"/>
              <a:buNone/>
            </a:pPr>
            <a:endParaRPr lang="ru-RU" sz="2400" b="1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ru-RU" sz="2000" i="1" smtClean="0">
                <a:solidFill>
                  <a:schemeClr val="folHlink"/>
                </a:solidFill>
                <a:latin typeface="Comic Sans MS" pitchFamily="66" charset="0"/>
              </a:rPr>
              <a:t>     Математик, который не является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i="1" smtClean="0">
                <a:solidFill>
                  <a:schemeClr val="folHlink"/>
                </a:solidFill>
                <a:latin typeface="Comic Sans MS" pitchFamily="66" charset="0"/>
              </a:rPr>
              <a:t>     отчасти поэтом, никогда не достигнет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i="1" smtClean="0">
                <a:solidFill>
                  <a:schemeClr val="folHlink"/>
                </a:solidFill>
                <a:latin typeface="Comic Sans MS" pitchFamily="66" charset="0"/>
              </a:rPr>
              <a:t>     совершенства в математике.</a:t>
            </a:r>
            <a:br>
              <a:rPr lang="ru-RU" sz="2000" i="1" smtClean="0">
                <a:solidFill>
                  <a:schemeClr val="folHlink"/>
                </a:solidFill>
                <a:latin typeface="Comic Sans MS" pitchFamily="66" charset="0"/>
              </a:rPr>
            </a:br>
            <a:r>
              <a:rPr lang="ru-RU" sz="2000" i="1" smtClean="0">
                <a:solidFill>
                  <a:schemeClr val="folHlink"/>
                </a:solidFill>
                <a:latin typeface="Comic Sans MS" pitchFamily="66" charset="0"/>
              </a:rPr>
              <a:t>                                       К. Вейерштрасс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b="1" smtClean="0">
                <a:solidFill>
                  <a:schemeClr val="accent1"/>
                </a:solidFill>
              </a:rPr>
              <a:t>                                       Вдохновение нужно в поэзии, как в геометрии.</a:t>
            </a:r>
            <a:br>
              <a:rPr lang="ru-RU" sz="2000" b="1" smtClean="0">
                <a:solidFill>
                  <a:schemeClr val="accent1"/>
                </a:solidFill>
              </a:rPr>
            </a:br>
            <a:r>
              <a:rPr lang="ru-RU" sz="2000" b="1" smtClean="0">
                <a:solidFill>
                  <a:schemeClr val="accent1"/>
                </a:solidFill>
              </a:rPr>
              <a:t>                                                                                                   А.С. Пушкин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000" b="1" i="1" smtClean="0">
                <a:solidFill>
                  <a:srgbClr val="FF9900"/>
                </a:solidFill>
                <a:latin typeface="Times New Roman" pitchFamily="18" charset="0"/>
              </a:rPr>
              <a:t>     Природа говорит языком математики: буквы этого языка – круги, треугольники и иные математические фигуры.</a:t>
            </a:r>
            <a:br>
              <a:rPr lang="ru-RU" sz="2000" b="1" i="1" smtClean="0">
                <a:solidFill>
                  <a:srgbClr val="FF9900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rgbClr val="FF9900"/>
                </a:solidFill>
                <a:latin typeface="Times New Roman" pitchFamily="18" charset="0"/>
              </a:rPr>
              <a:t>                                                                                     Г. Галилей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400" i="1" smtClean="0"/>
              <a:t>    В каждой естественной науке заключено столько истины, сколько в ней есть математики.</a:t>
            </a:r>
            <a:r>
              <a:rPr lang="ru-RU" smtClean="0"/>
              <a:t>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2400" smtClean="0"/>
              <a:t>                                                                                     </a:t>
            </a:r>
            <a:r>
              <a:rPr lang="ru-RU" sz="2400" i="1" smtClean="0"/>
              <a:t>И.Кант</a:t>
            </a:r>
            <a:endParaRPr lang="ru-RU" sz="2400" smtClean="0"/>
          </a:p>
        </p:txBody>
      </p:sp>
      <p:pic>
        <p:nvPicPr>
          <p:cNvPr id="31747" name="Picture 5" descr="9641976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908050"/>
            <a:ext cx="23050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611188" y="831850"/>
            <a:ext cx="7921625" cy="5549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chemeClr val="tx2"/>
                </a:solidFill>
                <a:latin typeface="Comic Sans MS" pitchFamily="66" charset="0"/>
              </a:rPr>
              <a:t>Математика играет важную роль в естественнонаучных, инженерно-технических и гуманитарных исследованиях. Причина проникновения математики в различные отрасли знаний в том, что она предлагает весьма четкие модели для изучения окружающей действительности в отличие от  более расплывчатых моделей, предлагаемых другими науками.</a:t>
            </a:r>
            <a:r>
              <a:rPr lang="ru-RU" sz="240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chemeClr val="accent1"/>
                </a:solidFill>
                <a:latin typeface="Comic Sans MS" pitchFamily="66" charset="0"/>
              </a:rPr>
              <a:t>Без современной математики с ее развитым логическими и вычислительным аппаратом был бы невозможен прогресс в различных областях человеческой деятельности.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chemeClr val="tx2"/>
                </a:solidFill>
                <a:latin typeface="Comic Sans MS" pitchFamily="66" charset="0"/>
              </a:rPr>
              <a:t>Математика является не только мощным средством решения прикладных задач и универсальным языком науки, но также и элементом общей культуры.</a:t>
            </a:r>
            <a:r>
              <a:rPr lang="ru-RU" sz="2400" smtClean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28596" y="1000108"/>
            <a:ext cx="8229600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1463">
              <a:lnSpc>
                <a:spcPct val="80000"/>
              </a:lnSpc>
              <a:spcBef>
                <a:spcPts val="825"/>
              </a:spcBef>
              <a:buSzPct val="9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600" i="1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ea typeface="Droid Sans Fallback" charset="0"/>
                <a:cs typeface="Droid Sans Fallback" charset="0"/>
              </a:rPr>
              <a:t>   </a:t>
            </a:r>
            <a:r>
              <a:rPr lang="ru-RU" sz="3300" i="1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ea typeface="Droid Sans Fallback" charset="0"/>
                <a:cs typeface="Droid Sans Fallback" charset="0"/>
              </a:rPr>
              <a:t>Математика - это инструмент для описания удивительно разнообразного множества явлений и предметов Вселенной. </a:t>
            </a:r>
          </a:p>
          <a:p>
            <a:pPr marL="273050" indent="-271463">
              <a:lnSpc>
                <a:spcPct val="80000"/>
              </a:lnSpc>
              <a:spcBef>
                <a:spcPts val="600"/>
              </a:spcBef>
              <a:buSzPct val="9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300" i="1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ea typeface="Droid Sans Fallback" charset="0"/>
                <a:cs typeface="Droid Sans Fallback" charset="0"/>
              </a:rPr>
              <a:t>   Поэтому она универсальна, она как бы стоит над всеми науками - но в то же время она и послушно обслуживает всевозможные науки </a:t>
            </a:r>
            <a:r>
              <a:rPr lang="ru-RU" sz="2400" dirty="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rPr>
            </a:br>
            <a:r>
              <a:rPr lang="ru-RU" sz="2400" dirty="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rPr>
            </a:br>
            <a:endParaRPr lang="ru-RU" sz="2400" dirty="0">
              <a:solidFill>
                <a:srgbClr val="000000"/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800" b="1" smtClean="0">
                <a:solidFill>
                  <a:schemeClr val="tx2"/>
                </a:solidFill>
                <a:latin typeface="Comic Sans MS" pitchFamily="66" charset="0"/>
              </a:rPr>
              <a:t>  Я думаю, что математика не является царицей или служанкой других наук.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ru-RU" sz="2400" b="1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000" smtClean="0">
                <a:solidFill>
                  <a:schemeClr val="tx2"/>
                </a:solidFill>
                <a:latin typeface="Comic Sans MS" pitchFamily="66" charset="0"/>
              </a:rPr>
              <a:t>Без математики невозможно представить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000" smtClean="0">
                <a:solidFill>
                  <a:schemeClr val="tx2"/>
                </a:solidFill>
                <a:latin typeface="Comic Sans MS" pitchFamily="66" charset="0"/>
              </a:rPr>
              <a:t>развитие других наук, но и сама математика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000" smtClean="0">
                <a:solidFill>
                  <a:schemeClr val="tx2"/>
                </a:solidFill>
                <a:latin typeface="Comic Sans MS" pitchFamily="66" charset="0"/>
              </a:rPr>
              <a:t>многим обогащается, взаимодействуя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000" smtClean="0">
                <a:solidFill>
                  <a:schemeClr val="tx2"/>
                </a:solidFill>
                <a:latin typeface="Comic Sans MS" pitchFamily="66" charset="0"/>
              </a:rPr>
              <a:t>с другими отраслями.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ru-RU" sz="2000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000" smtClean="0">
                <a:solidFill>
                  <a:schemeClr val="tx2"/>
                </a:solidFill>
                <a:latin typeface="Comic Sans MS" pitchFamily="66" charset="0"/>
              </a:rPr>
              <a:t>Если бы математика существовала отдельно,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000" smtClean="0">
                <a:solidFill>
                  <a:schemeClr val="tx2"/>
                </a:solidFill>
                <a:latin typeface="Comic Sans MS" pitchFamily="66" charset="0"/>
              </a:rPr>
              <a:t>то её развитие бы приостановилось.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ru-RU" sz="2000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  Математика - важное и равноправное со всеми науками звено.</a:t>
            </a:r>
            <a:r>
              <a:rPr lang="ru-RU" sz="2400" b="1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35843" name="Picture 4" descr="652003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916113"/>
            <a:ext cx="13112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714620"/>
            <a:ext cx="9288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29227334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4011928" cy="5143496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500562" y="142852"/>
            <a:ext cx="464343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  <a:hlinkClick r:id="rId4"/>
              </a:rPr>
              <a:t>«король математики»</a:t>
            </a:r>
            <a:endParaRPr lang="ru-RU" sz="3200" b="1" dirty="0">
              <a:ln w="11430">
                <a:solidFill>
                  <a:schemeClr val="accent3">
                    <a:lumMod val="75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642918"/>
            <a:ext cx="4357718" cy="489364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>
              <a:defRPr/>
            </a:pPr>
            <a:r>
              <a:rPr lang="ru-RU" sz="2400" i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  <a:cs typeface="Arial" charset="0"/>
              </a:rPr>
              <a:t>В 19 веке один из величайших математиков всех времён </a:t>
            </a:r>
            <a:r>
              <a:rPr lang="ru-RU" sz="2400" i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Arial" charset="0"/>
              </a:rPr>
              <a:t>Карл Фридрих Гаусс </a:t>
            </a:r>
            <a:r>
              <a:rPr lang="ru-RU" sz="2400" i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  <a:cs typeface="Arial" charset="0"/>
              </a:rPr>
              <a:t>сказал, что математика - царица всех наук. И эта знаменитая фраза до сих пор является несомненной истиной. Кроме того, ученый считал, что «логика, обеспечивающая единство математики, пронизывает собой также и Вселенную»</a:t>
            </a:r>
            <a:endParaRPr lang="en-US" sz="2400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latin typeface="Georgia" pitchFamily="18" charset="0"/>
              <a:cs typeface="Arial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704856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Мы слышали много различных мнений по этому поводу. Некоторые уверены в том, что математика является царицей наук, некоторые, что математика – служанка, которая верно обслуживает различные науки. Задумавшись над этим вопросом, мы поставили себе цель выяснить, чем же на самом деле является математика. Показали пользу математики в различных науках, мнение великих ученых о математике, рассуждения философов, опросили учеников, учителей и прохожих, и сделали соответствующие выводы.</a:t>
            </a: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914400" y="64291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680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5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Droid Sans Fallback" charset="0"/>
                <a:cs typeface="Droid Sans Fallback" charset="0"/>
              </a:rPr>
              <a:t>Цель: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14348" y="2468563"/>
            <a:ext cx="8229600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1463">
              <a:spcBef>
                <a:spcPts val="900"/>
              </a:spcBef>
              <a:buSzPct val="9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ea typeface="Droid Sans Fallback" charset="0"/>
                <a:cs typeface="Times New Roman" pitchFamily="18" charset="0"/>
              </a:rPr>
              <a:t>   </a:t>
            </a:r>
            <a:r>
              <a:rPr lang="ru-RU" sz="36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Droid Sans Fallback" charset="0"/>
                <a:cs typeface="Times New Roman" pitchFamily="18" charset="0"/>
              </a:rPr>
              <a:t>Наша цель состоит в том, чтобы точно узнать математика - это царица или служанка наук.</a:t>
            </a:r>
          </a:p>
          <a:p>
            <a:pPr marL="273050" indent="-271463">
              <a:spcBef>
                <a:spcPts val="900"/>
              </a:spcBef>
              <a:buClr>
                <a:srgbClr val="C32D2E"/>
              </a:buClr>
              <a:buSzPct val="95000"/>
              <a:buFont typeface="Wingdings 2" pitchFamily="16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3600" dirty="0">
              <a:solidFill>
                <a:srgbClr val="000000"/>
              </a:solidFill>
              <a:latin typeface="Arial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785786" y="357166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6800" rIns="0" bIns="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5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66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Droid Sans Fallback" charset="0"/>
                <a:cs typeface="Droid Sans Fallback" charset="0"/>
              </a:rPr>
              <a:t>Опрос: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71472" y="2000240"/>
            <a:ext cx="8229600" cy="4624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1463">
              <a:spcBef>
                <a:spcPts val="900"/>
              </a:spcBef>
              <a:buSzPct val="9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600" b="1" dirty="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rPr>
              <a:t>   </a:t>
            </a:r>
            <a:r>
              <a:rPr lang="ru-RU" sz="36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Droid Sans Fallback" charset="0"/>
                <a:cs typeface="Times New Roman" pitchFamily="18" charset="0"/>
              </a:rPr>
              <a:t>Чтобы выявить поставленную цель мы провели опрос среди учеников, учителей и прохожих на улице</a:t>
            </a:r>
            <a:r>
              <a:rPr lang="ru-RU" sz="3600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Droid Sans Fallback" charset="0"/>
                <a:cs typeface="Times New Roman" pitchFamily="18" charset="0"/>
              </a:rPr>
              <a:t>.</a:t>
            </a:r>
          </a:p>
          <a:p>
            <a:pPr marL="273050" indent="-271463">
              <a:spcBef>
                <a:spcPts val="900"/>
              </a:spcBef>
              <a:buSzPct val="9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600" dirty="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rPr>
              <a:t>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28596" y="928670"/>
            <a:ext cx="8229600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1463">
              <a:spcBef>
                <a:spcPts val="900"/>
              </a:spcBef>
              <a:buSzPct val="9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600" dirty="0"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rPr>
              <a:t>   </a:t>
            </a:r>
            <a:r>
              <a:rPr lang="ru-RU" sz="36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Droid Sans Fallback" charset="0"/>
                <a:cs typeface="Times New Roman" pitchFamily="18" charset="0"/>
              </a:rPr>
              <a:t> Мы опросили 60 учащихся нашей школы, небольшой учительский коллектив и 50 человек прохожих. Задавая вопрос: «Математика-царица или служанка наук</a:t>
            </a: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Droid Sans Fallback" charset="0"/>
                <a:cs typeface="Times New Roman" pitchFamily="18" charset="0"/>
              </a:rPr>
              <a:t>?</a:t>
            </a:r>
            <a:r>
              <a:rPr lang="ru-RU" sz="36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Droid Sans Fallback" charset="0"/>
                <a:cs typeface="Times New Roman" pitchFamily="18" charset="0"/>
              </a:rPr>
              <a:t>», мы слышали разные ответы.</a:t>
            </a:r>
          </a:p>
          <a:p>
            <a:pPr marL="273050" indent="-271463">
              <a:spcBef>
                <a:spcPts val="900"/>
              </a:spcBef>
              <a:buSzPct val="9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6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Droid Sans Fallback" charset="0"/>
                <a:cs typeface="Times New Roman" pitchFamily="18" charset="0"/>
              </a:rPr>
              <a:t>    </a:t>
            </a:r>
            <a:r>
              <a:rPr lang="ru-RU" sz="36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Droid Sans Fallback" charset="0"/>
                <a:cs typeface="Times New Roman" pitchFamily="18" charset="0"/>
              </a:rPr>
              <a:t>Результаты опроса можно увидеть в диаграмме</a:t>
            </a:r>
            <a:r>
              <a:rPr lang="ru-RU" sz="3600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Droid Sans Fallback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1"/>
          <p:cNvGrpSpPr>
            <a:grpSpLocks/>
          </p:cNvGrpSpPr>
          <p:nvPr/>
        </p:nvGrpSpPr>
        <p:grpSpPr bwMode="auto">
          <a:xfrm>
            <a:off x="396875" y="857250"/>
            <a:ext cx="7889875" cy="5399088"/>
            <a:chOff x="113" y="618"/>
            <a:chExt cx="5510" cy="3401"/>
          </a:xfrm>
        </p:grpSpPr>
        <p:sp>
          <p:nvSpPr>
            <p:cNvPr id="1029" name="Picture 2"/>
            <p:cNvSpPr>
              <a:spLocks noChangeAspect="1" noChangeArrowheads="1"/>
            </p:cNvSpPr>
            <p:nvPr/>
          </p:nvSpPr>
          <p:spPr bwMode="auto">
            <a:xfrm>
              <a:off x="403" y="618"/>
              <a:ext cx="5220" cy="3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" name="Text Box 3"/>
            <p:cNvSpPr txBox="1">
              <a:spLocks noChangeArrowheads="1"/>
            </p:cNvSpPr>
            <p:nvPr/>
          </p:nvSpPr>
          <p:spPr bwMode="auto">
            <a:xfrm>
              <a:off x="113" y="618"/>
              <a:ext cx="5510" cy="3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14480" y="142852"/>
            <a:ext cx="764386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spc="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Опрос среди учеников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857356" y="1357298"/>
          <a:ext cx="550072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0"/>
            <a:ext cx="712879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Опрос среди учителей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fef5351fec2d97abf3e378a11b386e3abb9512"/>
</p:tagLst>
</file>

<file path=ppt/theme/theme1.xml><?xml version="1.0" encoding="utf-8"?>
<a:theme xmlns:a="http://schemas.openxmlformats.org/drawingml/2006/main" name="Ppt000005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898</Words>
  <Application>Microsoft Office PowerPoint</Application>
  <PresentationFormat>Экран (4:3)</PresentationFormat>
  <Paragraphs>110</Paragraphs>
  <Slides>25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Ppt0000057</vt:lpstr>
      <vt:lpstr>«Математика – царица наук?..»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опроса: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«Математика – царица или служанка всех наук?»</dc:title>
  <dc:creator>Елена</dc:creator>
  <cp:lastModifiedBy>ринат</cp:lastModifiedBy>
  <cp:revision>53</cp:revision>
  <dcterms:modified xsi:type="dcterms:W3CDTF">2015-12-13T19:33:56Z</dcterms:modified>
</cp:coreProperties>
</file>