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9" r:id="rId3"/>
    <p:sldId id="260" r:id="rId4"/>
    <p:sldId id="285" r:id="rId5"/>
    <p:sldId id="261" r:id="rId6"/>
    <p:sldId id="286" r:id="rId7"/>
    <p:sldId id="262" r:id="rId8"/>
    <p:sldId id="263" r:id="rId9"/>
    <p:sldId id="264" r:id="rId10"/>
    <p:sldId id="265" r:id="rId11"/>
    <p:sldId id="287" r:id="rId12"/>
    <p:sldId id="284" r:id="rId13"/>
    <p:sldId id="28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6600"/>
    <a:srgbClr val="99FF33"/>
    <a:srgbClr val="800000"/>
    <a:srgbClr val="1B95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231113-4440-4D97-975C-BB216CD9E639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9FDF0D-1CE7-44D1-8A5F-E5EC3F8D8A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5678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C76C11-67DA-4969-A994-BE92DFA3270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B9C0A9-D27F-4F47-AFE3-57449788197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1D5CE3-ACA8-4AE2-891B-2EEF3246A36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6FBCBA-4740-48F2-B0F7-C5FEAA294C9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DAFE38-D112-459D-B965-5B802FB6D4A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09F0CA-D2BB-42B0-9F9C-39F087D2B00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7776C5-25B6-4FA3-8480-F969ACA3CFF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DE620D-4761-4A76-BFEA-44DA07089AE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B9D219-4A63-4055-8A3F-85940792FA0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5C46E3-22AF-4D74-A99B-1D823C6DA03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349698-89DD-4CC5-B64E-F08318D0C91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298A23-7758-4E34-ACA1-484A73AAE18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BCA237-6A56-4DF2-870A-8E0234663F4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62843-A90C-444C-B1E6-0FF7FBC49D5E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1E612-FA8B-4F78-9A46-0ECB73254F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060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28C06-9460-4C27-B970-CDAA93FDD01E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46D3E-C90C-43A2-A35F-C4D76E21B5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518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F5A73-6B4C-4E0E-B6CA-E05A981B3BB6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F43CE-5B89-459A-A925-EE3881C1FF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01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D5BB8-BAA7-465C-908D-54D423DC612F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2645B-8A7F-49C5-82E6-07705BEA1D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62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460B-F734-4D9D-900D-91B60175EEBC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22F5B-1567-4095-B200-EE20C1F61E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00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CC762-7FAF-4D7E-B4B2-50BCC9E25CED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25BA4-AF28-49CA-83C9-7872478E5A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813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F41FB-7FC1-4D6C-96F2-33D45745B087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351C7-3241-4FC8-90ED-57AAE3FB0F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31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43DF7-34AE-4772-9587-9591F1BC2C88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99A64-8EB3-4513-A609-3E60E3BCE6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261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141D6-BF45-4D24-8830-DF3887E572C8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3E2CA-205A-49CF-8521-84D152E21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01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27798-FFC8-467C-8451-016959445B61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2ABBA-AC1D-4FC6-AD86-793526484C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766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FADB0-C199-461F-BA61-5FC99E905E48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A9557-E68E-4075-8EF5-808F8A49A2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11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69D154-0683-4FF3-AE10-670A7EB7EB0E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1BB229-54E4-4D11-9D71-43A0336131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Изображение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47188" cy="6858000"/>
          </a:xfrm>
          <a:prstGeom prst="rect">
            <a:avLst/>
          </a:prstGeom>
          <a:noFill/>
          <a:ln w="50800">
            <a:solidFill>
              <a:srgbClr val="00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7338"/>
            <a:ext cx="8893175" cy="3024187"/>
          </a:xfrm>
        </p:spPr>
        <p:txBody>
          <a:bodyPr/>
          <a:lstStyle/>
          <a:p>
            <a:pPr eaLnBrk="1" hangingPunct="1"/>
            <a:r>
              <a:rPr lang="ru-RU" altLang="ru-RU" sz="4800" b="1" smtClean="0"/>
              <a:t> Рабочая программа </a:t>
            </a:r>
            <a:r>
              <a:rPr lang="ru-RU" altLang="ru-RU" sz="4800" b="1" smtClean="0">
                <a:latin typeface="Arial" charset="0"/>
              </a:rPr>
              <a:t/>
            </a:r>
            <a:br>
              <a:rPr lang="ru-RU" altLang="ru-RU" sz="4800" b="1" smtClean="0">
                <a:latin typeface="Arial" charset="0"/>
              </a:rPr>
            </a:br>
            <a:r>
              <a:rPr lang="ru-RU" altLang="ru-RU" sz="4800" b="1" smtClean="0"/>
              <a:t>«</a:t>
            </a:r>
            <a:r>
              <a:rPr lang="ru-RU" altLang="ru-RU" sz="4800" b="1" smtClean="0">
                <a:latin typeface="Arial" charset="0"/>
              </a:rPr>
              <a:t>Путешествие в мир экологии</a:t>
            </a:r>
            <a:r>
              <a:rPr lang="ru-RU" altLang="ru-RU" sz="4800" b="1" smtClean="0"/>
              <a:t>»</a:t>
            </a:r>
            <a:endParaRPr lang="ru-RU" altLang="ru-RU" sz="4800" smtClean="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11600" y="5517232"/>
            <a:ext cx="5232400" cy="108108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МАОУ «СШ «Земля родная»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Горчакова Галина Михайловна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  <a:endParaRPr lang="en-US" sz="1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 descr="WB01237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76046">
            <a:off x="468313" y="404813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WB01238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59471">
            <a:off x="6246019" y="4542548"/>
            <a:ext cx="955675" cy="9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WB01239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457488">
            <a:off x="7854869" y="2122487"/>
            <a:ext cx="8858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WB01240_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4508500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WB01241_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9742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 descr="WB01242_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04813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 descr="WB01244_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565400"/>
            <a:ext cx="10080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013" y="554186"/>
            <a:ext cx="4725987" cy="12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1" y="44624"/>
            <a:ext cx="7873016" cy="40634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23476" y="6453336"/>
            <a:ext cx="86237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  <a:latin typeface="+mj-lt"/>
              </a:rPr>
              <a:t>III Всероссийская научно-методическая </a:t>
            </a:r>
            <a:r>
              <a:rPr lang="ru-RU" sz="1100" b="1" dirty="0" smtClean="0">
                <a:solidFill>
                  <a:srgbClr val="0070C0"/>
                </a:solidFill>
                <a:latin typeface="+mj-lt"/>
              </a:rPr>
              <a:t>конференция</a:t>
            </a:r>
            <a:r>
              <a:rPr lang="ru-RU" sz="1100" dirty="0" smtClean="0">
                <a:solidFill>
                  <a:srgbClr val="0070C0"/>
                </a:solidFill>
                <a:latin typeface="+mj-lt"/>
              </a:rPr>
              <a:t>  </a:t>
            </a:r>
            <a:r>
              <a:rPr lang="ru-RU" sz="1100" b="1" dirty="0" smtClean="0">
                <a:solidFill>
                  <a:srgbClr val="0070C0"/>
                </a:solidFill>
                <a:latin typeface="+mj-lt"/>
              </a:rPr>
              <a:t>"Педагогическая </a:t>
            </a:r>
            <a:r>
              <a:rPr lang="ru-RU" sz="1100" b="1" dirty="0">
                <a:solidFill>
                  <a:srgbClr val="0070C0"/>
                </a:solidFill>
                <a:latin typeface="+mj-lt"/>
              </a:rPr>
              <a:t>технология и мастерство учителя"</a:t>
            </a:r>
            <a:endParaRPr lang="ru-RU" sz="1100" dirty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ru-RU" sz="1100" b="1" dirty="0">
                <a:solidFill>
                  <a:srgbClr val="0070C0"/>
                </a:solidFill>
                <a:latin typeface="+mj-lt"/>
              </a:rPr>
              <a:t>ноябрь – декабрь 2015 года</a:t>
            </a:r>
            <a:endParaRPr lang="ru-RU" sz="1100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Изображение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94800" cy="6858000"/>
          </a:xfrm>
          <a:ln w="50800">
            <a:solidFill>
              <a:srgbClr val="00CCFF"/>
            </a:solidFill>
            <a:miter lim="800000"/>
            <a:headEnd/>
            <a:tailEnd/>
          </a:ln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922338"/>
          </a:xfrm>
        </p:spPr>
        <p:txBody>
          <a:bodyPr/>
          <a:lstStyle/>
          <a:p>
            <a:r>
              <a:rPr lang="ru-RU" altLang="ru-RU" b="1" smtClean="0"/>
              <a:t>Учащиеся должны знать:</a:t>
            </a:r>
            <a:endParaRPr lang="ru-RU" altLang="ru-RU" smtClean="0"/>
          </a:p>
        </p:txBody>
      </p:sp>
      <p:pic>
        <p:nvPicPr>
          <p:cNvPr id="11268" name="Picture 7" descr="WB01240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036293">
            <a:off x="395288" y="5300663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8" descr="WB01242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507">
            <a:off x="7380288" y="5157788"/>
            <a:ext cx="143986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9" descr="WB01240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57721">
            <a:off x="185738" y="185738"/>
            <a:ext cx="935037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Box 9"/>
          <p:cNvSpPr txBox="1">
            <a:spLocks noChangeArrowheads="1"/>
          </p:cNvSpPr>
          <p:nvPr/>
        </p:nvSpPr>
        <p:spPr bwMode="auto">
          <a:xfrm>
            <a:off x="428625" y="1000125"/>
            <a:ext cx="871537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/>
              <a:t>-наиболее типичных представителей животного мира России, ЯНАО;</a:t>
            </a:r>
          </a:p>
          <a:p>
            <a:pPr eaLnBrk="1" hangingPunct="1"/>
            <a:r>
              <a:rPr lang="ru-RU" altLang="ru-RU" sz="2400" b="1"/>
              <a:t> -какую пользу приносят представители животного мира;</a:t>
            </a:r>
          </a:p>
          <a:p>
            <a:pPr eaLnBrk="1" hangingPunct="1"/>
            <a:r>
              <a:rPr lang="ru-RU" altLang="ru-RU" sz="2400" b="1"/>
              <a:t> -некоторые пословицы, поговорки, загадки о животных;</a:t>
            </a:r>
          </a:p>
          <a:p>
            <a:pPr eaLnBrk="1" hangingPunct="1"/>
            <a:r>
              <a:rPr lang="ru-RU" altLang="ru-RU" sz="2400" b="1"/>
              <a:t>- значение тепла, света, воздуха, почвы для живых существ, связи между ними;</a:t>
            </a:r>
          </a:p>
          <a:p>
            <a:pPr eaLnBrk="1" hangingPunct="1"/>
            <a:r>
              <a:rPr lang="ru-RU" altLang="ru-RU" sz="2400" b="1"/>
              <a:t>-условия, влияющие на сохранение здоровья и жизни человека и природы;</a:t>
            </a:r>
          </a:p>
          <a:p>
            <a:pPr eaLnBrk="1" hangingPunct="1"/>
            <a:r>
              <a:rPr lang="ru-RU" altLang="ru-RU" sz="2400" b="1"/>
              <a:t>- позитивное и негативное влияние деятельности человека в природе;</a:t>
            </a:r>
          </a:p>
          <a:p>
            <a:pPr eaLnBrk="1" hangingPunct="1"/>
            <a:r>
              <a:rPr lang="ru-RU" altLang="ru-RU" sz="2400" b="1"/>
              <a:t>-способы сохранения окружающей природы;</a:t>
            </a:r>
          </a:p>
          <a:p>
            <a:pPr eaLnBrk="1" hangingPunct="1"/>
            <a:r>
              <a:rPr lang="ru-RU" altLang="ru-RU" sz="2400" b="1"/>
              <a:t>- экологически сообразные правила поведения в природе.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Изображение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94800" cy="6858000"/>
          </a:xfrm>
          <a:ln w="50800">
            <a:solidFill>
              <a:srgbClr val="00CCFF"/>
            </a:solidFill>
            <a:miter lim="800000"/>
            <a:headEnd/>
            <a:tailEnd/>
          </a:ln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922338"/>
          </a:xfrm>
        </p:spPr>
        <p:txBody>
          <a:bodyPr/>
          <a:lstStyle/>
          <a:p>
            <a:r>
              <a:rPr lang="ru-RU" altLang="ru-RU" b="1" smtClean="0"/>
              <a:t>Учащиеся должны уметь:</a:t>
            </a:r>
            <a:endParaRPr lang="ru-RU" altLang="ru-RU" smtClean="0"/>
          </a:p>
        </p:txBody>
      </p:sp>
      <p:pic>
        <p:nvPicPr>
          <p:cNvPr id="12292" name="Picture 7" descr="WB01240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036293">
            <a:off x="395288" y="5300663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8" descr="WB01242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507">
            <a:off x="7380288" y="5157788"/>
            <a:ext cx="143986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9" descr="WB01240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57721">
            <a:off x="185738" y="185738"/>
            <a:ext cx="935037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TextBox 9"/>
          <p:cNvSpPr txBox="1">
            <a:spLocks noChangeArrowheads="1"/>
          </p:cNvSpPr>
          <p:nvPr/>
        </p:nvSpPr>
        <p:spPr bwMode="auto">
          <a:xfrm>
            <a:off x="179388" y="1196975"/>
            <a:ext cx="8715375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/>
              <a:t>- узнавать животных и птиц в природе, на картинках, по описанию;</a:t>
            </a:r>
          </a:p>
          <a:p>
            <a:pPr eaLnBrk="1" hangingPunct="1"/>
            <a:r>
              <a:rPr lang="ru-RU" altLang="ru-RU" sz="2400" b="1"/>
              <a:t>-ухаживать за домашними животными и птицами;</a:t>
            </a:r>
          </a:p>
          <a:p>
            <a:pPr eaLnBrk="1" hangingPunct="1"/>
            <a:r>
              <a:rPr lang="ru-RU" altLang="ru-RU" sz="2400" b="1"/>
              <a:t>- выполнять правила экологически сообразного поведения в природе;</a:t>
            </a:r>
          </a:p>
          <a:p>
            <a:pPr eaLnBrk="1" hangingPunct="1"/>
            <a:r>
              <a:rPr lang="ru-RU" altLang="ru-RU" sz="2400" b="1"/>
              <a:t>-применять теоретические знания;</a:t>
            </a:r>
          </a:p>
          <a:p>
            <a:pPr eaLnBrk="1" hangingPunct="1"/>
            <a:r>
              <a:rPr lang="ru-RU" altLang="ru-RU" sz="2400" b="1"/>
              <a:t>- ухаживать за  домашними животными (посильное участие);</a:t>
            </a:r>
          </a:p>
          <a:p>
            <a:pPr eaLnBrk="1" hangingPunct="1"/>
            <a:r>
              <a:rPr lang="ru-RU" altLang="ru-RU" sz="2400" b="1"/>
              <a:t>- заботиться о здоровом образе жизни;</a:t>
            </a:r>
          </a:p>
          <a:p>
            <a:pPr eaLnBrk="1" hangingPunct="1"/>
            <a:r>
              <a:rPr lang="ru-RU" altLang="ru-RU" sz="2400" b="1"/>
              <a:t>- заботиться об оздоровлении окружающей природной среды, об улучшении качества жизни;</a:t>
            </a:r>
          </a:p>
          <a:p>
            <a:pPr eaLnBrk="1" hangingPunct="1"/>
            <a:r>
              <a:rPr lang="ru-RU" altLang="ru-RU" sz="2400" b="1"/>
              <a:t>- предвидеть последствия деятельности людей в природе (конкретные примеры).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Изображение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4800" cy="6858000"/>
          </a:xfrm>
          <a:prstGeom prst="rect">
            <a:avLst/>
          </a:prstGeom>
          <a:noFill/>
          <a:ln w="50800">
            <a:solidFill>
              <a:srgbClr val="00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2492375"/>
            <a:ext cx="8208963" cy="839788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90000"/>
              </a:lnSpc>
              <a:buFont typeface="Arial" charset="0"/>
              <a:buNone/>
              <a:defRPr/>
            </a:pPr>
            <a:r>
              <a:rPr lang="ru-RU" sz="4400" b="1" dirty="0" smtClean="0">
                <a:latin typeface="Arial" charset="0"/>
              </a:rPr>
              <a:t>    Литература: </a:t>
            </a:r>
          </a:p>
          <a:p>
            <a:pPr>
              <a:lnSpc>
                <a:spcPct val="90000"/>
              </a:lnSpc>
              <a:buFont typeface="Arial" charset="0"/>
              <a:buNone/>
              <a:defRPr/>
            </a:pPr>
            <a:r>
              <a:rPr lang="ru-RU" sz="4400" b="1" dirty="0" smtClean="0">
                <a:latin typeface="Arial" charset="0"/>
              </a:rPr>
              <a:t>    Программа внеурочной деятельности «Путешествие в мир экологии», В. А. </a:t>
            </a:r>
            <a:r>
              <a:rPr lang="ru-RU" sz="4400" b="1" dirty="0" err="1" smtClean="0">
                <a:latin typeface="Arial" charset="0"/>
              </a:rPr>
              <a:t>Самкова</a:t>
            </a:r>
            <a:endParaRPr lang="ru-RU" sz="4400" dirty="0" smtClean="0">
              <a:latin typeface="Arial" charset="0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013" y="5567363"/>
            <a:ext cx="472598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Изображение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4800" cy="6858000"/>
          </a:xfrm>
          <a:prstGeom prst="rect">
            <a:avLst/>
          </a:prstGeom>
          <a:noFill/>
          <a:ln w="50800">
            <a:solidFill>
              <a:srgbClr val="00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539750" y="2492375"/>
            <a:ext cx="8027988" cy="839788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ru-RU" altLang="ru-RU" sz="2700" smtClean="0"/>
              <a:t>   </a:t>
            </a:r>
            <a:r>
              <a:rPr lang="ru-RU" altLang="ru-RU" sz="4400" b="1" smtClean="0">
                <a:solidFill>
                  <a:schemeClr val="hlink"/>
                </a:solidFill>
                <a:latin typeface="Arial" charset="0"/>
              </a:rPr>
              <a:t>СПАСИБО ЗА ВНИМАНИЕ!</a:t>
            </a:r>
            <a:endParaRPr lang="ru-RU" altLang="ru-RU" sz="4400" smtClean="0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013" y="5567363"/>
            <a:ext cx="472598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Изображение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33338"/>
            <a:ext cx="9267825" cy="6891338"/>
          </a:xfrm>
          <a:ln w="50800">
            <a:solidFill>
              <a:srgbClr val="00CCFF"/>
            </a:solidFill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428625"/>
            <a:ext cx="8229600" cy="922338"/>
          </a:xfrm>
        </p:spPr>
        <p:txBody>
          <a:bodyPr/>
          <a:lstStyle/>
          <a:p>
            <a:pPr eaLnBrk="1" hangingPunct="1"/>
            <a:r>
              <a:rPr lang="ru-RU" altLang="ru-RU" sz="4000" b="1" i="1" smtClean="0"/>
              <a:t> </a:t>
            </a:r>
            <a:r>
              <a:rPr lang="ru-RU" altLang="ru-RU" sz="3200" b="1" i="1" smtClean="0"/>
              <a:t>Цель: </a:t>
            </a:r>
            <a:r>
              <a:rPr lang="ru-RU" altLang="ru-RU" sz="3200" b="1" smtClean="0"/>
              <a:t>формирование и развитие экологически сообразного поведения у младших школьников.</a:t>
            </a:r>
            <a:endParaRPr lang="ru-RU" altLang="ru-RU" sz="3200" b="1" smtClean="0">
              <a:solidFill>
                <a:srgbClr val="006600"/>
              </a:solidFill>
            </a:endParaRPr>
          </a:p>
        </p:txBody>
      </p:sp>
      <p:sp>
        <p:nvSpPr>
          <p:cNvPr id="3076" name="Text Box 14"/>
          <p:cNvSpPr txBox="1">
            <a:spLocks noChangeArrowheads="1"/>
          </p:cNvSpPr>
          <p:nvPr/>
        </p:nvSpPr>
        <p:spPr bwMode="auto">
          <a:xfrm>
            <a:off x="214313" y="1773238"/>
            <a:ext cx="8929687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 i="1" u="sng"/>
              <a:t>Задачи:</a:t>
            </a:r>
            <a:endParaRPr lang="ru-RU" altLang="ru-RU" sz="2400" u="sng"/>
          </a:p>
          <a:p>
            <a:pPr eaLnBrk="1" hangingPunct="1"/>
            <a:r>
              <a:rPr lang="ru-RU" altLang="ru-RU" sz="2000" b="1"/>
              <a:t>1</a:t>
            </a:r>
            <a:r>
              <a:rPr lang="ru-RU" altLang="ru-RU" sz="2000"/>
              <a:t>  </a:t>
            </a:r>
            <a:r>
              <a:rPr lang="ru-RU" altLang="ru-RU" sz="2000" b="1"/>
              <a:t>Формирование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altLang="ru-RU" sz="2000" b="1"/>
              <a:t>знаний о закономерностях и взаимосвязях природных явлений, единстве неживой и живой  природы, о взаимодействии  и  взаимозависимости  природы,  общества и человека;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altLang="ru-RU" sz="2000" b="1"/>
              <a:t> осознанных   представлений   о   нормах и правилах поведения в природе и привычек их соблюдения в своей жизнедеятельности;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altLang="ru-RU" sz="2000" b="1"/>
              <a:t>экологически  ценностных   ориентаций.</a:t>
            </a:r>
          </a:p>
          <a:p>
            <a:pPr eaLnBrk="1" hangingPunct="1"/>
            <a:r>
              <a:rPr lang="ru-RU" altLang="ru-RU" sz="2000" b="1"/>
              <a:t>2.   Воспитание ответственного отношения к здоровью, природе, жизни.</a:t>
            </a:r>
          </a:p>
          <a:p>
            <a:pPr eaLnBrk="1" hangingPunct="1"/>
            <a:r>
              <a:rPr lang="ru-RU" altLang="ru-RU" sz="2000" b="1"/>
              <a:t>3.   Развитие способности формирования научных, эстетических, нравственных и правовых суждений по экологическим вопросам</a:t>
            </a:r>
            <a:r>
              <a:rPr lang="ru-RU" altLang="ru-RU" sz="200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Изображение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ln w="50800">
            <a:solidFill>
              <a:srgbClr val="00CCFF"/>
            </a:solidFill>
            <a:miter lim="800000"/>
            <a:headEnd/>
            <a:tailEnd/>
          </a:ln>
        </p:spPr>
      </p:pic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214313" y="1714500"/>
            <a:ext cx="8929687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/>
              <a:t>        Программа «Путешествие в мир экологии» имеет эколого-биологическую направленность, является учебно-образовательной с практической ориентацией.</a:t>
            </a:r>
          </a:p>
          <a:p>
            <a:pPr eaLnBrk="1" hangingPunct="1"/>
            <a:r>
              <a:rPr lang="ru-RU" altLang="ru-RU" sz="2800" b="1"/>
              <a:t>       Состоит из четырех частей, органически связанных друг с другом, рассчитана на 135 часов. </a:t>
            </a:r>
            <a:endParaRPr lang="ru-RU" altLang="ru-RU" sz="2800" b="1">
              <a:latin typeface="Calibri" pitchFamily="34" charset="0"/>
            </a:endParaRPr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1785938" y="571500"/>
            <a:ext cx="5929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200" b="1"/>
              <a:t>Особенности программы</a:t>
            </a:r>
            <a:r>
              <a:rPr lang="ru-RU" altLang="ru-RU" sz="3200"/>
              <a:t>.</a:t>
            </a:r>
          </a:p>
        </p:txBody>
      </p:sp>
      <p:sp>
        <p:nvSpPr>
          <p:cNvPr id="4101" name="Text Box 10"/>
          <p:cNvSpPr txBox="1">
            <a:spLocks noChangeArrowheads="1"/>
          </p:cNvSpPr>
          <p:nvPr/>
        </p:nvSpPr>
        <p:spPr bwMode="auto">
          <a:xfrm>
            <a:off x="0" y="3071813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b="1"/>
          </a:p>
          <a:p>
            <a:pPr eaLnBrk="1" hangingPunct="1"/>
            <a:endParaRPr lang="ru-RU" altLang="ru-RU" b="1"/>
          </a:p>
          <a:p>
            <a:pPr eaLnBrk="1" hangingPunct="1"/>
            <a:endParaRPr lang="ru-RU" altLang="ru-RU" b="1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Изображение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ln w="50800">
            <a:solidFill>
              <a:srgbClr val="00CCFF"/>
            </a:solidFill>
            <a:miter lim="800000"/>
            <a:headEnd/>
            <a:tailEnd/>
          </a:ln>
        </p:spPr>
      </p:pic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214313" y="1143000"/>
            <a:ext cx="8929687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3200" b="1"/>
              <a:t>Содержание выстроено в рамках </a:t>
            </a:r>
            <a:endParaRPr lang="en-US" altLang="ru-RU" sz="3200" b="1"/>
          </a:p>
          <a:p>
            <a:pPr algn="ctr" eaLnBrk="1" hangingPunct="1"/>
            <a:r>
              <a:rPr lang="ru-RU" altLang="ru-RU" sz="3200" b="1"/>
              <a:t>единой логики:</a:t>
            </a:r>
          </a:p>
          <a:p>
            <a:pPr eaLnBrk="1" hangingPunct="1"/>
            <a:endParaRPr lang="ru-RU" altLang="ru-RU" sz="2400" b="1"/>
          </a:p>
          <a:p>
            <a:pPr eaLnBrk="1" hangingPunct="1"/>
            <a:r>
              <a:rPr lang="ru-RU" altLang="ru-RU" sz="2400" b="1"/>
              <a:t>1-й год обучения - «Знакомые незнакомцы» (33 часа):</a:t>
            </a:r>
          </a:p>
          <a:p>
            <a:pPr eaLnBrk="1" hangingPunct="1"/>
            <a:r>
              <a:rPr lang="ru-RU" altLang="ru-RU" sz="2400" b="1"/>
              <a:t>2-й год обучен и я – «Экология моего дома» (34 часа)</a:t>
            </a:r>
          </a:p>
          <a:p>
            <a:pPr eaLnBrk="1" hangingPunct="1"/>
            <a:r>
              <a:rPr lang="ru-RU" altLang="ru-RU" sz="2400" b="1"/>
              <a:t>3-й год обучения – «Неживое в природе. Жизнь растений и грибов» (34часа) </a:t>
            </a:r>
          </a:p>
          <a:p>
            <a:pPr eaLnBrk="1" hangingPunct="1"/>
            <a:r>
              <a:rPr lang="ru-RU" altLang="ru-RU" sz="2400" b="1"/>
              <a:t>4-й год обучения - «Познавательная экология» (34 часа).</a:t>
            </a:r>
            <a:r>
              <a:rPr lang="ru-RU" altLang="ru-RU" sz="2400"/>
              <a:t> </a:t>
            </a:r>
          </a:p>
          <a:p>
            <a:pPr eaLnBrk="1" hangingPunct="1"/>
            <a:endParaRPr lang="ru-RU" altLang="ru-RU" sz="2400" b="1"/>
          </a:p>
          <a:p>
            <a:pPr algn="ctr" eaLnBrk="1" hangingPunct="1"/>
            <a:r>
              <a:rPr lang="ru-RU" altLang="ru-RU" sz="2400" b="1"/>
              <a:t>Занятия проводятся 1 раз в неделю </a:t>
            </a:r>
            <a:endParaRPr lang="en-US" altLang="ru-RU" sz="2400" b="1"/>
          </a:p>
          <a:p>
            <a:pPr algn="ctr" eaLnBrk="1" hangingPunct="1"/>
            <a:r>
              <a:rPr lang="ru-RU" altLang="ru-RU" sz="2400" b="1"/>
              <a:t>по одному академическому часу</a:t>
            </a:r>
            <a:r>
              <a:rPr lang="ru-RU" altLang="ru-RU" sz="240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Изображение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301163" cy="6858000"/>
          </a:xfrm>
          <a:ln w="50800">
            <a:solidFill>
              <a:srgbClr val="00CCFF"/>
            </a:solidFill>
            <a:miter lim="800000"/>
            <a:headEnd/>
            <a:tailEnd/>
          </a:ln>
        </p:spPr>
      </p:pic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1500188" y="642938"/>
            <a:ext cx="583406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3200" b="1"/>
              <a:t>Основные</a:t>
            </a:r>
            <a:r>
              <a:rPr lang="ru-RU" altLang="ru-RU" sz="3200"/>
              <a:t> </a:t>
            </a:r>
            <a:r>
              <a:rPr lang="ru-RU" altLang="ru-RU" sz="3200" b="1"/>
              <a:t>содержательные линии:</a:t>
            </a:r>
            <a:endParaRPr lang="ru-RU" altLang="ru-RU" sz="3200"/>
          </a:p>
        </p:txBody>
      </p:sp>
      <p:sp>
        <p:nvSpPr>
          <p:cNvPr id="6148" name="Text Box 10"/>
          <p:cNvSpPr txBox="1">
            <a:spLocks noChangeArrowheads="1"/>
          </p:cNvSpPr>
          <p:nvPr/>
        </p:nvSpPr>
        <p:spPr bwMode="auto">
          <a:xfrm>
            <a:off x="357188" y="2357438"/>
            <a:ext cx="8786812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Wingdings" pitchFamily="2" charset="2"/>
              <a:buChar char="Ø"/>
            </a:pPr>
            <a:r>
              <a:rPr lang="ru-RU" altLang="ru-RU" sz="2800" b="1" dirty="0" smtClean="0"/>
              <a:t> Земля </a:t>
            </a:r>
            <a:r>
              <a:rPr lang="ru-RU" altLang="ru-RU" sz="2800" b="1" dirty="0"/>
              <a:t>- единая экосистема.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2800" b="1" dirty="0" smtClean="0"/>
              <a:t> Человек </a:t>
            </a:r>
            <a:r>
              <a:rPr lang="ru-RU" altLang="ru-RU" sz="2800" b="1" dirty="0"/>
              <a:t>– существо, биосоциальная часть экологической системы.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2800" b="1" dirty="0" smtClean="0"/>
              <a:t> Уникальная </a:t>
            </a:r>
            <a:r>
              <a:rPr lang="ru-RU" altLang="ru-RU" sz="2800" b="1" dirty="0"/>
              <a:t>ценность природных существ вне    зависимости от формы проявления.</a:t>
            </a:r>
          </a:p>
        </p:txBody>
      </p:sp>
      <p:sp>
        <p:nvSpPr>
          <p:cNvPr id="6149" name="Text Box 12"/>
          <p:cNvSpPr txBox="1">
            <a:spLocks noChangeArrowheads="1"/>
          </p:cNvSpPr>
          <p:nvPr/>
        </p:nvSpPr>
        <p:spPr bwMode="auto">
          <a:xfrm>
            <a:off x="357188" y="3571875"/>
            <a:ext cx="8215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/>
              <a:t>.</a:t>
            </a:r>
            <a:endParaRPr lang="ru-RU" altLang="ru-RU" sz="2400" b="1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Изображение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ln w="50800">
            <a:solidFill>
              <a:srgbClr val="00CCFF"/>
            </a:solidFill>
            <a:miter lim="800000"/>
            <a:headEnd/>
            <a:tailEnd/>
          </a:ln>
        </p:spPr>
      </p:pic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214313" y="1428750"/>
            <a:ext cx="8929687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200" b="1"/>
              <a:t>                     </a:t>
            </a:r>
            <a:r>
              <a:rPr lang="ru-RU" altLang="ru-RU" sz="3200" b="1" u="sng"/>
              <a:t>Спецификой курса</a:t>
            </a:r>
          </a:p>
          <a:p>
            <a:pPr eaLnBrk="1" hangingPunct="1"/>
            <a:r>
              <a:rPr lang="ru-RU" altLang="ru-RU" sz="3200" b="1"/>
              <a:t> является подход к выбору педагогических средств реализации содержания программы, где ребенок  выступает в роли субъекта экологической деятельности и поведения</a:t>
            </a:r>
            <a:endParaRPr lang="ru-RU" altLang="ru-RU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Изображение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675" y="0"/>
            <a:ext cx="9010650" cy="6858000"/>
          </a:xfrm>
          <a:ln w="50800">
            <a:solidFill>
              <a:srgbClr val="00CCFF"/>
            </a:solidFill>
            <a:miter lim="800000"/>
            <a:headEnd/>
            <a:tailEnd/>
          </a:ln>
        </p:spPr>
      </p:pic>
      <p:sp>
        <p:nvSpPr>
          <p:cNvPr id="8195" name="Text Box 8"/>
          <p:cNvSpPr txBox="1">
            <a:spLocks noChangeArrowheads="1"/>
          </p:cNvSpPr>
          <p:nvPr/>
        </p:nvSpPr>
        <p:spPr bwMode="auto">
          <a:xfrm>
            <a:off x="357188" y="1428750"/>
            <a:ext cx="8786812" cy="374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 b="1" u="sng"/>
              <a:t>Содержание программы реализуется через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3200" b="1"/>
              <a:t>создание на занятиях проблемных ситуаций, ситуации оценки и прогнозирования последствий поведения человека, ситуации свободного выбора поступка по отношению к природе.</a:t>
            </a:r>
            <a:endParaRPr lang="ru-RU" altLang="ru-RU" sz="3200" b="1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Изображение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5400" y="0"/>
            <a:ext cx="9194800" cy="6858000"/>
          </a:xfrm>
          <a:ln w="50800">
            <a:solidFill>
              <a:srgbClr val="00CCFF"/>
            </a:solidFill>
            <a:miter lim="800000"/>
            <a:headEnd/>
            <a:tailEnd/>
          </a:ln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18487" cy="5808663"/>
          </a:xfrm>
        </p:spPr>
        <p:txBody>
          <a:bodyPr/>
          <a:lstStyle/>
          <a:p>
            <a:pPr algn="l" eaLnBrk="1" hangingPunct="1"/>
            <a:r>
              <a:rPr lang="ru-RU" altLang="ru-RU" sz="3600" b="1" smtClean="0"/>
              <a:t>Формы организации деятельности детей разнообразны: </a:t>
            </a:r>
            <a:r>
              <a:rPr lang="en-US" altLang="ru-RU" sz="3600" b="1" smtClean="0"/>
              <a:t/>
            </a:r>
            <a:br>
              <a:rPr lang="en-US" altLang="ru-RU" sz="3600" b="1" smtClean="0"/>
            </a:br>
            <a:r>
              <a:rPr lang="ru-RU" altLang="ru-RU" sz="3600" b="1" smtClean="0"/>
              <a:t>индивидуальная, групповая, звеньевая, кружковая.</a:t>
            </a:r>
            <a:r>
              <a:rPr lang="ru-RU" altLang="ru-RU" b="1" smtClean="0"/>
              <a:t/>
            </a:r>
            <a:br>
              <a:rPr lang="ru-RU" altLang="ru-RU" b="1" smtClean="0"/>
            </a:br>
            <a:endParaRPr lang="ru-RU" altLang="ru-RU" b="1" smtClean="0">
              <a:solidFill>
                <a:srgbClr val="006600"/>
              </a:solidFill>
              <a:cs typeface="Times New Roman" pitchFamily="18" charset="0"/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539750" y="1268413"/>
            <a:ext cx="8064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>
              <a:latin typeface="Calibri" pitchFamily="34" charset="0"/>
            </a:endParaRPr>
          </a:p>
        </p:txBody>
      </p:sp>
      <p:pic>
        <p:nvPicPr>
          <p:cNvPr id="9221" name="Picture 7" descr="WB01240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036293">
            <a:off x="395288" y="5300663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8" descr="WB01242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507">
            <a:off x="7380288" y="5157788"/>
            <a:ext cx="143986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9" descr="WB01240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57721">
            <a:off x="469900" y="900113"/>
            <a:ext cx="935037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Изображение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5400" y="0"/>
            <a:ext cx="9194800" cy="6858000"/>
          </a:xfrm>
          <a:ln w="50800">
            <a:solidFill>
              <a:srgbClr val="00CCFF"/>
            </a:solidFill>
            <a:miter lim="800000"/>
            <a:headEnd/>
            <a:tailEnd/>
          </a:ln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altLang="ru-RU" b="1" smtClean="0"/>
              <a:t>Ожидаемый результат</a:t>
            </a:r>
            <a:endParaRPr lang="ru-RU" altLang="ru-RU" smtClean="0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539750" y="1268413"/>
            <a:ext cx="8064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>
              <a:latin typeface="Calibri" pitchFamily="34" charset="0"/>
            </a:endParaRPr>
          </a:p>
        </p:txBody>
      </p:sp>
      <p:pic>
        <p:nvPicPr>
          <p:cNvPr id="10245" name="Picture 7" descr="WB01240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036293">
            <a:off x="395288" y="5300663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8" descr="WB01242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507">
            <a:off x="7380288" y="5157788"/>
            <a:ext cx="143986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9" descr="WB01240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57721">
            <a:off x="323850" y="333375"/>
            <a:ext cx="935038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Rectangle 10"/>
          <p:cNvSpPr>
            <a:spLocks noChangeArrowheads="1"/>
          </p:cNvSpPr>
          <p:nvPr/>
        </p:nvSpPr>
        <p:spPr bwMode="auto">
          <a:xfrm>
            <a:off x="357188" y="1928813"/>
            <a:ext cx="828675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200" b="1"/>
              <a:t>Показатели</a:t>
            </a:r>
            <a:r>
              <a:rPr lang="en-US" altLang="ru-RU" sz="3200" b="1"/>
              <a:t> </a:t>
            </a:r>
            <a:r>
              <a:rPr lang="ru-RU" altLang="ru-RU" sz="3200" b="1"/>
              <a:t>в личностной сфере ребенка:</a:t>
            </a:r>
          </a:p>
          <a:p>
            <a:pPr eaLnBrk="1" hangingPunct="1"/>
            <a:r>
              <a:rPr lang="ru-RU" altLang="ru-RU" sz="3200" b="1"/>
              <a:t>- интерес к познанию мира природы;</a:t>
            </a:r>
          </a:p>
          <a:p>
            <a:pPr eaLnBrk="1" hangingPunct="1"/>
            <a:r>
              <a:rPr lang="ru-RU" altLang="ru-RU" sz="3200" b="1"/>
              <a:t>- потребность к осуществлению экологически сообразных  поступков;</a:t>
            </a:r>
          </a:p>
          <a:p>
            <a:pPr eaLnBrk="1" hangingPunct="1"/>
            <a:r>
              <a:rPr lang="ru-RU" altLang="ru-RU" sz="3200" b="1"/>
              <a:t>-осознание места и роли человека в биосфере.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</TotalTime>
  <Words>562</Words>
  <Application>Microsoft Office PowerPoint</Application>
  <PresentationFormat>Экран (4:3)</PresentationFormat>
  <Paragraphs>78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Рабочая программа  «Путешествие в мир экологии»</vt:lpstr>
      <vt:lpstr> Цель: формирование и развитие экологически сообразного поведения у младших школьников.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Формы организации деятельности детей разнообразны:  индивидуальная, групповая, звеньевая, кружковая. </vt:lpstr>
      <vt:lpstr>Ожидаемый результат</vt:lpstr>
      <vt:lpstr>Учащиеся должны знать:</vt:lpstr>
      <vt:lpstr>Учащиеся должны уметь: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ОБЪЕДИНЕНИЕ УЧИТЕЛЕЙ НАЧАЛЬНЫХ КЛАССОВ</dc:title>
  <dc:creator>Acer</dc:creator>
  <cp:lastModifiedBy>ринат</cp:lastModifiedBy>
  <cp:revision>160</cp:revision>
  <dcterms:created xsi:type="dcterms:W3CDTF">2012-01-29T18:40:47Z</dcterms:created>
  <dcterms:modified xsi:type="dcterms:W3CDTF">2015-12-10T11:48:09Z</dcterms:modified>
</cp:coreProperties>
</file>