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83" r:id="rId8"/>
    <p:sldId id="282" r:id="rId9"/>
    <p:sldId id="262" r:id="rId10"/>
    <p:sldId id="279" r:id="rId11"/>
    <p:sldId id="263" r:id="rId12"/>
    <p:sldId id="265" r:id="rId13"/>
    <p:sldId id="266" r:id="rId14"/>
    <p:sldId id="267" r:id="rId15"/>
    <p:sldId id="269" r:id="rId16"/>
    <p:sldId id="270" r:id="rId17"/>
    <p:sldId id="271" r:id="rId18"/>
    <p:sldId id="274" r:id="rId19"/>
    <p:sldId id="275" r:id="rId20"/>
    <p:sldId id="276" r:id="rId21"/>
    <p:sldId id="277" r:id="rId22"/>
    <p:sldId id="281" r:id="rId23"/>
    <p:sldId id="280" r:id="rId24"/>
    <p:sldId id="28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  <a:srgbClr val="CC00CC"/>
    <a:srgbClr val="FF9900"/>
    <a:srgbClr val="05BEFF"/>
    <a:srgbClr val="006DDA"/>
    <a:srgbClr val="4A90F8"/>
    <a:srgbClr val="7DB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7ED61-67F1-45BC-9124-4A48AA54FE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75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C930E-5E7D-4F16-826D-6136749D5F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849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8DA3B-EA69-47A7-8C10-4BD8A809A1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991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5EB3A-E76F-4FA5-951F-1E1F26D5D0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955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D8877-F21C-4DE6-8D52-32976DD287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703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7D7FB-9CBB-4449-82A3-2926B38D35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137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460CD-F611-47DA-856A-79B60E4906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87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DA5CB-D24A-44DD-8389-BFB35500F4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04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68D60-F6A2-4D8E-A187-13A37C4311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272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6D8A8-CE9E-4DE7-AD17-2318206F25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636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7D80F-85FB-4E2D-A6D8-C0F5CD0D2B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206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278DCB-90A2-4939-9CCF-AAFE4F09935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file:///F:\&#1084;&#1086;&#1088;&#1077;\093%20&#1063;&#1045;&#1051;&#1057;&#1048;%20-%20&#1056;&#1054;&#1057;&#1057;&#1048;&#1071;%20&#1063;&#1045;&#1052;&#1055;&#1048;&#1054;&#1053;&#1050;&#1040;.mp3" TargetMode="External"/><Relationship Id="rId1" Type="http://schemas.openxmlformats.org/officeDocument/2006/relationships/audio" Target="file:///F:\&#1084;&#1086;&#1088;&#1077;\&#1095;&#1072;&#1081;&#1082;&#1080;.mp3" TargetMode="Externa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&#1090;&#1072;&#1073;&#1083;&#1080;&#1094;&#1072;%20&#1088;&#1077;&#1079;&#1091;&#1083;&#1100;&#1090;&#1072;&#1090;&#1086;&#1074;.xls" TargetMode="External"/><Relationship Id="rId2" Type="http://schemas.openxmlformats.org/officeDocument/2006/relationships/audio" Target="file:///F:\&#1084;&#1086;&#1088;&#1077;\&#1057;&#1077;&#1088;&#1077;&#1075;&#1072;%20-%201000000%20&#1076;&#1086;&#1083;&#1083;&#1072;&#1088;&#1086;&#1074;.mp3" TargetMode="External"/><Relationship Id="rId1" Type="http://schemas.openxmlformats.org/officeDocument/2006/relationships/audio" Target="file:///F:\&#1084;&#1086;&#1088;&#1077;\&#1095;&#1072;&#1081;&#1082;&#1080;.mp3" TargetMode="Externa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0.xml"/><Relationship Id="rId3" Type="http://schemas.openxmlformats.org/officeDocument/2006/relationships/image" Target="../media/image17.jpeg"/><Relationship Id="rId7" Type="http://schemas.openxmlformats.org/officeDocument/2006/relationships/slide" Target="slide18.xml"/><Relationship Id="rId12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86;&#1088;&#1077;\&#1095;&#1072;&#1081;&#1082;&#1080;.mp3" TargetMode="External"/><Relationship Id="rId6" Type="http://schemas.openxmlformats.org/officeDocument/2006/relationships/slide" Target="slide16.xml"/><Relationship Id="rId11" Type="http://schemas.openxmlformats.org/officeDocument/2006/relationships/slide" Target="slide14.xml"/><Relationship Id="rId5" Type="http://schemas.openxmlformats.org/officeDocument/2006/relationships/slide" Target="slide19.xml"/><Relationship Id="rId10" Type="http://schemas.openxmlformats.org/officeDocument/2006/relationships/slide" Target="slide17.xml"/><Relationship Id="rId4" Type="http://schemas.openxmlformats.org/officeDocument/2006/relationships/image" Target="../media/image2.png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86;&#1088;&#1077;\&#1095;&#1072;&#1081;&#1082;&#1080;.mp3" TargetMode="External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hyperlink" Target="&#1078;&#1077;&#1088;&#1077;&#1073;&#1100;&#1105;&#1074;&#1082;&#1072;.pp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&#1084;&#1086;&#1088;&#1077;\&#1095;&#1072;&#1081;&#1082;&#1080;.mp3" TargetMode="External"/><Relationship Id="rId1" Type="http://schemas.openxmlformats.org/officeDocument/2006/relationships/audio" Target="file:///F:\&#1084;&#1086;&#1088;&#1077;\&#1084;&#1086;&#1088;&#1077;.mp3" TargetMode="External"/><Relationship Id="rId6" Type="http://schemas.openxmlformats.org/officeDocument/2006/relationships/image" Target="../media/image2.png"/><Relationship Id="rId5" Type="http://schemas.openxmlformats.org/officeDocument/2006/relationships/slide" Target="slide21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22.xml"/><Relationship Id="rId2" Type="http://schemas.openxmlformats.org/officeDocument/2006/relationships/audio" Target="file:///F:\&#1084;&#1086;&#1088;&#1077;\&#1071;&#1093;&#1072;-&#1052;&#1072;&#1103;&#1093;&#1072;.mp3" TargetMode="External"/><Relationship Id="rId1" Type="http://schemas.openxmlformats.org/officeDocument/2006/relationships/audio" Target="file:///F:\&#1084;&#1086;&#1088;&#1077;\&#1095;&#1072;&#1081;&#1082;&#1080;.mp3" TargetMode="External"/><Relationship Id="rId6" Type="http://schemas.openxmlformats.org/officeDocument/2006/relationships/slide" Target="slide23.xml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&#1090;&#1072;&#1073;&#1083;&#1080;&#1094;&#1072;%20&#1088;&#1077;&#1079;&#1091;&#1083;&#1100;&#1090;&#1072;&#1090;&#1086;&#1074;.xls" TargetMode="External"/><Relationship Id="rId2" Type="http://schemas.openxmlformats.org/officeDocument/2006/relationships/audio" Target="file:///F:\&#1084;&#1086;&#1088;&#1077;\&#1089;&#1086;&#1087;&#1088;&#1086;&#1074;&#1086;&#1076;&#1080;&#1090;&#1077;&#1083;&#1100;&#1085;&#1072;&#1103;%20&#1087;&#1088;&#1077;&#1079;&#1077;&#1085;&#1090;&#1072;&#1094;&#1080;&#1103;\&#1070;&#1083;&#1080;&#1103;%20&#1057;&#1072;&#1074;&#1080;&#1095;&#1077;&#1074;&#1072;%20-%20&#1050;&#1086;&#1088;&#1072;&#1073;&#1083;&#1080;.mp3" TargetMode="External"/><Relationship Id="rId1" Type="http://schemas.openxmlformats.org/officeDocument/2006/relationships/audio" Target="file:///F:\&#1084;&#1086;&#1088;&#1077;\&#1089;&#1086;&#1087;&#1088;&#1086;&#1074;&#1086;&#1076;&#1080;&#1090;&#1077;&#1083;&#1100;&#1085;&#1072;&#1103;%20&#1087;&#1088;&#1077;&#1079;&#1077;&#1085;&#1090;&#1072;&#1094;&#1080;&#1103;\&#1095;&#1072;&#1081;&#1082;&#1080;.mp3" TargetMode="Externa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&#1084;&#1086;&#1088;&#1077;\&#1103;-&#1085;&#1077;%20&#1087;&#1086;&#1089;&#1083;&#1077;&#1076;&#1085;&#1080;&#1081;%20&#1075;&#1077;&#1088;&#1086;&#1081;.mp3" TargetMode="External"/><Relationship Id="rId1" Type="http://schemas.openxmlformats.org/officeDocument/2006/relationships/audio" Target="file:///F:\&#1084;&#1086;&#1088;&#1077;\&#1095;&#1072;&#1081;&#1082;&#1080;.mp3" TargetMode="External"/><Relationship Id="rId6" Type="http://schemas.openxmlformats.org/officeDocument/2006/relationships/hyperlink" Target="&#1090;&#1072;&#1073;&#1083;&#1080;&#1094;&#1072;%20&#1088;&#1077;&#1079;&#1091;&#1083;&#1100;&#1090;&#1072;&#1090;&#1086;&#1074;.xl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&#1084;&#1086;&#1088;&#1077;\&#1051;&#1102;&#1073;&#1077;%20&#1080;%20&#1042;.&#1044;&#1072;&#1081;&#1085;&#1077;&#1082;&#1086;%20-%20&#1052;&#1086;&#1081;%20&#1072;&#1076;&#1084;&#1080;&#1088;&#1072;&#1083;_ost_amiral.mp3" TargetMode="External"/><Relationship Id="rId1" Type="http://schemas.openxmlformats.org/officeDocument/2006/relationships/audio" Target="file:///F:\&#1084;&#1086;&#1088;&#1077;\&#1095;&#1072;&#1081;&#1082;&#1080;.mp3" TargetMode="External"/><Relationship Id="rId6" Type="http://schemas.openxmlformats.org/officeDocument/2006/relationships/image" Target="../media/image2.png"/><Relationship Id="rId5" Type="http://schemas.openxmlformats.org/officeDocument/2006/relationships/slide" Target="slide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86;&#1088;&#1077;\19_pesenka_o_kapit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86;&#1088;&#1077;\&#1095;&#1072;&#1081;&#1082;&#1080;.mp3" TargetMode="External"/><Relationship Id="rId6" Type="http://schemas.openxmlformats.org/officeDocument/2006/relationships/image" Target="../media/image2.png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2596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813"/>
            <a:ext cx="9982200" cy="70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228600" y="5486400"/>
            <a:ext cx="96012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altLang="ru-RU" sz="4800" b="1">
                <a:solidFill>
                  <a:schemeClr val="bg1"/>
                </a:solidFill>
                <a:latin typeface="Times New Roman" pitchFamily="18" charset="0"/>
              </a:rPr>
              <a:t>М А Т Е М А Т И Ч Е С К А Я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altLang="ru-RU" sz="4800" b="1">
                <a:solidFill>
                  <a:schemeClr val="bg1"/>
                </a:solidFill>
                <a:latin typeface="Times New Roman" pitchFamily="18" charset="0"/>
              </a:rPr>
              <a:t>       Р Е Г А Т А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620000" y="62484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chemeClr val="bg1"/>
                </a:solidFill>
                <a:hlinkClick r:id="rId5" action="ppaction://hlinksldjump"/>
              </a:rPr>
              <a:t>далее</a:t>
            </a:r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4104" name="чайк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093 ЧЕЛСИ - РОССИЯ ЧЕМПИОНКА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1" y="203251"/>
            <a:ext cx="7873016" cy="40634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3476" y="6579513"/>
            <a:ext cx="86237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70C0"/>
                </a:solidFill>
                <a:latin typeface="+mj-lt"/>
              </a:rPr>
              <a:t>III Всероссийская научно-методическая </a:t>
            </a:r>
            <a:r>
              <a:rPr lang="ru-RU" sz="1100" b="1" dirty="0" smtClean="0">
                <a:solidFill>
                  <a:srgbClr val="0070C0"/>
                </a:solidFill>
                <a:latin typeface="+mj-lt"/>
              </a:rPr>
              <a:t>конференция</a:t>
            </a:r>
            <a:r>
              <a:rPr lang="ru-RU" sz="1100" dirty="0" smtClean="0">
                <a:solidFill>
                  <a:srgbClr val="0070C0"/>
                </a:solidFill>
                <a:latin typeface="+mj-lt"/>
              </a:rPr>
              <a:t>  </a:t>
            </a:r>
            <a:r>
              <a:rPr lang="ru-RU" sz="1100" b="1" dirty="0" smtClean="0">
                <a:solidFill>
                  <a:srgbClr val="0070C0"/>
                </a:solidFill>
                <a:latin typeface="+mj-lt"/>
              </a:rPr>
              <a:t>"Педагогическая </a:t>
            </a:r>
            <a:r>
              <a:rPr lang="ru-RU" sz="1100" b="1" dirty="0">
                <a:solidFill>
                  <a:srgbClr val="0070C0"/>
                </a:solidFill>
                <a:latin typeface="+mj-lt"/>
              </a:rPr>
              <a:t>технология и мастерство учителя"</a:t>
            </a:r>
            <a:endParaRPr lang="ru-RU" sz="1100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1100" b="1" dirty="0">
                <a:solidFill>
                  <a:srgbClr val="0070C0"/>
                </a:solidFill>
                <a:latin typeface="+mj-lt"/>
              </a:rPr>
              <a:t>ноябрь – декабрь 2015 года</a:t>
            </a:r>
            <a:endParaRPr lang="ru-RU" sz="11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5332" y="3962853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dirty="0" err="1">
                <a:solidFill>
                  <a:schemeClr val="bg1"/>
                </a:solidFill>
              </a:rPr>
              <a:t>Флегентова</a:t>
            </a:r>
            <a:r>
              <a:rPr lang="ru-RU" sz="1400" dirty="0">
                <a:solidFill>
                  <a:schemeClr val="bg1"/>
                </a:solidFill>
              </a:rPr>
              <a:t> Валентина Ивановна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учитель математики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Муниципальное бюджетное образовательное учреждение «Лицей №3»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Иркутская область, г. Братск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75" fill="hold"/>
                                        <p:tgtEl>
                                          <p:spTgt spid="4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1757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10287000" cy="771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2362200" y="4114800"/>
            <a:ext cx="885825" cy="914400"/>
            <a:chOff x="1474" y="422"/>
            <a:chExt cx="3164" cy="3504"/>
          </a:xfrm>
        </p:grpSpPr>
        <p:grpSp>
          <p:nvGrpSpPr>
            <p:cNvPr id="29700" name="Group 4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29701" name="AutoShape 5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02" name="Rectangle 6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03" name="Rectangle 7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AutoShape 9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6" name="AutoShape 10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7" name="AutoShape 11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708" name="Group 12"/>
          <p:cNvGrpSpPr>
            <a:grpSpLocks/>
          </p:cNvGrpSpPr>
          <p:nvPr/>
        </p:nvGrpSpPr>
        <p:grpSpPr bwMode="auto">
          <a:xfrm>
            <a:off x="3581400" y="4572000"/>
            <a:ext cx="885825" cy="898525"/>
            <a:chOff x="1474" y="422"/>
            <a:chExt cx="3164" cy="3504"/>
          </a:xfrm>
        </p:grpSpPr>
        <p:grpSp>
          <p:nvGrpSpPr>
            <p:cNvPr id="29709" name="Group 13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29710" name="AutoShape 14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11" name="Rectangle 15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12" name="Rectangle 16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713" name="Line 17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14" name="AutoShape 18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5" name="AutoShape 19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6" name="AutoShape 20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717" name="Group 21"/>
          <p:cNvGrpSpPr>
            <a:grpSpLocks/>
          </p:cNvGrpSpPr>
          <p:nvPr/>
        </p:nvGrpSpPr>
        <p:grpSpPr bwMode="auto">
          <a:xfrm>
            <a:off x="990600" y="4267200"/>
            <a:ext cx="885825" cy="898525"/>
            <a:chOff x="1474" y="422"/>
            <a:chExt cx="3164" cy="3504"/>
          </a:xfrm>
        </p:grpSpPr>
        <p:grpSp>
          <p:nvGrpSpPr>
            <p:cNvPr id="29718" name="Group 22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29719" name="AutoShape 23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20" name="Rectangle 24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21" name="Rectangle 25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722" name="Line 26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23" name="AutoShape 27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4" name="AutoShape 28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5" name="AutoShape 29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726" name="Group 30"/>
          <p:cNvGrpSpPr>
            <a:grpSpLocks/>
          </p:cNvGrpSpPr>
          <p:nvPr/>
        </p:nvGrpSpPr>
        <p:grpSpPr bwMode="auto">
          <a:xfrm>
            <a:off x="5943600" y="4572000"/>
            <a:ext cx="885825" cy="898525"/>
            <a:chOff x="1474" y="422"/>
            <a:chExt cx="3164" cy="3504"/>
          </a:xfrm>
        </p:grpSpPr>
        <p:grpSp>
          <p:nvGrpSpPr>
            <p:cNvPr id="29727" name="Group 31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29728" name="AutoShape 32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29" name="Rectangle 33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30" name="Rectangle 34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731" name="Line 35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32" name="AutoShape 36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3" name="AutoShape 37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4" name="AutoShape 38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735" name="Group 39"/>
          <p:cNvGrpSpPr>
            <a:grpSpLocks/>
          </p:cNvGrpSpPr>
          <p:nvPr/>
        </p:nvGrpSpPr>
        <p:grpSpPr bwMode="auto">
          <a:xfrm>
            <a:off x="304800" y="5257800"/>
            <a:ext cx="885825" cy="914400"/>
            <a:chOff x="1474" y="422"/>
            <a:chExt cx="3164" cy="3504"/>
          </a:xfrm>
        </p:grpSpPr>
        <p:grpSp>
          <p:nvGrpSpPr>
            <p:cNvPr id="29736" name="Group 40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29737" name="AutoShape 41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38" name="Rectangle 42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39" name="Rectangle 43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740" name="Line 44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41" name="AutoShape 45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42" name="AutoShape 46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43" name="AutoShape 47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744" name="Group 48"/>
          <p:cNvGrpSpPr>
            <a:grpSpLocks/>
          </p:cNvGrpSpPr>
          <p:nvPr/>
        </p:nvGrpSpPr>
        <p:grpSpPr bwMode="auto">
          <a:xfrm>
            <a:off x="5334000" y="5486400"/>
            <a:ext cx="885825" cy="898525"/>
            <a:chOff x="1474" y="422"/>
            <a:chExt cx="3164" cy="3504"/>
          </a:xfrm>
        </p:grpSpPr>
        <p:grpSp>
          <p:nvGrpSpPr>
            <p:cNvPr id="29745" name="Group 49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29746" name="AutoShape 50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47" name="Rectangle 51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48" name="Rectangle 52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749" name="Line 53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50" name="AutoShape 54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1" name="AutoShape 55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2" name="AutoShape 56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753" name="Group 57"/>
          <p:cNvGrpSpPr>
            <a:grpSpLocks/>
          </p:cNvGrpSpPr>
          <p:nvPr/>
        </p:nvGrpSpPr>
        <p:grpSpPr bwMode="auto">
          <a:xfrm>
            <a:off x="4495800" y="4114800"/>
            <a:ext cx="885825" cy="898525"/>
            <a:chOff x="1474" y="422"/>
            <a:chExt cx="3164" cy="3504"/>
          </a:xfrm>
        </p:grpSpPr>
        <p:grpSp>
          <p:nvGrpSpPr>
            <p:cNvPr id="29754" name="Group 58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29755" name="AutoShape 59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56" name="Rectangle 60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57" name="Rectangle 61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758" name="Line 62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59" name="AutoShape 63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0" name="AutoShape 64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1" name="AutoShape 65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762" name="Group 66"/>
          <p:cNvGrpSpPr>
            <a:grpSpLocks/>
          </p:cNvGrpSpPr>
          <p:nvPr/>
        </p:nvGrpSpPr>
        <p:grpSpPr bwMode="auto">
          <a:xfrm>
            <a:off x="6934200" y="4114800"/>
            <a:ext cx="885825" cy="898525"/>
            <a:chOff x="1474" y="422"/>
            <a:chExt cx="3164" cy="3504"/>
          </a:xfrm>
        </p:grpSpPr>
        <p:grpSp>
          <p:nvGrpSpPr>
            <p:cNvPr id="29763" name="Group 67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29764" name="AutoShape 68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65" name="Rectangle 69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66" name="Rectangle 70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767" name="Line 71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68" name="AutoShape 72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9" name="AutoShape 73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70" name="AutoShape 74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771" name="Group 75"/>
          <p:cNvGrpSpPr>
            <a:grpSpLocks/>
          </p:cNvGrpSpPr>
          <p:nvPr/>
        </p:nvGrpSpPr>
        <p:grpSpPr bwMode="auto">
          <a:xfrm>
            <a:off x="8258175" y="5334000"/>
            <a:ext cx="885825" cy="898525"/>
            <a:chOff x="1474" y="422"/>
            <a:chExt cx="3164" cy="3504"/>
          </a:xfrm>
        </p:grpSpPr>
        <p:grpSp>
          <p:nvGrpSpPr>
            <p:cNvPr id="29772" name="Group 76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29773" name="AutoShape 77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74" name="Rectangle 78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75" name="Rectangle 79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776" name="Line 80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77" name="AutoShape 81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33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78" name="AutoShape 82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33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79" name="AutoShape 83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780" name="Group 84"/>
          <p:cNvGrpSpPr>
            <a:grpSpLocks/>
          </p:cNvGrpSpPr>
          <p:nvPr/>
        </p:nvGrpSpPr>
        <p:grpSpPr bwMode="auto">
          <a:xfrm>
            <a:off x="1447800" y="5486400"/>
            <a:ext cx="885825" cy="898525"/>
            <a:chOff x="1474" y="422"/>
            <a:chExt cx="3164" cy="3504"/>
          </a:xfrm>
        </p:grpSpPr>
        <p:grpSp>
          <p:nvGrpSpPr>
            <p:cNvPr id="29781" name="Group 85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29782" name="AutoShape 86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83" name="Rectangle 87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84" name="Rectangle 88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785" name="Line 89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86" name="AutoShape 90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87" name="AutoShape 91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88" name="AutoShape 92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789" name="Group 93"/>
          <p:cNvGrpSpPr>
            <a:grpSpLocks/>
          </p:cNvGrpSpPr>
          <p:nvPr/>
        </p:nvGrpSpPr>
        <p:grpSpPr bwMode="auto">
          <a:xfrm>
            <a:off x="2819400" y="5410200"/>
            <a:ext cx="885825" cy="898525"/>
            <a:chOff x="1474" y="422"/>
            <a:chExt cx="3164" cy="3504"/>
          </a:xfrm>
        </p:grpSpPr>
        <p:grpSp>
          <p:nvGrpSpPr>
            <p:cNvPr id="29790" name="Group 94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29791" name="AutoShape 95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92" name="Rectangle 96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93" name="Rectangle 97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794" name="Line 98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95" name="AutoShape 99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96" name="AutoShape 100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97" name="AutoShape 101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799" name="Text Box 103"/>
          <p:cNvSpPr txBox="1">
            <a:spLocks noChangeArrowheads="1"/>
          </p:cNvSpPr>
          <p:nvPr/>
        </p:nvSpPr>
        <p:spPr bwMode="auto">
          <a:xfrm>
            <a:off x="7543800" y="64912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5" action="ppaction://hlinksldjump"/>
              </a:rPr>
              <a:t>далее</a:t>
            </a:r>
            <a:endParaRPr lang="ru-RU" altLang="ru-RU"/>
          </a:p>
        </p:txBody>
      </p:sp>
      <p:pic>
        <p:nvPicPr>
          <p:cNvPr id="29800" name="чайк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802" name="Серега - 1000000 долларов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04" name="Text Box 108"/>
          <p:cNvSpPr txBox="1">
            <a:spLocks noChangeArrowheads="1"/>
          </p:cNvSpPr>
          <p:nvPr/>
        </p:nvSpPr>
        <p:spPr bwMode="auto">
          <a:xfrm>
            <a:off x="3124200" y="64912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7" action="ppaction://hlinkfile"/>
              </a:rPr>
              <a:t>таблица результатов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75" fill="hold"/>
                                        <p:tgtEl>
                                          <p:spTgt spid="298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80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8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0078" fill="hold"/>
                                        <p:tgtEl>
                                          <p:spTgt spid="298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0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80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157163"/>
            <a:ext cx="9144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ru-RU" sz="4800" b="1" i="1">
                <a:solidFill>
                  <a:schemeClr val="accent2"/>
                </a:solidFill>
              </a:rPr>
              <a:t>ГАВАНЬ </a:t>
            </a:r>
            <a:r>
              <a:rPr lang="ru-RU" altLang="ru-RU" sz="4800" b="1" i="1" u="sng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ru-RU" sz="4800" b="1" i="1" u="sng">
                <a:solidFill>
                  <a:schemeClr val="accent2"/>
                </a:solidFill>
              </a:rPr>
              <a:t>«ВЕЛИКИЕ МАТЕМАТИКИ»</a:t>
            </a:r>
          </a:p>
        </p:txBody>
      </p:sp>
      <p:pic>
        <p:nvPicPr>
          <p:cNvPr id="11269" name="Picture 5" descr="8445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371600"/>
            <a:ext cx="92964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чайк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76600" y="1905000"/>
            <a:ext cx="1662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 Евклид</a:t>
            </a:r>
          </a:p>
        </p:txBody>
      </p:sp>
      <p:sp>
        <p:nvSpPr>
          <p:cNvPr id="11274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715000" y="1524000"/>
            <a:ext cx="2720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 b="1">
                <a:solidFill>
                  <a:schemeClr val="bg1"/>
                </a:solidFill>
              </a:rPr>
              <a:t> </a:t>
            </a:r>
            <a:r>
              <a:rPr lang="ru-RU" altLang="ru-RU" sz="3200">
                <a:solidFill>
                  <a:schemeClr val="bg1"/>
                </a:solidFill>
              </a:rPr>
              <a:t>Декард Рене</a:t>
            </a:r>
          </a:p>
        </p:txBody>
      </p:sp>
      <p:sp>
        <p:nvSpPr>
          <p:cNvPr id="11275" name="Rectangl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3048000"/>
            <a:ext cx="2325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Эратосфен</a:t>
            </a:r>
          </a:p>
        </p:txBody>
      </p:sp>
      <p:sp>
        <p:nvSpPr>
          <p:cNvPr id="11277" name="Rectangl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0" y="1524000"/>
            <a:ext cx="2832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Лобачевский</a:t>
            </a:r>
          </a:p>
        </p:txBody>
      </p:sp>
      <p:sp>
        <p:nvSpPr>
          <p:cNvPr id="11278" name="Rectangle 1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0" y="5562600"/>
            <a:ext cx="1974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 b="1">
                <a:solidFill>
                  <a:schemeClr val="bg1"/>
                </a:solidFill>
              </a:rPr>
              <a:t> </a:t>
            </a:r>
            <a:r>
              <a:rPr lang="ru-RU" altLang="ru-RU" sz="3200">
                <a:solidFill>
                  <a:schemeClr val="bg1"/>
                </a:solidFill>
              </a:rPr>
              <a:t>Пифагор</a:t>
            </a:r>
          </a:p>
        </p:txBody>
      </p:sp>
      <p:sp>
        <p:nvSpPr>
          <p:cNvPr id="11279" name="Rectangle 1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362200" y="6278563"/>
            <a:ext cx="1384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Фалес</a:t>
            </a:r>
          </a:p>
        </p:txBody>
      </p:sp>
      <p:sp>
        <p:nvSpPr>
          <p:cNvPr id="11281" name="Rectangle 1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72000" y="5791200"/>
            <a:ext cx="1390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Эйлер</a:t>
            </a:r>
          </a:p>
        </p:txBody>
      </p:sp>
      <p:sp>
        <p:nvSpPr>
          <p:cNvPr id="11282" name="Rectangle 18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705600" y="2286000"/>
            <a:ext cx="1755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chemeClr val="bg1"/>
                </a:solidFill>
              </a:rPr>
              <a:t>Паскаль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7620000" y="64912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hlinkClick r:id="rId13" action="ppaction://hlinksldjump"/>
              </a:rPr>
              <a:t>далее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75" fill="hold"/>
                                        <p:tgtEl>
                                          <p:spTgt spid="112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лобачев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3541713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352800" y="5867400"/>
            <a:ext cx="2832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 b="1"/>
              <a:t>Лобачевский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772400" y="6324600"/>
            <a:ext cx="914400" cy="3667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3" action="ppaction://hlinksldjump"/>
              </a:rPr>
              <a:t>назад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Blaise_Pas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3905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657600" y="5486400"/>
            <a:ext cx="1863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 b="1"/>
              <a:t>Паскаль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772400" y="6324600"/>
            <a:ext cx="914400" cy="3667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3" action="ppaction://hlinksldjump"/>
              </a:rPr>
              <a:t>назад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ei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254158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810000" y="5029200"/>
            <a:ext cx="145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 b="1"/>
              <a:t>Эйлер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772400" y="6324600"/>
            <a:ext cx="914400" cy="3667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3" action="ppaction://hlinksldjump"/>
              </a:rPr>
              <a:t>назад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Pythagoras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42545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352800" y="5638800"/>
            <a:ext cx="2084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 b="1"/>
              <a:t> Пифагор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772400" y="6324600"/>
            <a:ext cx="914400" cy="3667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3" action="ppaction://hlinksldjump"/>
              </a:rPr>
              <a:t>назад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декар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3551238" cy="48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048000" y="5562600"/>
            <a:ext cx="2827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 b="1">
                <a:solidFill>
                  <a:schemeClr val="bg1"/>
                </a:solidFill>
              </a:rPr>
              <a:t> </a:t>
            </a:r>
            <a:r>
              <a:rPr lang="ru-RU" altLang="ru-RU" sz="3200" b="1"/>
              <a:t>Декард Рене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772400" y="6324600"/>
            <a:ext cx="914400" cy="3667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3" action="ppaction://hlinksldjump"/>
              </a:rPr>
              <a:t>назад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фал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"/>
            <a:ext cx="38195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810000" y="5410200"/>
            <a:ext cx="1466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 b="1"/>
              <a:t>Фалес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772400" y="6324600"/>
            <a:ext cx="914400" cy="3667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3" action="ppaction://hlinksldjump"/>
              </a:rPr>
              <a:t>назад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эратосф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38200"/>
            <a:ext cx="2973388" cy="41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352800" y="5181600"/>
            <a:ext cx="2444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 b="1"/>
              <a:t>Эратосфен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772400" y="6324600"/>
            <a:ext cx="914400" cy="3667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3" action="ppaction://hlinksldjump"/>
              </a:rPr>
              <a:t>назад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906491736_to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3940175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657600" y="5410200"/>
            <a:ext cx="178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200" b="1"/>
              <a:t> Евклид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772400" y="6324600"/>
            <a:ext cx="914400" cy="3667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3" action="ppaction://hlinksldjump"/>
              </a:rPr>
              <a:t>назад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5" name="Picture 111" descr="042f867540815416b512115786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2514600" y="3352800"/>
            <a:ext cx="809625" cy="762000"/>
            <a:chOff x="1474" y="422"/>
            <a:chExt cx="3164" cy="3504"/>
          </a:xfrm>
        </p:grpSpPr>
        <p:grpSp>
          <p:nvGrpSpPr>
            <p:cNvPr id="6148" name="Group 4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6149" name="AutoShape 5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0" name="Rectangle 6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1" name="Rectangle 7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AutoShape 9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4" name="AutoShape 10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AutoShape 11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4114800" y="2514600"/>
            <a:ext cx="581025" cy="609600"/>
            <a:chOff x="1474" y="422"/>
            <a:chExt cx="3164" cy="3504"/>
          </a:xfrm>
        </p:grpSpPr>
        <p:grpSp>
          <p:nvGrpSpPr>
            <p:cNvPr id="6161" name="Group 17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6162" name="AutoShape 18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3" name="Rectangle 19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4" name="Rectangle 20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AutoShape 22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7" name="AutoShape 23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8" name="AutoShape 24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69" name="Group 25"/>
          <p:cNvGrpSpPr>
            <a:grpSpLocks/>
          </p:cNvGrpSpPr>
          <p:nvPr/>
        </p:nvGrpSpPr>
        <p:grpSpPr bwMode="auto">
          <a:xfrm>
            <a:off x="1143000" y="2590800"/>
            <a:ext cx="657225" cy="685800"/>
            <a:chOff x="1474" y="422"/>
            <a:chExt cx="3164" cy="3504"/>
          </a:xfrm>
        </p:grpSpPr>
        <p:grpSp>
          <p:nvGrpSpPr>
            <p:cNvPr id="6170" name="Group 26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6171" name="AutoShape 27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2" name="Rectangle 28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3" name="Rectangle 29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74" name="Line 30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5" name="AutoShape 31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AutoShape 32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AutoShape 33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78" name="Group 34"/>
          <p:cNvGrpSpPr>
            <a:grpSpLocks/>
          </p:cNvGrpSpPr>
          <p:nvPr/>
        </p:nvGrpSpPr>
        <p:grpSpPr bwMode="auto">
          <a:xfrm>
            <a:off x="6096000" y="4038600"/>
            <a:ext cx="885825" cy="898525"/>
            <a:chOff x="1474" y="422"/>
            <a:chExt cx="3164" cy="3504"/>
          </a:xfrm>
        </p:grpSpPr>
        <p:grpSp>
          <p:nvGrpSpPr>
            <p:cNvPr id="6179" name="Group 35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6180" name="AutoShape 36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81" name="Rectangle 37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82" name="Rectangle 38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83" name="Line 39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4" name="AutoShape 40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5" name="AutoShape 41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6" name="AutoShape 42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87" name="Group 43"/>
          <p:cNvGrpSpPr>
            <a:grpSpLocks/>
          </p:cNvGrpSpPr>
          <p:nvPr/>
        </p:nvGrpSpPr>
        <p:grpSpPr bwMode="auto">
          <a:xfrm>
            <a:off x="304800" y="4114800"/>
            <a:ext cx="885825" cy="914400"/>
            <a:chOff x="1474" y="422"/>
            <a:chExt cx="3164" cy="3504"/>
          </a:xfrm>
        </p:grpSpPr>
        <p:grpSp>
          <p:nvGrpSpPr>
            <p:cNvPr id="6188" name="Group 44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6189" name="AutoShape 45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90" name="Rectangle 46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91" name="Rectangle 47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92" name="Line 48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3" name="AutoShape 49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4" name="AutoShape 50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5" name="AutoShape 51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96" name="Group 52"/>
          <p:cNvGrpSpPr>
            <a:grpSpLocks/>
          </p:cNvGrpSpPr>
          <p:nvPr/>
        </p:nvGrpSpPr>
        <p:grpSpPr bwMode="auto">
          <a:xfrm>
            <a:off x="5105400" y="4267200"/>
            <a:ext cx="885825" cy="898525"/>
            <a:chOff x="1474" y="422"/>
            <a:chExt cx="3164" cy="3504"/>
          </a:xfrm>
        </p:grpSpPr>
        <p:grpSp>
          <p:nvGrpSpPr>
            <p:cNvPr id="6197" name="Group 53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6198" name="AutoShape 54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99" name="Rectangle 55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00" name="Rectangle 56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201" name="Line 57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2" name="AutoShape 58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3" name="AutoShape 59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4" name="AutoShape 60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05" name="Group 61"/>
          <p:cNvGrpSpPr>
            <a:grpSpLocks/>
          </p:cNvGrpSpPr>
          <p:nvPr/>
        </p:nvGrpSpPr>
        <p:grpSpPr bwMode="auto">
          <a:xfrm>
            <a:off x="5410200" y="2971800"/>
            <a:ext cx="581025" cy="609600"/>
            <a:chOff x="1474" y="422"/>
            <a:chExt cx="3164" cy="3504"/>
          </a:xfrm>
        </p:grpSpPr>
        <p:grpSp>
          <p:nvGrpSpPr>
            <p:cNvPr id="6206" name="Group 62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6207" name="AutoShape 63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08" name="Rectangle 64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09" name="Rectangle 65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210" name="Line 66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1" name="AutoShape 67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2" name="AutoShape 68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3" name="AutoShape 69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14" name="Group 70"/>
          <p:cNvGrpSpPr>
            <a:grpSpLocks/>
          </p:cNvGrpSpPr>
          <p:nvPr/>
        </p:nvGrpSpPr>
        <p:grpSpPr bwMode="auto">
          <a:xfrm>
            <a:off x="7467600" y="3200400"/>
            <a:ext cx="657225" cy="762000"/>
            <a:chOff x="1474" y="422"/>
            <a:chExt cx="3164" cy="3504"/>
          </a:xfrm>
        </p:grpSpPr>
        <p:grpSp>
          <p:nvGrpSpPr>
            <p:cNvPr id="6215" name="Group 71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6216" name="AutoShape 72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17" name="Rectangle 73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18" name="Rectangle 74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219" name="Line 75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0" name="AutoShape 76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1" name="AutoShape 77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2" name="AutoShape 78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23" name="Group 79"/>
          <p:cNvGrpSpPr>
            <a:grpSpLocks/>
          </p:cNvGrpSpPr>
          <p:nvPr/>
        </p:nvGrpSpPr>
        <p:grpSpPr bwMode="auto">
          <a:xfrm>
            <a:off x="8258175" y="4343400"/>
            <a:ext cx="885825" cy="898525"/>
            <a:chOff x="1474" y="422"/>
            <a:chExt cx="3164" cy="3504"/>
          </a:xfrm>
        </p:grpSpPr>
        <p:grpSp>
          <p:nvGrpSpPr>
            <p:cNvPr id="6224" name="Group 80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6225" name="AutoShape 81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26" name="Rectangle 82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27" name="Rectangle 83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228" name="Line 84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9" name="AutoShape 85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33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30" name="AutoShape 86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33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31" name="AutoShape 87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32" name="Group 88"/>
          <p:cNvGrpSpPr>
            <a:grpSpLocks/>
          </p:cNvGrpSpPr>
          <p:nvPr/>
        </p:nvGrpSpPr>
        <p:grpSpPr bwMode="auto">
          <a:xfrm>
            <a:off x="1676400" y="4343400"/>
            <a:ext cx="885825" cy="898525"/>
            <a:chOff x="1474" y="422"/>
            <a:chExt cx="3164" cy="3504"/>
          </a:xfrm>
        </p:grpSpPr>
        <p:grpSp>
          <p:nvGrpSpPr>
            <p:cNvPr id="6233" name="Group 89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6234" name="AutoShape 90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35" name="Rectangle 91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36" name="Rectangle 92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237" name="Line 93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38" name="AutoShape 94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39" name="AutoShape 95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0" name="AutoShape 96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41" name="Group 97"/>
          <p:cNvGrpSpPr>
            <a:grpSpLocks/>
          </p:cNvGrpSpPr>
          <p:nvPr/>
        </p:nvGrpSpPr>
        <p:grpSpPr bwMode="auto">
          <a:xfrm>
            <a:off x="3657600" y="3886200"/>
            <a:ext cx="885825" cy="898525"/>
            <a:chOff x="1474" y="422"/>
            <a:chExt cx="3164" cy="3504"/>
          </a:xfrm>
        </p:grpSpPr>
        <p:grpSp>
          <p:nvGrpSpPr>
            <p:cNvPr id="6242" name="Group 98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6243" name="AutoShape 99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4" name="Rectangle 100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45" name="Rectangle 101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246" name="Line 102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7" name="AutoShape 103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" name="AutoShape 104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9" name="AutoShape 105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251" name="Text Box 107"/>
          <p:cNvSpPr txBox="1">
            <a:spLocks noChangeArrowheads="1"/>
          </p:cNvSpPr>
          <p:nvPr/>
        </p:nvSpPr>
        <p:spPr bwMode="auto">
          <a:xfrm>
            <a:off x="3505200" y="6491288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hlinkClick r:id="rId4" action="ppaction://hlinkpres?slideindex=1&amp;slidetitle="/>
              </a:rPr>
              <a:t>ЖЕРЕБЬЁВКА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6253" name="Text Box 109"/>
          <p:cNvSpPr txBox="1">
            <a:spLocks noChangeArrowheads="1"/>
          </p:cNvSpPr>
          <p:nvPr/>
        </p:nvSpPr>
        <p:spPr bwMode="auto">
          <a:xfrm>
            <a:off x="7543800" y="64912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5" action="ppaction://hlinksldjump"/>
              </a:rPr>
              <a:t>далее</a:t>
            </a:r>
            <a:endParaRPr lang="ru-RU" altLang="ru-RU"/>
          </a:p>
        </p:txBody>
      </p:sp>
      <p:pic>
        <p:nvPicPr>
          <p:cNvPr id="6254" name="чайк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75" fill="hold"/>
                                        <p:tgtEl>
                                          <p:spTgt spid="6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5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ru-RU" sz="4800" b="1" i="1">
                <a:solidFill>
                  <a:schemeClr val="accent2"/>
                </a:solidFill>
              </a:rPr>
              <a:t>БУХТА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ru-RU" sz="4800" b="1" i="1">
                <a:solidFill>
                  <a:schemeClr val="accent2"/>
                </a:solidFill>
              </a:rPr>
              <a:t>«МОРСКАЯ    МИЛЯ»</a:t>
            </a:r>
          </a:p>
        </p:txBody>
      </p:sp>
      <p:pic>
        <p:nvPicPr>
          <p:cNvPr id="26629" name="Picture 5" descr="7983710012191648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8"/>
          <a:stretch>
            <a:fillRect/>
          </a:stretch>
        </p:blipFill>
        <p:spPr bwMode="auto">
          <a:xfrm>
            <a:off x="-157163" y="1371600"/>
            <a:ext cx="9372601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 rot="-1336393">
            <a:off x="0" y="28194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/>
              <a:t>МИЛЯ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477000" y="41910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/>
              <a:t>ЛОКОТЬ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 rot="220145">
            <a:off x="1371600" y="43434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/>
              <a:t>ФУТ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 rot="-1336393">
            <a:off x="6019800" y="27432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/>
              <a:t>САЖЕНЬ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8001000" y="33528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/>
              <a:t>ЯРД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 rot="1482103">
            <a:off x="2743200" y="37338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/>
              <a:t>МЕТР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7543800" y="64912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5" action="ppaction://hlinksldjump"/>
              </a:rPr>
              <a:t>далее</a:t>
            </a:r>
            <a:endParaRPr lang="ru-RU" altLang="ru-RU"/>
          </a:p>
        </p:txBody>
      </p:sp>
      <p:pic>
        <p:nvPicPr>
          <p:cNvPr id="26638" name="море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9" name="чайки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15" fill="hold"/>
                                        <p:tgtEl>
                                          <p:spTgt spid="266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539" fill="hold"/>
                                        <p:tgtEl>
                                          <p:spTgt spid="266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big36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685800"/>
            <a:ext cx="9677400" cy="72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ru-RU" sz="4800" b="1" i="1">
                <a:solidFill>
                  <a:schemeClr val="accent2"/>
                </a:solidFill>
              </a:rPr>
              <a:t>МОРСКИЕ   РИФЫ</a:t>
            </a:r>
          </a:p>
        </p:txBody>
      </p:sp>
      <p:pic>
        <p:nvPicPr>
          <p:cNvPr id="27654" name="чайк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543800" y="64912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6" action="ppaction://hlinksldjump"/>
              </a:rPr>
              <a:t>далее</a:t>
            </a:r>
            <a:endParaRPr lang="ru-RU" altLang="ru-RU"/>
          </a:p>
        </p:txBody>
      </p:sp>
      <p:grpSp>
        <p:nvGrpSpPr>
          <p:cNvPr id="27656" name="Group 8"/>
          <p:cNvGrpSpPr>
            <a:grpSpLocks/>
          </p:cNvGrpSpPr>
          <p:nvPr/>
        </p:nvGrpSpPr>
        <p:grpSpPr bwMode="auto">
          <a:xfrm>
            <a:off x="1752600" y="2895600"/>
            <a:ext cx="428625" cy="441325"/>
            <a:chOff x="1474" y="422"/>
            <a:chExt cx="3164" cy="3504"/>
          </a:xfrm>
        </p:grpSpPr>
        <p:grpSp>
          <p:nvGrpSpPr>
            <p:cNvPr id="27657" name="Group 9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27658" name="AutoShape 10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59" name="Rectangle 11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0" name="Rectangle 12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2" name="AutoShape 14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3" name="AutoShape 15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4" name="AutoShape 16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7665" name="Group 17"/>
          <p:cNvGrpSpPr>
            <a:grpSpLocks/>
          </p:cNvGrpSpPr>
          <p:nvPr/>
        </p:nvGrpSpPr>
        <p:grpSpPr bwMode="auto">
          <a:xfrm>
            <a:off x="3200400" y="2819400"/>
            <a:ext cx="352425" cy="441325"/>
            <a:chOff x="1474" y="422"/>
            <a:chExt cx="3164" cy="3504"/>
          </a:xfrm>
        </p:grpSpPr>
        <p:grpSp>
          <p:nvGrpSpPr>
            <p:cNvPr id="27666" name="Group 18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27667" name="AutoShape 19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8" name="Rectangle 20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69" name="Rectangle 21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1" name="AutoShape 23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2" name="AutoShape 24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3" name="AutoShape 25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7674" name="Group 26"/>
          <p:cNvGrpSpPr>
            <a:grpSpLocks/>
          </p:cNvGrpSpPr>
          <p:nvPr/>
        </p:nvGrpSpPr>
        <p:grpSpPr bwMode="auto">
          <a:xfrm>
            <a:off x="304800" y="2895600"/>
            <a:ext cx="352425" cy="365125"/>
            <a:chOff x="1474" y="422"/>
            <a:chExt cx="3164" cy="3504"/>
          </a:xfrm>
        </p:grpSpPr>
        <p:grpSp>
          <p:nvGrpSpPr>
            <p:cNvPr id="27675" name="Group 27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27676" name="AutoShape 28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7" name="Rectangle 29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78" name="Rectangle 30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7679" name="Line 31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0" name="AutoShape 32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81" name="AutoShape 33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82" name="AutoShape 34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7683" name="Group 35"/>
          <p:cNvGrpSpPr>
            <a:grpSpLocks/>
          </p:cNvGrpSpPr>
          <p:nvPr/>
        </p:nvGrpSpPr>
        <p:grpSpPr bwMode="auto">
          <a:xfrm>
            <a:off x="4114800" y="4419600"/>
            <a:ext cx="1219200" cy="1295400"/>
            <a:chOff x="1474" y="422"/>
            <a:chExt cx="3164" cy="3504"/>
          </a:xfrm>
        </p:grpSpPr>
        <p:grpSp>
          <p:nvGrpSpPr>
            <p:cNvPr id="27684" name="Group 36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27685" name="AutoShape 37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6" name="Rectangle 38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7" name="Rectangle 39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7688" name="Line 40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9" name="AutoShape 41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90" name="AutoShape 42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91" name="AutoShape 43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7692" name="Group 44"/>
          <p:cNvGrpSpPr>
            <a:grpSpLocks/>
          </p:cNvGrpSpPr>
          <p:nvPr/>
        </p:nvGrpSpPr>
        <p:grpSpPr bwMode="auto">
          <a:xfrm>
            <a:off x="685800" y="3962400"/>
            <a:ext cx="838200" cy="914400"/>
            <a:chOff x="1474" y="422"/>
            <a:chExt cx="3164" cy="3504"/>
          </a:xfrm>
        </p:grpSpPr>
        <p:grpSp>
          <p:nvGrpSpPr>
            <p:cNvPr id="27693" name="Group 45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27694" name="AutoShape 46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5" name="Rectangle 47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6" name="Rectangle 48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7697" name="Line 49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8" name="AutoShape 50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99" name="AutoShape 51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00" name="AutoShape 52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7701" name="Group 53"/>
          <p:cNvGrpSpPr>
            <a:grpSpLocks/>
          </p:cNvGrpSpPr>
          <p:nvPr/>
        </p:nvGrpSpPr>
        <p:grpSpPr bwMode="auto">
          <a:xfrm>
            <a:off x="6934200" y="2971800"/>
            <a:ext cx="352425" cy="441325"/>
            <a:chOff x="1474" y="422"/>
            <a:chExt cx="3164" cy="3504"/>
          </a:xfrm>
        </p:grpSpPr>
        <p:grpSp>
          <p:nvGrpSpPr>
            <p:cNvPr id="27702" name="Group 54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27703" name="AutoShape 55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4" name="Rectangle 56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05" name="Rectangle 57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7706" name="Line 58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7" name="AutoShape 59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08" name="AutoShape 60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09" name="AutoShape 61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7710" name="Group 62"/>
          <p:cNvGrpSpPr>
            <a:grpSpLocks/>
          </p:cNvGrpSpPr>
          <p:nvPr/>
        </p:nvGrpSpPr>
        <p:grpSpPr bwMode="auto">
          <a:xfrm>
            <a:off x="8639175" y="3124200"/>
            <a:ext cx="504825" cy="533400"/>
            <a:chOff x="1474" y="422"/>
            <a:chExt cx="3164" cy="3504"/>
          </a:xfrm>
        </p:grpSpPr>
        <p:grpSp>
          <p:nvGrpSpPr>
            <p:cNvPr id="27711" name="Group 63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27712" name="AutoShape 64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3" name="Rectangle 65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14" name="Rectangle 66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7715" name="Line 67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16" name="AutoShape 68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17" name="AutoShape 69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18" name="AutoShape 70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7719" name="Яха-Маяха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20" name="Text Box 72"/>
          <p:cNvSpPr txBox="1">
            <a:spLocks noChangeArrowheads="1"/>
          </p:cNvSpPr>
          <p:nvPr/>
        </p:nvSpPr>
        <p:spPr bwMode="auto">
          <a:xfrm>
            <a:off x="6400800" y="649128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7" action="ppaction://hlinksldjump"/>
              </a:rPr>
              <a:t>конкурс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39" fill="hold"/>
                                        <p:tgtEl>
                                          <p:spTgt spid="27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3227" fill="hold"/>
                                        <p:tgtEl>
                                          <p:spTgt spid="277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71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772400" y="6248400"/>
            <a:ext cx="990600" cy="3667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2" action="ppaction://hlinksldjump"/>
              </a:rPr>
              <a:t>назад</a:t>
            </a:r>
            <a:endParaRPr lang="ru-RU" altLang="ru-RU"/>
          </a:p>
        </p:txBody>
      </p:sp>
      <p:graphicFrame>
        <p:nvGraphicFramePr>
          <p:cNvPr id="32026" name="Group 282"/>
          <p:cNvGraphicFramePr>
            <a:graphicFrameLocks noGrp="1"/>
          </p:cNvGraphicFramePr>
          <p:nvPr/>
        </p:nvGraphicFramePr>
        <p:xfrm>
          <a:off x="1447800" y="3505200"/>
          <a:ext cx="5257800" cy="3168651"/>
        </p:xfrm>
        <a:graphic>
          <a:graphicData uri="http://schemas.openxmlformats.org/drawingml/2006/table">
            <a:tbl>
              <a:tblPr/>
              <a:tblGrid>
                <a:gridCol w="877888"/>
                <a:gridCol w="874712"/>
                <a:gridCol w="877888"/>
                <a:gridCol w="874712"/>
                <a:gridCol w="877888"/>
                <a:gridCol w="874712"/>
              </a:tblGrid>
              <a:tr h="676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552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2825" algn="l"/>
                        </a:tabLst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027" name="Rectangle 283"/>
          <p:cNvSpPr>
            <a:spLocks noChangeArrowheads="1"/>
          </p:cNvSpPr>
          <p:nvPr/>
        </p:nvSpPr>
        <p:spPr bwMode="auto">
          <a:xfrm>
            <a:off x="0" y="228600"/>
            <a:ext cx="38417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124075" algn="l"/>
                <a:tab pos="35528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124075" algn="l"/>
                <a:tab pos="35528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124075" algn="l"/>
                <a:tab pos="35528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124075" algn="l"/>
                <a:tab pos="35528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124075" algn="l"/>
                <a:tab pos="35528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124075" algn="l"/>
                <a:tab pos="35528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124075" algn="l"/>
                <a:tab pos="35528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124075" algn="l"/>
                <a:tab pos="35528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124075" algn="l"/>
                <a:tab pos="35528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/>
              <a:t>                  9, 2, 28, 12, 4		</a:t>
            </a:r>
            <a:endParaRPr lang="ru-RU" altLang="ru-RU"/>
          </a:p>
          <a:p>
            <a:pPr algn="ctr"/>
            <a:r>
              <a:rPr lang="ru-RU" altLang="ru-RU" b="1"/>
              <a:t>18, 10, 54, 15</a:t>
            </a:r>
            <a:endParaRPr lang="ru-RU" altLang="ru-RU"/>
          </a:p>
          <a:p>
            <a:pPr algn="ctr"/>
            <a:r>
              <a:rPr lang="ru-RU" altLang="ru-RU" b="1"/>
              <a:t>56, 2, 14, 4</a:t>
            </a:r>
            <a:endParaRPr lang="ru-RU" altLang="ru-RU"/>
          </a:p>
          <a:p>
            <a:pPr algn="ctr"/>
            <a:r>
              <a:rPr lang="ru-RU" altLang="ru-RU" b="1"/>
              <a:t>  20, 2, 18, 4, 48</a:t>
            </a:r>
            <a:endParaRPr lang="ru-RU" altLang="ru-RU"/>
          </a:p>
          <a:p>
            <a:pPr algn="ctr"/>
            <a:r>
              <a:rPr lang="ru-RU" altLang="ru-RU" b="1"/>
              <a:t>4</a:t>
            </a:r>
            <a:endParaRPr lang="ru-RU" altLang="ru-RU"/>
          </a:p>
          <a:p>
            <a:pPr algn="ctr"/>
            <a:r>
              <a:rPr lang="ru-RU" altLang="ru-RU" b="1"/>
              <a:t>  45, 28, 40, 3  -</a:t>
            </a:r>
            <a:endParaRPr lang="ru-RU" altLang="ru-RU"/>
          </a:p>
          <a:p>
            <a:pPr algn="ctr"/>
            <a:r>
              <a:rPr lang="ru-RU" altLang="ru-RU" b="1"/>
              <a:t>14, 2, 3, 45, 4</a:t>
            </a:r>
            <a:endParaRPr lang="ru-RU" altLang="ru-RU"/>
          </a:p>
          <a:p>
            <a:pPr algn="ctr"/>
            <a:r>
              <a:rPr lang="ru-RU" altLang="ru-RU" b="1"/>
              <a:t>         8, 63, 4, 28, 24, 21.</a:t>
            </a:r>
          </a:p>
        </p:txBody>
      </p:sp>
      <p:sp>
        <p:nvSpPr>
          <p:cNvPr id="32028" name="Freeform 284"/>
          <p:cNvSpPr>
            <a:spLocks/>
          </p:cNvSpPr>
          <p:nvPr/>
        </p:nvSpPr>
        <p:spPr bwMode="auto">
          <a:xfrm>
            <a:off x="636588" y="173038"/>
            <a:ext cx="2838450" cy="2816225"/>
          </a:xfrm>
          <a:custGeom>
            <a:avLst/>
            <a:gdLst>
              <a:gd name="T0" fmla="*/ 117 w 1788"/>
              <a:gd name="T1" fmla="*/ 83 h 1774"/>
              <a:gd name="T2" fmla="*/ 167 w 1788"/>
              <a:gd name="T3" fmla="*/ 75 h 1774"/>
              <a:gd name="T4" fmla="*/ 192 w 1788"/>
              <a:gd name="T5" fmla="*/ 58 h 1774"/>
              <a:gd name="T6" fmla="*/ 275 w 1788"/>
              <a:gd name="T7" fmla="*/ 50 h 1774"/>
              <a:gd name="T8" fmla="*/ 459 w 1788"/>
              <a:gd name="T9" fmla="*/ 0 h 1774"/>
              <a:gd name="T10" fmla="*/ 751 w 1788"/>
              <a:gd name="T11" fmla="*/ 8 h 1774"/>
              <a:gd name="T12" fmla="*/ 776 w 1788"/>
              <a:gd name="T13" fmla="*/ 25 h 1774"/>
              <a:gd name="T14" fmla="*/ 851 w 1788"/>
              <a:gd name="T15" fmla="*/ 41 h 1774"/>
              <a:gd name="T16" fmla="*/ 1160 w 1788"/>
              <a:gd name="T17" fmla="*/ 16 h 1774"/>
              <a:gd name="T18" fmla="*/ 1310 w 1788"/>
              <a:gd name="T19" fmla="*/ 50 h 1774"/>
              <a:gd name="T20" fmla="*/ 1360 w 1788"/>
              <a:gd name="T21" fmla="*/ 91 h 1774"/>
              <a:gd name="T22" fmla="*/ 1385 w 1788"/>
              <a:gd name="T23" fmla="*/ 133 h 1774"/>
              <a:gd name="T24" fmla="*/ 1452 w 1788"/>
              <a:gd name="T25" fmla="*/ 217 h 1774"/>
              <a:gd name="T26" fmla="*/ 1519 w 1788"/>
              <a:gd name="T27" fmla="*/ 283 h 1774"/>
              <a:gd name="T28" fmla="*/ 1569 w 1788"/>
              <a:gd name="T29" fmla="*/ 317 h 1774"/>
              <a:gd name="T30" fmla="*/ 1544 w 1788"/>
              <a:gd name="T31" fmla="*/ 500 h 1774"/>
              <a:gd name="T32" fmla="*/ 1561 w 1788"/>
              <a:gd name="T33" fmla="*/ 709 h 1774"/>
              <a:gd name="T34" fmla="*/ 1669 w 1788"/>
              <a:gd name="T35" fmla="*/ 759 h 1774"/>
              <a:gd name="T36" fmla="*/ 1711 w 1788"/>
              <a:gd name="T37" fmla="*/ 834 h 1774"/>
              <a:gd name="T38" fmla="*/ 1736 w 1788"/>
              <a:gd name="T39" fmla="*/ 893 h 1774"/>
              <a:gd name="T40" fmla="*/ 1786 w 1788"/>
              <a:gd name="T41" fmla="*/ 1210 h 1774"/>
              <a:gd name="T42" fmla="*/ 1711 w 1788"/>
              <a:gd name="T43" fmla="*/ 1494 h 1774"/>
              <a:gd name="T44" fmla="*/ 1561 w 1788"/>
              <a:gd name="T45" fmla="*/ 1510 h 1774"/>
              <a:gd name="T46" fmla="*/ 1469 w 1788"/>
              <a:gd name="T47" fmla="*/ 1561 h 1774"/>
              <a:gd name="T48" fmla="*/ 1260 w 1788"/>
              <a:gd name="T49" fmla="*/ 1594 h 1774"/>
              <a:gd name="T50" fmla="*/ 1135 w 1788"/>
              <a:gd name="T51" fmla="*/ 1644 h 1774"/>
              <a:gd name="T52" fmla="*/ 868 w 1788"/>
              <a:gd name="T53" fmla="*/ 1636 h 1774"/>
              <a:gd name="T54" fmla="*/ 843 w 1788"/>
              <a:gd name="T55" fmla="*/ 1652 h 1774"/>
              <a:gd name="T56" fmla="*/ 676 w 1788"/>
              <a:gd name="T57" fmla="*/ 1719 h 1774"/>
              <a:gd name="T58" fmla="*/ 233 w 1788"/>
              <a:gd name="T59" fmla="*/ 1661 h 1774"/>
              <a:gd name="T60" fmla="*/ 66 w 1788"/>
              <a:gd name="T61" fmla="*/ 1477 h 1774"/>
              <a:gd name="T62" fmla="*/ 0 w 1788"/>
              <a:gd name="T63" fmla="*/ 1360 h 1774"/>
              <a:gd name="T64" fmla="*/ 8 w 1788"/>
              <a:gd name="T65" fmla="*/ 1318 h 1774"/>
              <a:gd name="T66" fmla="*/ 33 w 1788"/>
              <a:gd name="T67" fmla="*/ 1293 h 1774"/>
              <a:gd name="T68" fmla="*/ 100 w 1788"/>
              <a:gd name="T69" fmla="*/ 1210 h 1774"/>
              <a:gd name="T70" fmla="*/ 150 w 1788"/>
              <a:gd name="T71" fmla="*/ 1051 h 1774"/>
              <a:gd name="T72" fmla="*/ 183 w 1788"/>
              <a:gd name="T73" fmla="*/ 809 h 1774"/>
              <a:gd name="T74" fmla="*/ 158 w 1788"/>
              <a:gd name="T75" fmla="*/ 467 h 1774"/>
              <a:gd name="T76" fmla="*/ 150 w 1788"/>
              <a:gd name="T77" fmla="*/ 141 h 1774"/>
              <a:gd name="T78" fmla="*/ 158 w 1788"/>
              <a:gd name="T79" fmla="*/ 58 h 1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88" h="1774">
                <a:moveTo>
                  <a:pt x="117" y="83"/>
                </a:moveTo>
                <a:cubicBezTo>
                  <a:pt x="134" y="80"/>
                  <a:pt x="151" y="80"/>
                  <a:pt x="167" y="75"/>
                </a:cubicBezTo>
                <a:cubicBezTo>
                  <a:pt x="177" y="72"/>
                  <a:pt x="182" y="60"/>
                  <a:pt x="192" y="58"/>
                </a:cubicBezTo>
                <a:cubicBezTo>
                  <a:pt x="219" y="52"/>
                  <a:pt x="247" y="53"/>
                  <a:pt x="275" y="50"/>
                </a:cubicBezTo>
                <a:cubicBezTo>
                  <a:pt x="325" y="16"/>
                  <a:pt x="400" y="19"/>
                  <a:pt x="459" y="0"/>
                </a:cubicBezTo>
                <a:cubicBezTo>
                  <a:pt x="556" y="3"/>
                  <a:pt x="654" y="0"/>
                  <a:pt x="751" y="8"/>
                </a:cubicBezTo>
                <a:cubicBezTo>
                  <a:pt x="761" y="9"/>
                  <a:pt x="767" y="20"/>
                  <a:pt x="776" y="25"/>
                </a:cubicBezTo>
                <a:cubicBezTo>
                  <a:pt x="795" y="35"/>
                  <a:pt x="834" y="38"/>
                  <a:pt x="851" y="41"/>
                </a:cubicBezTo>
                <a:cubicBezTo>
                  <a:pt x="1031" y="35"/>
                  <a:pt x="1049" y="56"/>
                  <a:pt x="1160" y="16"/>
                </a:cubicBezTo>
                <a:cubicBezTo>
                  <a:pt x="1219" y="23"/>
                  <a:pt x="1255" y="38"/>
                  <a:pt x="1310" y="50"/>
                </a:cubicBezTo>
                <a:cubicBezTo>
                  <a:pt x="1372" y="141"/>
                  <a:pt x="1272" y="3"/>
                  <a:pt x="1360" y="91"/>
                </a:cubicBezTo>
                <a:cubicBezTo>
                  <a:pt x="1372" y="103"/>
                  <a:pt x="1376" y="119"/>
                  <a:pt x="1385" y="133"/>
                </a:cubicBezTo>
                <a:cubicBezTo>
                  <a:pt x="1403" y="162"/>
                  <a:pt x="1429" y="192"/>
                  <a:pt x="1452" y="217"/>
                </a:cubicBezTo>
                <a:cubicBezTo>
                  <a:pt x="1473" y="240"/>
                  <a:pt x="1493" y="265"/>
                  <a:pt x="1519" y="283"/>
                </a:cubicBezTo>
                <a:cubicBezTo>
                  <a:pt x="1536" y="294"/>
                  <a:pt x="1569" y="317"/>
                  <a:pt x="1569" y="317"/>
                </a:cubicBezTo>
                <a:cubicBezTo>
                  <a:pt x="1584" y="380"/>
                  <a:pt x="1559" y="439"/>
                  <a:pt x="1544" y="500"/>
                </a:cubicBezTo>
                <a:cubicBezTo>
                  <a:pt x="1550" y="570"/>
                  <a:pt x="1548" y="640"/>
                  <a:pt x="1561" y="709"/>
                </a:cubicBezTo>
                <a:cubicBezTo>
                  <a:pt x="1562" y="717"/>
                  <a:pt x="1649" y="749"/>
                  <a:pt x="1669" y="759"/>
                </a:cubicBezTo>
                <a:cubicBezTo>
                  <a:pt x="1697" y="837"/>
                  <a:pt x="1645" y="700"/>
                  <a:pt x="1711" y="834"/>
                </a:cubicBezTo>
                <a:cubicBezTo>
                  <a:pt x="1761" y="936"/>
                  <a:pt x="1678" y="808"/>
                  <a:pt x="1736" y="893"/>
                </a:cubicBezTo>
                <a:cubicBezTo>
                  <a:pt x="1743" y="995"/>
                  <a:pt x="1748" y="1115"/>
                  <a:pt x="1786" y="1210"/>
                </a:cubicBezTo>
                <a:cubicBezTo>
                  <a:pt x="1784" y="1243"/>
                  <a:pt x="1788" y="1476"/>
                  <a:pt x="1711" y="1494"/>
                </a:cubicBezTo>
                <a:cubicBezTo>
                  <a:pt x="1662" y="1505"/>
                  <a:pt x="1611" y="1505"/>
                  <a:pt x="1561" y="1510"/>
                </a:cubicBezTo>
                <a:cubicBezTo>
                  <a:pt x="1530" y="1526"/>
                  <a:pt x="1500" y="1545"/>
                  <a:pt x="1469" y="1561"/>
                </a:cubicBezTo>
                <a:cubicBezTo>
                  <a:pt x="1407" y="1592"/>
                  <a:pt x="1327" y="1585"/>
                  <a:pt x="1260" y="1594"/>
                </a:cubicBezTo>
                <a:cubicBezTo>
                  <a:pt x="1221" y="1620"/>
                  <a:pt x="1179" y="1630"/>
                  <a:pt x="1135" y="1644"/>
                </a:cubicBezTo>
                <a:cubicBezTo>
                  <a:pt x="1030" y="1633"/>
                  <a:pt x="967" y="1616"/>
                  <a:pt x="868" y="1636"/>
                </a:cubicBezTo>
                <a:cubicBezTo>
                  <a:pt x="858" y="1638"/>
                  <a:pt x="852" y="1648"/>
                  <a:pt x="843" y="1652"/>
                </a:cubicBezTo>
                <a:cubicBezTo>
                  <a:pt x="790" y="1678"/>
                  <a:pt x="730" y="1697"/>
                  <a:pt x="676" y="1719"/>
                </a:cubicBezTo>
                <a:cubicBezTo>
                  <a:pt x="221" y="1709"/>
                  <a:pt x="410" y="1774"/>
                  <a:pt x="233" y="1661"/>
                </a:cubicBezTo>
                <a:cubicBezTo>
                  <a:pt x="182" y="1592"/>
                  <a:pt x="135" y="1528"/>
                  <a:pt x="66" y="1477"/>
                </a:cubicBezTo>
                <a:cubicBezTo>
                  <a:pt x="42" y="1436"/>
                  <a:pt x="11" y="1406"/>
                  <a:pt x="0" y="1360"/>
                </a:cubicBezTo>
                <a:cubicBezTo>
                  <a:pt x="3" y="1346"/>
                  <a:pt x="2" y="1331"/>
                  <a:pt x="8" y="1318"/>
                </a:cubicBezTo>
                <a:cubicBezTo>
                  <a:pt x="13" y="1307"/>
                  <a:pt x="25" y="1302"/>
                  <a:pt x="33" y="1293"/>
                </a:cubicBezTo>
                <a:cubicBezTo>
                  <a:pt x="57" y="1265"/>
                  <a:pt x="74" y="1236"/>
                  <a:pt x="100" y="1210"/>
                </a:cubicBezTo>
                <a:cubicBezTo>
                  <a:pt x="117" y="1157"/>
                  <a:pt x="125" y="1101"/>
                  <a:pt x="150" y="1051"/>
                </a:cubicBezTo>
                <a:cubicBezTo>
                  <a:pt x="178" y="854"/>
                  <a:pt x="168" y="935"/>
                  <a:pt x="183" y="809"/>
                </a:cubicBezTo>
                <a:cubicBezTo>
                  <a:pt x="178" y="640"/>
                  <a:pt x="191" y="589"/>
                  <a:pt x="158" y="467"/>
                </a:cubicBezTo>
                <a:cubicBezTo>
                  <a:pt x="155" y="358"/>
                  <a:pt x="150" y="250"/>
                  <a:pt x="150" y="141"/>
                </a:cubicBezTo>
                <a:cubicBezTo>
                  <a:pt x="150" y="113"/>
                  <a:pt x="158" y="58"/>
                  <a:pt x="158" y="58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029" name="Line 285"/>
          <p:cNvSpPr>
            <a:spLocks noChangeShapeType="1"/>
          </p:cNvSpPr>
          <p:nvPr/>
        </p:nvSpPr>
        <p:spPr bwMode="auto">
          <a:xfrm>
            <a:off x="3429000" y="1143000"/>
            <a:ext cx="1600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030" name="Text Box 286"/>
          <p:cNvSpPr txBox="1">
            <a:spLocks noChangeArrowheads="1"/>
          </p:cNvSpPr>
          <p:nvPr/>
        </p:nvSpPr>
        <p:spPr bwMode="auto">
          <a:xfrm>
            <a:off x="5486400" y="9144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chemeClr val="hlink"/>
                </a:solidFill>
              </a:rPr>
              <a:t>послание</a:t>
            </a:r>
          </a:p>
        </p:txBody>
      </p:sp>
      <p:sp>
        <p:nvSpPr>
          <p:cNvPr id="32031" name="Rectangle 287"/>
          <p:cNvSpPr>
            <a:spLocks noChangeArrowheads="1"/>
          </p:cNvSpPr>
          <p:nvPr/>
        </p:nvSpPr>
        <p:spPr bwMode="auto">
          <a:xfrm>
            <a:off x="2971800" y="3124200"/>
            <a:ext cx="2408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b="1"/>
              <a:t>Ключ      к    шифру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7" name="Picture 107" descr="22865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702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2438400" y="4876800"/>
            <a:ext cx="733425" cy="838200"/>
            <a:chOff x="1474" y="422"/>
            <a:chExt cx="3164" cy="3504"/>
          </a:xfrm>
        </p:grpSpPr>
        <p:grpSp>
          <p:nvGrpSpPr>
            <p:cNvPr id="30724" name="Group 4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30725" name="AutoShape 5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6" name="Rectangle 6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27" name="Rectangle 7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29" name="AutoShape 9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1" name="AutoShape 11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32" name="Group 12"/>
          <p:cNvGrpSpPr>
            <a:grpSpLocks/>
          </p:cNvGrpSpPr>
          <p:nvPr/>
        </p:nvGrpSpPr>
        <p:grpSpPr bwMode="auto">
          <a:xfrm>
            <a:off x="3733800" y="4876800"/>
            <a:ext cx="733425" cy="838200"/>
            <a:chOff x="1474" y="422"/>
            <a:chExt cx="3164" cy="3504"/>
          </a:xfrm>
        </p:grpSpPr>
        <p:grpSp>
          <p:nvGrpSpPr>
            <p:cNvPr id="30733" name="Group 13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30734" name="AutoShape 14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5" name="Rectangle 15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36" name="Rectangle 16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8" name="AutoShape 18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9" name="AutoShape 19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0" name="AutoShape 20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41" name="Group 21"/>
          <p:cNvGrpSpPr>
            <a:grpSpLocks/>
          </p:cNvGrpSpPr>
          <p:nvPr/>
        </p:nvGrpSpPr>
        <p:grpSpPr bwMode="auto">
          <a:xfrm>
            <a:off x="1219200" y="4800600"/>
            <a:ext cx="733425" cy="838200"/>
            <a:chOff x="1474" y="422"/>
            <a:chExt cx="3164" cy="3504"/>
          </a:xfrm>
        </p:grpSpPr>
        <p:grpSp>
          <p:nvGrpSpPr>
            <p:cNvPr id="30742" name="Group 22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30743" name="AutoShape 23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44" name="Rectangle 24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45" name="Rectangle 25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7" name="AutoShape 27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8" name="AutoShape 28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9" name="AutoShape 29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50" name="Group 30"/>
          <p:cNvGrpSpPr>
            <a:grpSpLocks/>
          </p:cNvGrpSpPr>
          <p:nvPr/>
        </p:nvGrpSpPr>
        <p:grpSpPr bwMode="auto">
          <a:xfrm>
            <a:off x="6172200" y="4876800"/>
            <a:ext cx="733425" cy="762000"/>
            <a:chOff x="1474" y="422"/>
            <a:chExt cx="3164" cy="3504"/>
          </a:xfrm>
        </p:grpSpPr>
        <p:grpSp>
          <p:nvGrpSpPr>
            <p:cNvPr id="30751" name="Group 31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30752" name="AutoShape 32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53" name="Rectangle 33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54" name="Rectangle 34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755" name="Line 35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6" name="AutoShape 36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7" name="AutoShape 37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8" name="AutoShape 38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59" name="Group 39"/>
          <p:cNvGrpSpPr>
            <a:grpSpLocks/>
          </p:cNvGrpSpPr>
          <p:nvPr/>
        </p:nvGrpSpPr>
        <p:grpSpPr bwMode="auto">
          <a:xfrm>
            <a:off x="228600" y="5410200"/>
            <a:ext cx="885825" cy="914400"/>
            <a:chOff x="1474" y="422"/>
            <a:chExt cx="3164" cy="3504"/>
          </a:xfrm>
        </p:grpSpPr>
        <p:grpSp>
          <p:nvGrpSpPr>
            <p:cNvPr id="30760" name="Group 40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30761" name="AutoShape 41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62" name="Rectangle 42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63" name="Rectangle 43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65" name="AutoShape 45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6" name="AutoShape 46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7" name="AutoShape 47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77" name="Group 57"/>
          <p:cNvGrpSpPr>
            <a:grpSpLocks/>
          </p:cNvGrpSpPr>
          <p:nvPr/>
        </p:nvGrpSpPr>
        <p:grpSpPr bwMode="auto">
          <a:xfrm>
            <a:off x="4800600" y="4876800"/>
            <a:ext cx="733425" cy="762000"/>
            <a:chOff x="1474" y="422"/>
            <a:chExt cx="3164" cy="3504"/>
          </a:xfrm>
        </p:grpSpPr>
        <p:grpSp>
          <p:nvGrpSpPr>
            <p:cNvPr id="30778" name="Group 58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30779" name="AutoShape 59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80" name="Rectangle 60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81" name="Rectangle 61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782" name="Line 62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3" name="AutoShape 63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4" name="AutoShape 64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5" name="AutoShape 65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86" name="Group 66"/>
          <p:cNvGrpSpPr>
            <a:grpSpLocks/>
          </p:cNvGrpSpPr>
          <p:nvPr/>
        </p:nvGrpSpPr>
        <p:grpSpPr bwMode="auto">
          <a:xfrm>
            <a:off x="7467600" y="4800600"/>
            <a:ext cx="733425" cy="838200"/>
            <a:chOff x="1474" y="422"/>
            <a:chExt cx="3164" cy="3504"/>
          </a:xfrm>
        </p:grpSpPr>
        <p:grpSp>
          <p:nvGrpSpPr>
            <p:cNvPr id="30787" name="Group 67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30788" name="AutoShape 68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89" name="Rectangle 69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90" name="Rectangle 70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791" name="Line 71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2" name="AutoShape 72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3" name="AutoShape 73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4" name="AutoShape 74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95" name="Group 75"/>
          <p:cNvGrpSpPr>
            <a:grpSpLocks/>
          </p:cNvGrpSpPr>
          <p:nvPr/>
        </p:nvGrpSpPr>
        <p:grpSpPr bwMode="auto">
          <a:xfrm>
            <a:off x="8258175" y="5334000"/>
            <a:ext cx="885825" cy="898525"/>
            <a:chOff x="1474" y="422"/>
            <a:chExt cx="3164" cy="3504"/>
          </a:xfrm>
        </p:grpSpPr>
        <p:grpSp>
          <p:nvGrpSpPr>
            <p:cNvPr id="30796" name="Group 76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30797" name="AutoShape 77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98" name="Rectangle 78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99" name="Rectangle 79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800" name="Line 80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1" name="AutoShape 81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33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2" name="AutoShape 82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33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3" name="AutoShape 83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804" name="Group 84"/>
          <p:cNvGrpSpPr>
            <a:grpSpLocks/>
          </p:cNvGrpSpPr>
          <p:nvPr/>
        </p:nvGrpSpPr>
        <p:grpSpPr bwMode="auto">
          <a:xfrm>
            <a:off x="1447800" y="5715000"/>
            <a:ext cx="885825" cy="898525"/>
            <a:chOff x="1474" y="422"/>
            <a:chExt cx="3164" cy="3504"/>
          </a:xfrm>
        </p:grpSpPr>
        <p:grpSp>
          <p:nvGrpSpPr>
            <p:cNvPr id="30805" name="Group 85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30806" name="AutoShape 86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07" name="Rectangle 87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08" name="Rectangle 88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809" name="Line 89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0" name="AutoShape 90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1" name="AutoShape 91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2" name="AutoShape 92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813" name="Group 93"/>
          <p:cNvGrpSpPr>
            <a:grpSpLocks/>
          </p:cNvGrpSpPr>
          <p:nvPr/>
        </p:nvGrpSpPr>
        <p:grpSpPr bwMode="auto">
          <a:xfrm>
            <a:off x="2819400" y="5410200"/>
            <a:ext cx="885825" cy="898525"/>
            <a:chOff x="1474" y="422"/>
            <a:chExt cx="3164" cy="3504"/>
          </a:xfrm>
        </p:grpSpPr>
        <p:grpSp>
          <p:nvGrpSpPr>
            <p:cNvPr id="30814" name="Group 94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30815" name="AutoShape 95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16" name="Rectangle 96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17" name="Rectangle 97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818" name="Line 98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9" name="AutoShape 99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0" name="AutoShape 100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1" name="AutoShape 101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22" name="Text Box 102"/>
          <p:cNvSpPr txBox="1">
            <a:spLocks noChangeArrowheads="1"/>
          </p:cNvSpPr>
          <p:nvPr/>
        </p:nvSpPr>
        <p:spPr bwMode="auto">
          <a:xfrm>
            <a:off x="7543800" y="64912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5" action="ppaction://hlinksldjump"/>
              </a:rPr>
              <a:t>далее</a:t>
            </a:r>
            <a:endParaRPr lang="ru-RU" altLang="ru-RU"/>
          </a:p>
        </p:txBody>
      </p:sp>
      <p:pic>
        <p:nvPicPr>
          <p:cNvPr id="30823" name="чайк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5" name="Юлия Савичева - Корабли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6" name="Text Box 106"/>
          <p:cNvSpPr txBox="1">
            <a:spLocks noChangeArrowheads="1"/>
          </p:cNvSpPr>
          <p:nvPr/>
        </p:nvSpPr>
        <p:spPr bwMode="auto">
          <a:xfrm>
            <a:off x="3124200" y="64912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7" action="ppaction://hlinkfile"/>
              </a:rPr>
              <a:t>таблица результатов</a:t>
            </a:r>
            <a:endParaRPr lang="ru-RU" altLang="ru-RU"/>
          </a:p>
        </p:txBody>
      </p:sp>
      <p:grpSp>
        <p:nvGrpSpPr>
          <p:cNvPr id="30768" name="Group 48"/>
          <p:cNvGrpSpPr>
            <a:grpSpLocks/>
          </p:cNvGrpSpPr>
          <p:nvPr/>
        </p:nvGrpSpPr>
        <p:grpSpPr bwMode="auto">
          <a:xfrm>
            <a:off x="5334000" y="5486400"/>
            <a:ext cx="885825" cy="898525"/>
            <a:chOff x="1474" y="422"/>
            <a:chExt cx="3164" cy="3504"/>
          </a:xfrm>
        </p:grpSpPr>
        <p:grpSp>
          <p:nvGrpSpPr>
            <p:cNvPr id="30769" name="Group 49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30770" name="AutoShape 50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71" name="Rectangle 51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72" name="Rectangle 52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773" name="Line 53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74" name="AutoShape 54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5" name="AutoShape 55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6" name="AutoShape 56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75" fill="hold"/>
                                        <p:tgtEl>
                                          <p:spTgt spid="308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2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7998" fill="hold"/>
                                        <p:tgtEl>
                                          <p:spTgt spid="308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2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8" name="Picture 110" descr="1160480598_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5400"/>
            <a:ext cx="96012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1524000" y="2362200"/>
            <a:ext cx="733425" cy="685800"/>
            <a:chOff x="1474" y="422"/>
            <a:chExt cx="3164" cy="3504"/>
          </a:xfrm>
        </p:grpSpPr>
        <p:grpSp>
          <p:nvGrpSpPr>
            <p:cNvPr id="37892" name="Group 4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37893" name="AutoShape 5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894" name="Rectangle 6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895" name="Rectangle 7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897" name="AutoShape 9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8" name="AutoShape 10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9" name="AutoShape 11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900" name="Group 12"/>
          <p:cNvGrpSpPr>
            <a:grpSpLocks/>
          </p:cNvGrpSpPr>
          <p:nvPr/>
        </p:nvGrpSpPr>
        <p:grpSpPr bwMode="auto">
          <a:xfrm>
            <a:off x="2590800" y="2438400"/>
            <a:ext cx="733425" cy="822325"/>
            <a:chOff x="1474" y="422"/>
            <a:chExt cx="3164" cy="3504"/>
          </a:xfrm>
        </p:grpSpPr>
        <p:grpSp>
          <p:nvGrpSpPr>
            <p:cNvPr id="37901" name="Group 13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37902" name="AutoShape 14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03" name="Rectangle 15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04" name="Rectangle 16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06" name="AutoShape 18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7" name="AutoShape 19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8" name="AutoShape 20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909" name="Group 21"/>
          <p:cNvGrpSpPr>
            <a:grpSpLocks/>
          </p:cNvGrpSpPr>
          <p:nvPr/>
        </p:nvGrpSpPr>
        <p:grpSpPr bwMode="auto">
          <a:xfrm>
            <a:off x="381000" y="1676400"/>
            <a:ext cx="657225" cy="669925"/>
            <a:chOff x="1474" y="422"/>
            <a:chExt cx="3164" cy="3504"/>
          </a:xfrm>
        </p:grpSpPr>
        <p:grpSp>
          <p:nvGrpSpPr>
            <p:cNvPr id="37910" name="Group 22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37911" name="AutoShape 23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12" name="Rectangle 24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13" name="Rectangle 25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7914" name="Line 26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15" name="AutoShape 27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6" name="AutoShape 28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7" name="AutoShape 29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918" name="Group 30"/>
          <p:cNvGrpSpPr>
            <a:grpSpLocks/>
          </p:cNvGrpSpPr>
          <p:nvPr/>
        </p:nvGrpSpPr>
        <p:grpSpPr bwMode="auto">
          <a:xfrm>
            <a:off x="3733800" y="2057400"/>
            <a:ext cx="685800" cy="685800"/>
            <a:chOff x="1474" y="422"/>
            <a:chExt cx="3164" cy="3504"/>
          </a:xfrm>
        </p:grpSpPr>
        <p:grpSp>
          <p:nvGrpSpPr>
            <p:cNvPr id="37919" name="Group 31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37920" name="AutoShape 32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21" name="Rectangle 33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22" name="Rectangle 34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7923" name="Line 35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24" name="AutoShape 36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5" name="AutoShape 37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6" name="AutoShape 38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927" name="Group 39"/>
          <p:cNvGrpSpPr>
            <a:grpSpLocks/>
          </p:cNvGrpSpPr>
          <p:nvPr/>
        </p:nvGrpSpPr>
        <p:grpSpPr bwMode="auto">
          <a:xfrm>
            <a:off x="0" y="2971800"/>
            <a:ext cx="885825" cy="914400"/>
            <a:chOff x="1474" y="422"/>
            <a:chExt cx="3164" cy="3504"/>
          </a:xfrm>
        </p:grpSpPr>
        <p:grpSp>
          <p:nvGrpSpPr>
            <p:cNvPr id="37928" name="Group 40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37929" name="AutoShape 41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30" name="Rectangle 42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31" name="Rectangle 43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7932" name="Line 44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33" name="AutoShape 45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34" name="AutoShape 46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35" name="AutoShape 47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936" name="Group 48"/>
          <p:cNvGrpSpPr>
            <a:grpSpLocks/>
          </p:cNvGrpSpPr>
          <p:nvPr/>
        </p:nvGrpSpPr>
        <p:grpSpPr bwMode="auto">
          <a:xfrm>
            <a:off x="6477000" y="2286000"/>
            <a:ext cx="885825" cy="898525"/>
            <a:chOff x="1474" y="422"/>
            <a:chExt cx="3164" cy="3504"/>
          </a:xfrm>
        </p:grpSpPr>
        <p:grpSp>
          <p:nvGrpSpPr>
            <p:cNvPr id="37937" name="Group 49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37938" name="AutoShape 50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39" name="Rectangle 51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40" name="Rectangle 52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7941" name="Line 53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42" name="AutoShape 54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3" name="AutoShape 55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4" name="AutoShape 56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945" name="Group 57"/>
          <p:cNvGrpSpPr>
            <a:grpSpLocks/>
          </p:cNvGrpSpPr>
          <p:nvPr/>
        </p:nvGrpSpPr>
        <p:grpSpPr bwMode="auto">
          <a:xfrm>
            <a:off x="2133600" y="1524000"/>
            <a:ext cx="657225" cy="669925"/>
            <a:chOff x="1474" y="422"/>
            <a:chExt cx="3164" cy="3504"/>
          </a:xfrm>
        </p:grpSpPr>
        <p:grpSp>
          <p:nvGrpSpPr>
            <p:cNvPr id="37946" name="Group 58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37947" name="AutoShape 59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48" name="Rectangle 60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49" name="Rectangle 61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7950" name="Line 62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51" name="AutoShape 63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2" name="AutoShape 64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3" name="AutoShape 65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954" name="Group 66"/>
          <p:cNvGrpSpPr>
            <a:grpSpLocks/>
          </p:cNvGrpSpPr>
          <p:nvPr/>
        </p:nvGrpSpPr>
        <p:grpSpPr bwMode="auto">
          <a:xfrm>
            <a:off x="1219200" y="1371600"/>
            <a:ext cx="504825" cy="533400"/>
            <a:chOff x="1474" y="422"/>
            <a:chExt cx="3164" cy="3504"/>
          </a:xfrm>
        </p:grpSpPr>
        <p:grpSp>
          <p:nvGrpSpPr>
            <p:cNvPr id="37955" name="Group 67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37956" name="AutoShape 68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57" name="Rectangle 69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58" name="Rectangle 70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7959" name="Line 71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60" name="AutoShape 72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1" name="AutoShape 73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2" name="AutoShape 74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963" name="Group 75"/>
          <p:cNvGrpSpPr>
            <a:grpSpLocks/>
          </p:cNvGrpSpPr>
          <p:nvPr/>
        </p:nvGrpSpPr>
        <p:grpSpPr bwMode="auto">
          <a:xfrm>
            <a:off x="5334000" y="2057400"/>
            <a:ext cx="885825" cy="898525"/>
            <a:chOff x="1474" y="422"/>
            <a:chExt cx="3164" cy="3504"/>
          </a:xfrm>
        </p:grpSpPr>
        <p:grpSp>
          <p:nvGrpSpPr>
            <p:cNvPr id="37964" name="Group 76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37965" name="AutoShape 77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66" name="Rectangle 78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67" name="Rectangle 79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7968" name="Line 80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69" name="AutoShape 81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33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70" name="AutoShape 82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33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71" name="AutoShape 83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972" name="Group 84"/>
          <p:cNvGrpSpPr>
            <a:grpSpLocks/>
          </p:cNvGrpSpPr>
          <p:nvPr/>
        </p:nvGrpSpPr>
        <p:grpSpPr bwMode="auto">
          <a:xfrm>
            <a:off x="1524000" y="3505200"/>
            <a:ext cx="885825" cy="898525"/>
            <a:chOff x="1474" y="422"/>
            <a:chExt cx="3164" cy="3504"/>
          </a:xfrm>
        </p:grpSpPr>
        <p:grpSp>
          <p:nvGrpSpPr>
            <p:cNvPr id="37973" name="Group 85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37974" name="AutoShape 86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75" name="Rectangle 87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76" name="Rectangle 88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7977" name="Line 89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78" name="AutoShape 90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79" name="AutoShape 91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80" name="AutoShape 92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981" name="Group 93"/>
          <p:cNvGrpSpPr>
            <a:grpSpLocks/>
          </p:cNvGrpSpPr>
          <p:nvPr/>
        </p:nvGrpSpPr>
        <p:grpSpPr bwMode="auto">
          <a:xfrm>
            <a:off x="3429000" y="3048000"/>
            <a:ext cx="885825" cy="898525"/>
            <a:chOff x="1474" y="422"/>
            <a:chExt cx="3164" cy="3504"/>
          </a:xfrm>
        </p:grpSpPr>
        <p:grpSp>
          <p:nvGrpSpPr>
            <p:cNvPr id="37982" name="Group 94"/>
            <p:cNvGrpSpPr>
              <a:grpSpLocks/>
            </p:cNvGrpSpPr>
            <p:nvPr/>
          </p:nvGrpSpPr>
          <p:grpSpPr bwMode="auto">
            <a:xfrm>
              <a:off x="1570" y="3254"/>
              <a:ext cx="2989" cy="672"/>
              <a:chOff x="1743" y="2808"/>
              <a:chExt cx="2590" cy="1224"/>
            </a:xfrm>
          </p:grpSpPr>
          <p:sp>
            <p:nvSpPr>
              <p:cNvPr id="37983" name="AutoShape 95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817"/>
              </a:xfrm>
              <a:prstGeom prst="roundRect">
                <a:avLst>
                  <a:gd name="adj" fmla="val 33037"/>
                </a:avLst>
              </a:prstGeom>
              <a:solidFill>
                <a:srgbClr val="99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84" name="Rectangle 96"/>
              <p:cNvSpPr>
                <a:spLocks noChangeArrowheads="1"/>
              </p:cNvSpPr>
              <p:nvPr/>
            </p:nvSpPr>
            <p:spPr bwMode="auto">
              <a:xfrm>
                <a:off x="1743" y="3215"/>
                <a:ext cx="2590" cy="405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985" name="Rectangle 97"/>
              <p:cNvSpPr>
                <a:spLocks noChangeArrowheads="1"/>
              </p:cNvSpPr>
              <p:nvPr/>
            </p:nvSpPr>
            <p:spPr bwMode="auto">
              <a:xfrm>
                <a:off x="1743" y="2808"/>
                <a:ext cx="2590" cy="404"/>
              </a:xfrm>
              <a:prstGeom prst="rect">
                <a:avLst/>
              </a:prstGeom>
              <a:solidFill>
                <a:srgbClr val="663300"/>
              </a:solidFill>
              <a:ln w="28575">
                <a:solidFill>
                  <a:srgbClr val="99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 flipH="1">
              <a:off x="3202" y="422"/>
              <a:ext cx="16" cy="28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87" name="AutoShape 99"/>
            <p:cNvSpPr>
              <a:spLocks noChangeArrowheads="1"/>
            </p:cNvSpPr>
            <p:nvPr/>
          </p:nvSpPr>
          <p:spPr bwMode="auto">
            <a:xfrm>
              <a:off x="3298" y="758"/>
              <a:ext cx="1340" cy="2287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88" name="AutoShape 100"/>
            <p:cNvSpPr>
              <a:spLocks noChangeArrowheads="1"/>
            </p:cNvSpPr>
            <p:nvPr/>
          </p:nvSpPr>
          <p:spPr bwMode="auto">
            <a:xfrm>
              <a:off x="1474" y="758"/>
              <a:ext cx="1697" cy="2287"/>
            </a:xfrm>
            <a:prstGeom prst="flowChartOnlineStorag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89" name="AutoShape 101"/>
            <p:cNvSpPr>
              <a:spLocks noChangeArrowheads="1"/>
            </p:cNvSpPr>
            <p:nvPr/>
          </p:nvSpPr>
          <p:spPr bwMode="auto">
            <a:xfrm rot="5400000">
              <a:off x="3383" y="289"/>
              <a:ext cx="221" cy="487"/>
            </a:xfrm>
            <a:prstGeom prst="triangle">
              <a:avLst>
                <a:gd name="adj" fmla="val 52083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7991" name="чайк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3" name="я-не последний герой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94" name="Text Box 106"/>
          <p:cNvSpPr txBox="1">
            <a:spLocks noChangeArrowheads="1"/>
          </p:cNvSpPr>
          <p:nvPr/>
        </p:nvSpPr>
        <p:spPr bwMode="auto">
          <a:xfrm>
            <a:off x="0" y="228600"/>
            <a:ext cx="91440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altLang="ru-RU" sz="4800" b="1" i="1">
                <a:solidFill>
                  <a:schemeClr val="accent2"/>
                </a:solidFill>
              </a:rPr>
              <a:t>БУХТА     ПОБЕДЫ</a:t>
            </a:r>
          </a:p>
        </p:txBody>
      </p:sp>
      <p:sp>
        <p:nvSpPr>
          <p:cNvPr id="37995" name="Text Box 107"/>
          <p:cNvSpPr txBox="1">
            <a:spLocks noChangeArrowheads="1"/>
          </p:cNvSpPr>
          <p:nvPr/>
        </p:nvSpPr>
        <p:spPr bwMode="auto">
          <a:xfrm>
            <a:off x="3124200" y="64912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6" action="ppaction://hlinkfile"/>
              </a:rPr>
              <a:t>таблица результатов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75" fill="hold"/>
                                        <p:tgtEl>
                                          <p:spTgt spid="379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9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79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9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9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1" name="Picture 21" descr="26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6388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2894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1220179939_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37719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838200"/>
            <a:ext cx="5854700" cy="87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 descr="040508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20400" cy="69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7" name="Picture 27" descr="0_2da4_98e40ad5_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10515600" cy="70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8001000" y="64008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8" action="ppaction://hlinksldjump"/>
              </a:rPr>
              <a:t>далее</a:t>
            </a:r>
            <a:endParaRPr lang="ru-RU" altLang="ru-RU"/>
          </a:p>
        </p:txBody>
      </p:sp>
      <p:pic>
        <p:nvPicPr>
          <p:cNvPr id="5148" name="Picture 28" descr="0_2da4_98e40ad5_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15600" cy="70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3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3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3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3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3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3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9" name="Picture 21" descr="9164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6286500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00" y="6248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5" action="ppaction://hlinksldjump"/>
              </a:rPr>
              <a:t>далее</a:t>
            </a:r>
            <a:endParaRPr lang="ru-RU" altLang="ru-RU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 rot="-2479296">
            <a:off x="457200" y="533400"/>
            <a:ext cx="99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6000" b="1" i="1">
                <a:solidFill>
                  <a:schemeClr val="accent2"/>
                </a:solidFill>
                <a:latin typeface="Times New Roman" pitchFamily="18" charset="0"/>
              </a:rPr>
              <a:t>Л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 rot="731742">
            <a:off x="533400" y="2209800"/>
            <a:ext cx="99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6000" b="1" i="1">
                <a:solidFill>
                  <a:schemeClr val="accent2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 rot="1593903">
            <a:off x="457200" y="3505200"/>
            <a:ext cx="99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6000" b="1" i="1">
                <a:solidFill>
                  <a:schemeClr val="accent2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 rot="-907722">
            <a:off x="381000" y="4953000"/>
            <a:ext cx="99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6000" b="1" i="1">
                <a:solidFill>
                  <a:schemeClr val="accent2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 rot="-288857">
            <a:off x="8001000" y="0"/>
            <a:ext cx="99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6000" b="1" i="1">
                <a:solidFill>
                  <a:schemeClr val="accent2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 rot="731742">
            <a:off x="8001000" y="990600"/>
            <a:ext cx="114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6000" b="1" i="1">
                <a:solidFill>
                  <a:schemeClr val="accent2"/>
                </a:solidFill>
                <a:latin typeface="Times New Roman" pitchFamily="18" charset="0"/>
              </a:rPr>
              <a:t>Ш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 rot="-1960602">
            <a:off x="8153400" y="1981200"/>
            <a:ext cx="99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6000" b="1" i="1">
                <a:solidFill>
                  <a:schemeClr val="accent2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 rot="2792209">
            <a:off x="8145463" y="3040062"/>
            <a:ext cx="99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6000" b="1" i="1">
                <a:solidFill>
                  <a:schemeClr val="accent2"/>
                </a:solidFill>
                <a:latin typeface="Times New Roman" pitchFamily="18" charset="0"/>
              </a:rPr>
              <a:t>Б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 rot="731742">
            <a:off x="8153400" y="4191000"/>
            <a:ext cx="99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6000" b="1" i="1">
                <a:solidFill>
                  <a:schemeClr val="accent2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 rot="731742">
            <a:off x="8153400" y="5410200"/>
            <a:ext cx="99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6000" b="1" i="1">
                <a:solidFill>
                  <a:schemeClr val="accent2"/>
                </a:solidFill>
                <a:latin typeface="Times New Roman" pitchFamily="18" charset="0"/>
              </a:rPr>
              <a:t>У</a:t>
            </a:r>
          </a:p>
        </p:txBody>
      </p:sp>
      <p:pic>
        <p:nvPicPr>
          <p:cNvPr id="7192" name="чайк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3" name="Любе и В.Дайнеко - Мой адмирал_ost_amiral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39" fill="hold"/>
                                        <p:tgtEl>
                                          <p:spTgt spid="71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7442" fill="hold"/>
                                        <p:tgtEl>
                                          <p:spTgt spid="7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098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25291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228600" y="4572000"/>
            <a:ext cx="8686800" cy="2124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Top">
              <a:avLst>
                <a:gd name="adj" fmla="val 56528"/>
              </a:avLst>
            </a:prstTxWarp>
          </a:bodyPr>
          <a:lstStyle/>
          <a:p>
            <a:pPr algn="ctr"/>
            <a:r>
              <a:rPr lang="ru-RU" sz="3600" b="1" kern="10" spc="180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Капитан, капитан, подтянитесь!</a:t>
            </a:r>
          </a:p>
        </p:txBody>
      </p:sp>
      <p:pic>
        <p:nvPicPr>
          <p:cNvPr id="8199" name="Picture 7" descr="0490490520490540560570510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0342">
            <a:off x="7016750" y="977900"/>
            <a:ext cx="1752600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19_pesenka_o_kapi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9-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05683">
            <a:off x="228600" y="2438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8229600" y="6491288"/>
            <a:ext cx="1143000" cy="3667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7" action="ppaction://hlinksldjump"/>
              </a:rPr>
              <a:t>далее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2403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288"/>
            <a:ext cx="9144000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800" b="1" i="1">
                <a:solidFill>
                  <a:schemeClr val="accent2"/>
                </a:solidFill>
              </a:rPr>
              <a:t>СВИСТАТЬ   ВСЕХ  НАВЕРХ!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696200" y="6486525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4" action="ppaction://hlinksldjump"/>
              </a:rPr>
              <a:t>вопросы</a:t>
            </a:r>
            <a:endParaRPr lang="ru-RU" altLang="ru-RU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575" y="6448425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5" action="ppaction://hlinksldjump"/>
              </a:rPr>
              <a:t>капитан</a:t>
            </a:r>
            <a:endParaRPr lang="ru-RU" altLang="ru-RU"/>
          </a:p>
        </p:txBody>
      </p:sp>
      <p:pic>
        <p:nvPicPr>
          <p:cNvPr id="9224" name="чайк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781800" y="64912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7" action="ppaction://hlinksldjump"/>
              </a:rPr>
              <a:t>далее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75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800" b="1" i="1" u="sng">
                <a:solidFill>
                  <a:schemeClr val="accent2"/>
                </a:solidFill>
              </a:rPr>
              <a:t>СВИСТАТЬ   ВСЕХ  НАВЕРХ!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0" y="838200"/>
            <a:ext cx="9144000" cy="1905000"/>
            <a:chOff x="0" y="528"/>
            <a:chExt cx="5760" cy="1200"/>
          </a:xfrm>
        </p:grpSpPr>
        <p:sp>
          <p:nvSpPr>
            <p:cNvPr id="36868" name="Rectangle 4"/>
            <p:cNvSpPr>
              <a:spLocks noChangeArrowheads="1"/>
            </p:cNvSpPr>
            <p:nvPr/>
          </p:nvSpPr>
          <p:spPr bwMode="auto">
            <a:xfrm>
              <a:off x="0" y="528"/>
              <a:ext cx="5760" cy="12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0" y="576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 u="sng">
                  <a:solidFill>
                    <a:srgbClr val="FF0000"/>
                  </a:solidFill>
                </a:rPr>
                <a:t>ВОПРОС 1</a:t>
              </a:r>
            </a:p>
          </p:txBody>
        </p:sp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0" y="768"/>
              <a:ext cx="5760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/>
                <a:t>В доме 6 этажей. Во сколько раз путь по лестнице на шестой этаж длиннее, чем на третий, если лестницы имеют одинаковое количество ступенек?</a:t>
              </a:r>
            </a:p>
          </p:txBody>
        </p:sp>
      </p:grp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7620000" y="6491288"/>
            <a:ext cx="838200" cy="3667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2" action="ppaction://hlinksldjump"/>
              </a:rPr>
              <a:t>далее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800" b="1" i="1" u="sng">
                <a:solidFill>
                  <a:schemeClr val="accent2"/>
                </a:solidFill>
              </a:rPr>
              <a:t>СВИСТАТЬ   ВСЕХ  НАВЕРХ!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0" y="838200"/>
            <a:ext cx="9144000" cy="1905000"/>
            <a:chOff x="0" y="528"/>
            <a:chExt cx="5760" cy="1200"/>
          </a:xfrm>
        </p:grpSpPr>
        <p:sp>
          <p:nvSpPr>
            <p:cNvPr id="35844" name="Rectangle 4"/>
            <p:cNvSpPr>
              <a:spLocks noChangeArrowheads="1"/>
            </p:cNvSpPr>
            <p:nvPr/>
          </p:nvSpPr>
          <p:spPr bwMode="auto">
            <a:xfrm>
              <a:off x="0" y="528"/>
              <a:ext cx="5760" cy="12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0" y="576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 u="sng">
                  <a:solidFill>
                    <a:srgbClr val="FF0000"/>
                  </a:solidFill>
                </a:rPr>
                <a:t>ВОПРОС 1</a:t>
              </a:r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0" y="768"/>
              <a:ext cx="5760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/>
                <a:t>В доме 6 этажей. Во сколько раз путь по лестнице на шестой этаж длиннее, чем на третий, если лестницы имеют одинаковое количество ступенек?</a:t>
              </a:r>
            </a:p>
          </p:txBody>
        </p:sp>
      </p:grpSp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0" y="3048000"/>
            <a:ext cx="9144000" cy="1676400"/>
            <a:chOff x="0" y="1920"/>
            <a:chExt cx="5760" cy="1056"/>
          </a:xfrm>
        </p:grpSpPr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0" y="1920"/>
              <a:ext cx="5760" cy="105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CCFFFF"/>
                </a:solidFill>
              </a:endParaRP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0" y="2016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 u="sng">
                  <a:solidFill>
                    <a:srgbClr val="FF0000"/>
                  </a:solidFill>
                </a:rPr>
                <a:t>ВОПРОС 2</a:t>
              </a:r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0" y="2208"/>
              <a:ext cx="576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/>
                <a:t>5 землекопов за 5 часов выкопают 5 м канавы. Сколько землекопов за 100 ч выкопают 100 м канавы</a:t>
              </a:r>
            </a:p>
          </p:txBody>
        </p:sp>
      </p:grp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7620000" y="6491288"/>
            <a:ext cx="838200" cy="3667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hlinkClick r:id="rId2" action="ppaction://hlinksldjump"/>
              </a:rPr>
              <a:t>далее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800" b="1" i="1" u="sng">
                <a:solidFill>
                  <a:schemeClr val="accent2"/>
                </a:solidFill>
              </a:rPr>
              <a:t>СВИСТАТЬ   ВСЕХ  НАВЕРХ!</a:t>
            </a:r>
          </a:p>
        </p:txBody>
      </p: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0" y="838200"/>
            <a:ext cx="9144000" cy="1905000"/>
            <a:chOff x="0" y="528"/>
            <a:chExt cx="5760" cy="1200"/>
          </a:xfrm>
        </p:grpSpPr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0" y="528"/>
              <a:ext cx="5760" cy="12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0" y="576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 u="sng">
                  <a:solidFill>
                    <a:srgbClr val="FF0000"/>
                  </a:solidFill>
                </a:rPr>
                <a:t>ВОПРОС 1</a:t>
              </a:r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0" y="768"/>
              <a:ext cx="5760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/>
                <a:t>В доме 6 этажей. Во сколько раз путь по лестнице на шестой этаж длиннее, чем на третий, если лестницы имеют одинаковое количество ступенек?</a:t>
              </a:r>
            </a:p>
          </p:txBody>
        </p:sp>
      </p:grp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0" y="3048000"/>
            <a:ext cx="9144000" cy="1676400"/>
            <a:chOff x="0" y="1920"/>
            <a:chExt cx="5760" cy="1056"/>
          </a:xfrm>
        </p:grpSpPr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0" y="1920"/>
              <a:ext cx="5760" cy="105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CCFFFF"/>
                </a:solidFill>
              </a:endParaRP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0" y="2016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 u="sng">
                  <a:solidFill>
                    <a:srgbClr val="FF0000"/>
                  </a:solidFill>
                </a:rPr>
                <a:t>ВОПРОС 2</a:t>
              </a:r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0" y="2208"/>
              <a:ext cx="576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/>
                <a:t>5 землекопов за 5 часов выкопают 5 м канавы. Сколько землекопов за 100 ч выкопают 100 м канавы</a:t>
              </a:r>
            </a:p>
          </p:txBody>
        </p:sp>
      </p:grp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0" y="4953000"/>
            <a:ext cx="9144000" cy="1905000"/>
            <a:chOff x="0" y="3120"/>
            <a:chExt cx="5760" cy="1200"/>
          </a:xfrm>
        </p:grpSpPr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0" y="3120"/>
              <a:ext cx="5760" cy="1200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0" y="3120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 u="sng">
                  <a:solidFill>
                    <a:srgbClr val="FF0000"/>
                  </a:solidFill>
                </a:rPr>
                <a:t>ВОПРОС 3</a:t>
              </a:r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0" y="3312"/>
              <a:ext cx="576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/>
                <a:t>5 друзей, встретившись, обменялись рукопожатиями. Сколько всего было сделано рукопожатий? </a:t>
              </a:r>
            </a:p>
          </p:txBody>
        </p:sp>
      </p:grp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7391400" y="6477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  <a:hlinkClick r:id="rId2" action="ppaction://hlinksldjump"/>
              </a:rPr>
              <a:t>назад</a:t>
            </a:r>
            <a:endParaRPr lang="ru-RU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</TotalTime>
  <Words>354</Words>
  <Application>Microsoft Office PowerPoint</Application>
  <PresentationFormat>Экран (4:3)</PresentationFormat>
  <Paragraphs>132</Paragraphs>
  <Slides>24</Slides>
  <Notes>0</Notes>
  <HiddenSlides>0</HiddenSlides>
  <MMClips>18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ринат</dc:creator>
  <cp:lastModifiedBy>ринат</cp:lastModifiedBy>
  <cp:revision>27</cp:revision>
  <cp:lastPrinted>1601-01-01T00:00:00Z</cp:lastPrinted>
  <dcterms:created xsi:type="dcterms:W3CDTF">1601-01-01T00:00:00Z</dcterms:created>
  <dcterms:modified xsi:type="dcterms:W3CDTF">2015-12-18T07:34:40Z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