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1EA5-5BF5-4D2A-B644-91B86C441FCC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C2F7-5E42-48DE-9914-B5D43B469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381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F1EA5-5BF5-4D2A-B644-91B86C441FCC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CC2F7-5E42-48DE-9914-B5D43B469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64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/>
              <a:t>Педагогический проект «Эффективное использование современных образовательных методов, приемов и форм на уроках развития речи младших школьников».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4149080"/>
            <a:ext cx="75230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endParaRPr lang="ru-RU" sz="1400" dirty="0" smtClean="0"/>
          </a:p>
          <a:p>
            <a:pPr lvl="0" algn="r"/>
            <a:endParaRPr lang="ru-RU" sz="1400" dirty="0"/>
          </a:p>
          <a:p>
            <a:pPr lvl="0" algn="r"/>
            <a:endParaRPr lang="ru-RU" sz="1400" dirty="0" smtClean="0"/>
          </a:p>
          <a:p>
            <a:pPr lvl="0" algn="r"/>
            <a:endParaRPr lang="ru-RU" sz="1400" dirty="0"/>
          </a:p>
          <a:p>
            <a:pPr lvl="0" algn="r"/>
            <a:r>
              <a:rPr lang="ru-RU" sz="1400" dirty="0" smtClean="0"/>
              <a:t>Егорова </a:t>
            </a:r>
            <a:r>
              <a:rPr lang="ru-RU" sz="1400" dirty="0"/>
              <a:t>Юлия Васильевна</a:t>
            </a:r>
          </a:p>
          <a:p>
            <a:pPr lvl="0" algn="r"/>
            <a:r>
              <a:rPr lang="ru-RU" sz="1400" dirty="0" smtClean="0"/>
              <a:t>учитель </a:t>
            </a:r>
            <a:r>
              <a:rPr lang="ru-RU" sz="1400" dirty="0"/>
              <a:t>начальных классов</a:t>
            </a:r>
          </a:p>
          <a:p>
            <a:pPr lvl="0" algn="ctr"/>
            <a:endParaRPr lang="ru-RU" sz="1400" dirty="0" smtClean="0"/>
          </a:p>
          <a:p>
            <a:pPr lvl="0" algn="ctr"/>
            <a:r>
              <a:rPr lang="ru-RU" sz="1400" dirty="0" smtClean="0"/>
              <a:t>Муниципальное </a:t>
            </a:r>
            <a:r>
              <a:rPr lang="ru-RU" sz="1400" dirty="0"/>
              <a:t>образовательное учреждение </a:t>
            </a:r>
            <a:r>
              <a:rPr lang="ru-RU" sz="1400" dirty="0" smtClean="0"/>
              <a:t>«</a:t>
            </a:r>
            <a:r>
              <a:rPr lang="ru-RU" sz="1400" dirty="0"/>
              <a:t>Гимназия города Малоярославца»</a:t>
            </a:r>
          </a:p>
          <a:p>
            <a:pPr lvl="0" algn="ctr"/>
            <a:r>
              <a:rPr lang="ru-RU" sz="1400" dirty="0"/>
              <a:t>Калужская область город Малоярославец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01" y="44624"/>
            <a:ext cx="7873016" cy="4063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3476" y="6453336"/>
            <a:ext cx="86237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70C0"/>
                </a:solidFill>
                <a:latin typeface="+mj-lt"/>
              </a:rPr>
              <a:t>III Всероссийская научно-методическая </a:t>
            </a:r>
            <a:r>
              <a:rPr lang="ru-RU" sz="1100" b="1" dirty="0" smtClean="0">
                <a:solidFill>
                  <a:srgbClr val="0070C0"/>
                </a:solidFill>
                <a:latin typeface="+mj-lt"/>
              </a:rPr>
              <a:t>конференция</a:t>
            </a:r>
            <a:r>
              <a:rPr lang="ru-RU" sz="1100" dirty="0" smtClean="0">
                <a:solidFill>
                  <a:srgbClr val="0070C0"/>
                </a:solidFill>
                <a:latin typeface="+mj-lt"/>
              </a:rPr>
              <a:t>  </a:t>
            </a:r>
            <a:r>
              <a:rPr lang="ru-RU" sz="1100" b="1" dirty="0" smtClean="0">
                <a:solidFill>
                  <a:srgbClr val="0070C0"/>
                </a:solidFill>
                <a:latin typeface="+mj-lt"/>
              </a:rPr>
              <a:t>"Педагогическая </a:t>
            </a:r>
            <a:r>
              <a:rPr lang="ru-RU" sz="1100" b="1" dirty="0">
                <a:solidFill>
                  <a:srgbClr val="0070C0"/>
                </a:solidFill>
                <a:latin typeface="+mj-lt"/>
              </a:rPr>
              <a:t>технология и мастерство учителя"</a:t>
            </a:r>
            <a:endParaRPr lang="ru-RU" sz="1100" dirty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ru-RU" sz="1100" b="1" dirty="0">
                <a:solidFill>
                  <a:srgbClr val="0070C0"/>
                </a:solidFill>
                <a:latin typeface="+mj-lt"/>
              </a:rPr>
              <a:t>ноябрь – декабрь 2015 года</a:t>
            </a:r>
            <a:endParaRPr lang="ru-RU" sz="11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1933" y="1772816"/>
            <a:ext cx="78523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0070C0"/>
                </a:solidFill>
              </a:rPr>
              <a:t>Педагогический проект 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pPr lvl="0" algn="ctr"/>
            <a:r>
              <a:rPr lang="ru-RU" sz="3200" b="1" dirty="0" smtClean="0">
                <a:solidFill>
                  <a:srgbClr val="0070C0"/>
                </a:solidFill>
              </a:rPr>
              <a:t>«</a:t>
            </a:r>
            <a:r>
              <a:rPr lang="ru-RU" sz="3200" b="1" dirty="0">
                <a:solidFill>
                  <a:srgbClr val="0070C0"/>
                </a:solidFill>
              </a:rPr>
              <a:t>Эффективное использование современных образовательных методов, приемов и форм на уроках развития речи младших школьников</a:t>
            </a:r>
            <a:r>
              <a:rPr lang="ru-RU" sz="3200" b="1" dirty="0" smtClean="0">
                <a:solidFill>
                  <a:srgbClr val="0070C0"/>
                </a:solidFill>
              </a:rPr>
              <a:t>»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65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2700" smtClean="0"/>
              <a:t>Повторная диагностика уровня учебной мотивации показала следующие результаты:</a:t>
            </a:r>
            <a:r>
              <a:rPr lang="ru-RU" sz="2700" b="1" smtClean="0"/>
              <a:t> </a:t>
            </a:r>
            <a:br>
              <a:rPr lang="ru-RU" sz="2700" b="1" smtClean="0"/>
            </a:br>
            <a:r>
              <a:rPr lang="ru-RU" sz="2700" b="1" smtClean="0"/>
              <a:t/>
            </a:r>
            <a:br>
              <a:rPr lang="ru-RU" sz="2700" b="1" smtClean="0"/>
            </a:br>
            <a:r>
              <a:rPr lang="ru-RU" sz="2700" b="1" smtClean="0"/>
              <a:t/>
            </a:r>
            <a:br>
              <a:rPr lang="ru-RU" sz="2700" b="1" smtClean="0"/>
            </a:br>
            <a:r>
              <a:rPr lang="ru-RU" sz="2700" b="1" smtClean="0"/>
              <a:t>Уровень учебной мотивации</a:t>
            </a:r>
            <a:r>
              <a:rPr lang="ru-RU" sz="1800" b="1" smtClean="0"/>
              <a:t/>
            </a:r>
            <a:br>
              <a:rPr lang="ru-RU" sz="1800" b="1" smtClean="0"/>
            </a:b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mtClean="0"/>
              <a:t> 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4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400" smtClean="0"/>
              <a:t/>
            </a:r>
            <a:br>
              <a:rPr lang="ru-RU" sz="1400" smtClean="0"/>
            </a:br>
            <a:r>
              <a:rPr lang="ru-RU" sz="2400" smtClean="0"/>
              <a:t>Диаграмма, отражающая положительную динамику</a:t>
            </a:r>
            <a:br>
              <a:rPr lang="ru-RU" sz="2400" smtClean="0"/>
            </a:br>
            <a:r>
              <a:rPr lang="ru-RU" sz="2400" smtClean="0"/>
              <a:t> качества знаний по русскому языку (2-4 класс).</a:t>
            </a:r>
            <a:br>
              <a:rPr lang="ru-RU" sz="2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endParaRPr lang="ru-RU" sz="14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b="1" smtClean="0"/>
              <a:t/>
            </a:r>
            <a:br>
              <a:rPr lang="ru-RU" sz="2700" b="1" smtClean="0"/>
            </a:br>
            <a:r>
              <a:rPr lang="ru-RU" sz="2700" b="1" smtClean="0"/>
              <a:t/>
            </a:r>
            <a:br>
              <a:rPr lang="ru-RU" sz="2700" b="1" smtClean="0"/>
            </a:br>
            <a:r>
              <a:rPr lang="ru-RU" sz="2700" b="1" smtClean="0"/>
              <a:t/>
            </a:r>
            <a:br>
              <a:rPr lang="ru-RU" sz="2700" b="1" smtClean="0"/>
            </a:br>
            <a:r>
              <a:rPr lang="ru-RU" sz="2700" b="1" smtClean="0"/>
              <a:t/>
            </a:r>
            <a:br>
              <a:rPr lang="ru-RU" sz="2700" b="1" smtClean="0"/>
            </a:br>
            <a:r>
              <a:rPr lang="ru-RU" sz="2700" b="1" smtClean="0"/>
              <a:t/>
            </a:r>
            <a:br>
              <a:rPr lang="ru-RU" sz="2700" b="1" smtClean="0"/>
            </a:br>
            <a:r>
              <a:rPr lang="ru-RU" sz="2700" b="1" smtClean="0"/>
              <a:t>Диагностика самооценки   4 класс</a:t>
            </a:r>
            <a:br>
              <a:rPr lang="ru-RU" sz="27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endParaRPr lang="ru-RU" sz="1400" b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5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smtClean="0"/>
              <a:t>3 класс                                                                     4 класс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3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smtClean="0"/>
              <a:t>Участие обучающихся в олимпиадах, конкурсах, конференциях, смотрах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6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8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smtClean="0"/>
              <a:t>Практический опыт моей работы распространялся на методическом объединении учителей начальных классов района: </a:t>
            </a: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endParaRPr lang="ru-RU" sz="14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9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smtClean="0"/>
              <a:t>Педагогическим продуктом реализации представленного проекта считаю  программу по развитию речи младших школьников. Разработанную программу можно применять как на уроках русского языка, так и во внеурочной деятельности</a:t>
            </a:r>
            <a:br>
              <a:rPr lang="ru-RU" sz="20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endParaRPr lang="ru-RU" sz="14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0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smtClean="0"/>
              <a:t>Результатом работы по программе считаю проекты моих учеников, активное участие в олимпиадах и конкурсах, результаты различных диагностик (представлено выше), творческие работы в электронном виде. 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smtClean="0"/>
              <a:t>Информационная часть.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Автор проекта: Егорова Ю.В. </a:t>
            </a:r>
            <a:br>
              <a:rPr lang="ru-RU" sz="3200" smtClean="0"/>
            </a:br>
            <a:r>
              <a:rPr lang="ru-RU" sz="3200" smtClean="0"/>
              <a:t>учитель начальных классов, </a:t>
            </a:r>
            <a:br>
              <a:rPr lang="ru-RU" sz="3200" smtClean="0"/>
            </a:br>
            <a:r>
              <a:rPr lang="en-US" sz="3200" smtClean="0"/>
              <a:t>I</a:t>
            </a:r>
            <a:r>
              <a:rPr lang="ru-RU" sz="3200" smtClean="0"/>
              <a:t> квалификационная категория. </a:t>
            </a:r>
            <a:br>
              <a:rPr lang="ru-RU" sz="3200" smtClean="0"/>
            </a:br>
            <a:r>
              <a:rPr lang="ru-RU" sz="3200" smtClean="0"/>
              <a:t>База: МОУ Гимназия г. Малоярославца.</a:t>
            </a:r>
            <a:br>
              <a:rPr lang="ru-RU" sz="3200" smtClean="0"/>
            </a:br>
            <a:r>
              <a:rPr lang="ru-RU" sz="3200" smtClean="0"/>
              <a:t>Сроки: сентябрь 2012г.  –  май 2014г. </a:t>
            </a:r>
            <a:br>
              <a:rPr lang="ru-RU" sz="3200" smtClean="0"/>
            </a:br>
            <a:r>
              <a:rPr lang="ru-RU" sz="3200" smtClean="0"/>
              <a:t>Этапы реализации проекта: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I</a:t>
            </a:r>
            <a:r>
              <a:rPr lang="ru-RU" sz="3200" smtClean="0"/>
              <a:t> – подготовительный.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II</a:t>
            </a:r>
            <a:r>
              <a:rPr lang="ru-RU" sz="3200" smtClean="0"/>
              <a:t> – основной (практический).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III</a:t>
            </a:r>
            <a:r>
              <a:rPr lang="ru-RU" sz="3200" smtClean="0"/>
              <a:t> – итоговый.</a:t>
            </a:r>
            <a:r>
              <a:rPr lang="ru-RU" sz="3800" smtClean="0"/>
              <a:t> </a:t>
            </a:r>
            <a:endParaRPr lang="ru-RU" sz="38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9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7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3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6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600" b="1" smtClean="0"/>
              <a:t>Заключение.</a:t>
            </a: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Голос и речь даны человеку для выражения мысли и чувства. Это закон природы. Научиться соблюдать его – задача каждого человека.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6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000" smtClean="0"/>
              <a:t>Спасибо за внимание!</a:t>
            </a:r>
            <a:endParaRPr lang="ru-RU" sz="80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9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smtClean="0"/>
              <a:t>«Нам дан во владение самый богатый, меткий, могучий и поистине волшебный русский язык. Истинная любовь к своей стране немыслима без любви к своему языку.</a:t>
            </a:r>
            <a:br>
              <a:rPr lang="ru-RU" sz="3200" smtClean="0"/>
            </a:br>
            <a:r>
              <a:rPr lang="ru-RU" sz="3200" smtClean="0"/>
              <a:t>Языку мы учимся и должны учиться непрерывно до последних дней своей жизни» (К.Г. Паустовский).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6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smtClean="0"/>
              <a:t>Актуальность данной проблемы имеет социальную направленность и показывает важность развития речевой культуры. Наряду с этим оголяет противоречие между требованиями программного материала и реальным уровнем развития речи младших школьников. Все вышесказанное привело меня, как учителя, к необходимости создания проекта, в котором отражен мой педагогический опыт по развитию речи младших школьников.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smtClean="0"/>
              <a:t>Цель проекта:</a:t>
            </a:r>
            <a:br>
              <a:rPr lang="ru-RU" sz="3200" b="1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- повышение уровня развития речи младших школьников через использование современных образовательных методов и приемов и создание программы по развитию речи.</a:t>
            </a: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200" b="1" smtClean="0"/>
              <a:t/>
            </a:r>
            <a:br>
              <a:rPr lang="ru-RU" sz="1200" b="1" smtClean="0"/>
            </a:br>
            <a:r>
              <a:rPr lang="ru-RU" sz="1200" b="1" smtClean="0"/>
              <a:t/>
            </a:r>
            <a:br>
              <a:rPr lang="ru-RU" sz="1200" b="1" smtClean="0"/>
            </a:br>
            <a:r>
              <a:rPr lang="ru-RU" sz="1200" b="1" smtClean="0"/>
              <a:t/>
            </a:r>
            <a:br>
              <a:rPr lang="ru-RU" sz="1200" b="1" smtClean="0"/>
            </a:br>
            <a:r>
              <a:rPr lang="ru-RU" sz="1200" b="1" smtClean="0"/>
              <a:t/>
            </a:r>
            <a:br>
              <a:rPr lang="ru-RU" sz="1200" b="1" smtClean="0"/>
            </a:br>
            <a:r>
              <a:rPr lang="ru-RU" sz="1200" b="1" smtClean="0"/>
              <a:t/>
            </a:r>
            <a:br>
              <a:rPr lang="ru-RU" sz="1200" b="1" smtClean="0"/>
            </a:br>
            <a:endParaRPr lang="ru-RU" sz="1200" b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9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smtClean="0"/>
              <a:t>Задачи:</a:t>
            </a:r>
            <a:br>
              <a:rPr lang="ru-RU" sz="2000" b="1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- изучить методическую литературу по проблеме развития связной речи младших школьников;</a:t>
            </a:r>
            <a:br>
              <a:rPr lang="ru-RU" sz="2000" smtClean="0"/>
            </a:br>
            <a:r>
              <a:rPr lang="ru-RU" sz="2000" smtClean="0"/>
              <a:t>- установить исходный уровень учебной мотивации младших школьников;       развитие личности, подготовка к самостоятельной деятельности в условиях современного общества;</a:t>
            </a:r>
            <a:br>
              <a:rPr lang="ru-RU" sz="2000" smtClean="0"/>
            </a:br>
            <a:r>
              <a:rPr lang="ru-RU" sz="2000" smtClean="0"/>
              <a:t>- проверить эффективность и успешность использования современных образовательных методов и приемов на уроках развития речи, активизация познавательной деятельности; </a:t>
            </a:r>
            <a:br>
              <a:rPr lang="ru-RU" sz="2000" smtClean="0"/>
            </a:br>
            <a:r>
              <a:rPr lang="ru-RU" sz="2000" smtClean="0"/>
              <a:t>- осуществлять тесное взаимодействие с родителями по работе над развитием связной речи младших школьников (родительские собрания, консультации, беседы, экскурсии);</a:t>
            </a:r>
            <a:br>
              <a:rPr lang="ru-RU" sz="2000" smtClean="0"/>
            </a:br>
            <a:r>
              <a:rPr lang="ru-RU" sz="2000" smtClean="0"/>
              <a:t>- систематизировать методические приемы для развития речи младших школьников;           </a:t>
            </a:r>
            <a:br>
              <a:rPr lang="ru-RU" sz="2000" smtClean="0"/>
            </a:br>
            <a:r>
              <a:rPr lang="ru-RU" sz="2000" smtClean="0"/>
              <a:t>- отслеживать динамику развития учебной мотивации.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5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3200" b="1" smtClean="0"/>
              <a:t>Планируемые результаты: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- при использовании современных образовательных методов, приемов и форм добиться повышения уровня учебной мотивации и качества знаний обучающихся по развитию речи;     </a:t>
            </a:r>
            <a:br>
              <a:rPr lang="ru-RU" sz="3200" smtClean="0"/>
            </a:br>
            <a:r>
              <a:rPr lang="ru-RU" sz="3200" smtClean="0"/>
              <a:t>- успешное участие обучающихся в различных олимпиадах, соревнованиях, конкурсах с перспективой роста.</a:t>
            </a:r>
            <a:br>
              <a:rPr lang="ru-RU" sz="3200" smtClean="0"/>
            </a:b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0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1600" smtClean="0">
                <a:solidFill>
                  <a:schemeClr val="tx1"/>
                </a:solidFill>
              </a:rPr>
              <a:t>В соответствии с целью и задачами выделяю следующие этапы работы над проектом.</a:t>
            </a:r>
            <a:r>
              <a:rPr lang="ru-RU" sz="2000" smtClean="0">
                <a:solidFill>
                  <a:schemeClr val="tx1"/>
                </a:solidFill>
              </a:rPr>
              <a:t/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1400" smtClean="0"/>
              <a:t/>
            </a:r>
            <a:br>
              <a:rPr lang="ru-RU" sz="1400" smtClean="0"/>
            </a:br>
            <a:endParaRPr lang="ru-RU" sz="3800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4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smtClean="0"/>
              <a:t>В сентябре 2012  года проведено анкетирование с целью выявления уровня учебной мотивации. </a:t>
            </a:r>
            <a:br>
              <a:rPr lang="ru-RU" sz="2700" smtClean="0"/>
            </a:br>
            <a:r>
              <a:rPr lang="ru-RU" sz="2700" smtClean="0"/>
              <a:t>Выявлены следующие показатели:</a:t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b="1" smtClean="0"/>
              <a:t/>
            </a:r>
            <a:br>
              <a:rPr lang="ru-RU" sz="2700" b="1" smtClean="0"/>
            </a:br>
            <a:r>
              <a:rPr lang="ru-RU" sz="2700" b="1" smtClean="0"/>
              <a:t>Уровень учебной мотивации</a:t>
            </a: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endParaRPr lang="ru-RU" sz="14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4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efa74f590b5b1d342f4f4dd5d4cb8423bb7f2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278</Words>
  <Application>Microsoft Office PowerPoint</Application>
  <PresentationFormat>Экран (4:3)</PresentationFormat>
  <Paragraphs>32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Педагогический проект «Эффективное использование современных образовательных методов, приемов и форм на уроках развития речи младших школьников».</vt:lpstr>
      <vt:lpstr>Информационная часть. Автор проекта: Егорова Ю.В.  учитель начальных классов,  I квалификационная категория.  База: МОУ Гимназия г. Малоярославца. Сроки: сентябрь 2012г.  –  май 2014г.  Этапы реализации проекта: I – подготовительный. II – основной (практический). III – итоговый. </vt:lpstr>
      <vt:lpstr>«Нам дан во владение самый богатый, меткий, могучий и поистине волшебный русский язык. Истинная любовь к своей стране немыслима без любви к своему языку. Языку мы учимся и должны учиться непрерывно до последних дней своей жизни» (К.Г. Паустовский).</vt:lpstr>
      <vt:lpstr>Актуальность данной проблемы имеет социальную направленность и показывает важность развития речевой культуры. Наряду с этим оголяет противоречие между требованиями программного материала и реальным уровнем развития речи младших школьников. Все вышесказанное привело меня, как учителя, к необходимости создания проекта, в котором отражен мой педагогический опыт по развитию речи младших школьников.</vt:lpstr>
      <vt:lpstr>Цель проекта:  - повышение уровня развития речи младших школьников через использование современных образовательных методов и приемов и создание программы по развитию речи.         </vt:lpstr>
      <vt:lpstr>Задачи:  - изучить методическую литературу по проблеме развития связной речи младших школьников; - установить исходный уровень учебной мотивации младших школьников;       развитие личности, подготовка к самостоятельной деятельности в условиях современного общества; - проверить эффективность и успешность использования современных образовательных методов и приемов на уроках развития речи, активизация познавательной деятельности;  - осуществлять тесное взаимодействие с родителями по работе над развитием связной речи младших школьников (родительские собрания, консультации, беседы, экскурсии); - систематизировать методические приемы для развития речи младших школьников;            - отслеживать динамику развития учебной мотивации.</vt:lpstr>
      <vt:lpstr> Планируемые результаты: - при использовании современных образовательных методов, приемов и форм добиться повышения уровня учебной мотивации и качества знаний обучающихся по развитию речи;      - успешное участие обучающихся в различных олимпиадах, соревнованиях, конкурсах с перспективой роста. </vt:lpstr>
      <vt:lpstr>В соответствии с целью и задачами выделяю следующие этапы работы над проектом.  </vt:lpstr>
      <vt:lpstr>В сентябре 2012  года проведено анкетирование с целью выявления уровня учебной мотивации.  Выявлены следующие показатели:   Уровень учебной мотивации  </vt:lpstr>
      <vt:lpstr>           Повторная диагностика уровня учебной мотивации показала следующие результаты:    Уровень учебной мотивации                   </vt:lpstr>
      <vt:lpstr> Диаграмма, отражающая положительную динамику  качества знаний по русскому языку (2-4 класс).                     </vt:lpstr>
      <vt:lpstr>     Диагностика самооценки   4 класс                        </vt:lpstr>
      <vt:lpstr>3 класс                                                                     4 класс </vt:lpstr>
      <vt:lpstr>Участие обучающихся в олимпиадах, конкурсах, конференциях, смотрах</vt:lpstr>
      <vt:lpstr>Презентация PowerPoint</vt:lpstr>
      <vt:lpstr>Презентация PowerPoint</vt:lpstr>
      <vt:lpstr>Практический опыт моей работы распространялся на методическом объединении учителей начальных классов района:                   </vt:lpstr>
      <vt:lpstr>Педагогическим продуктом реализации представленного проекта считаю  программу по развитию речи младших школьников. Разработанную программу можно применять как на уроках русского языка, так и во внеурочной деятельности      </vt:lpstr>
      <vt:lpstr>Результатом работы по программе считаю проекты моих учеников, активное участие в олимпиадах и конкурсах, результаты различных диагностик (представлено выше), творческие работы в электронном виде. </vt:lpstr>
      <vt:lpstr>Презентация PowerPoint</vt:lpstr>
      <vt:lpstr>Презентация PowerPoint</vt:lpstr>
      <vt:lpstr>Презентация PowerPoint</vt:lpstr>
      <vt:lpstr> Заключение.   Голос и речь даны человеку для выражения мысли и чувства. Это закон природы. Научиться соблюдать его – задача каждого человека.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«Эффективное использование современных образовательных методов, приемов и форм на уроках развития речи младших школьников».</dc:title>
  <dc:creator>User</dc:creator>
  <cp:lastModifiedBy>ринат</cp:lastModifiedBy>
  <cp:revision>4</cp:revision>
  <dcterms:created xsi:type="dcterms:W3CDTF">2015-12-10T12:45:37Z</dcterms:created>
  <dcterms:modified xsi:type="dcterms:W3CDTF">2015-12-10T13:21:58Z</dcterms:modified>
</cp:coreProperties>
</file>