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4" r:id="rId2"/>
    <p:sldId id="257" r:id="rId3"/>
    <p:sldId id="278" r:id="rId4"/>
    <p:sldId id="279" r:id="rId5"/>
    <p:sldId id="256" r:id="rId6"/>
    <p:sldId id="265" r:id="rId7"/>
    <p:sldId id="266" r:id="rId8"/>
    <p:sldId id="268" r:id="rId9"/>
    <p:sldId id="283" r:id="rId10"/>
    <p:sldId id="272" r:id="rId11"/>
    <p:sldId id="280" r:id="rId12"/>
    <p:sldId id="267" r:id="rId13"/>
    <p:sldId id="281" r:id="rId14"/>
    <p:sldId id="273" r:id="rId15"/>
    <p:sldId id="282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B7EC2-25CA-4896-91F9-36B01E080F6E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73AE6-41B3-4683-B24C-156DD8105C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414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73AE6-41B3-4683-B24C-156DD8105C4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73AE6-41B3-4683-B24C-156DD8105C4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73AE6-41B3-4683-B24C-156DD8105C4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73AE6-41B3-4683-B24C-156DD8105C4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A77BF-711A-423B-A3F0-5C35BF65B89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73AE6-41B3-4683-B24C-156DD8105C4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73AE6-41B3-4683-B24C-156DD8105C4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73AE6-41B3-4683-B24C-156DD8105C4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6EF7-0CFF-404F-8688-DA7242847FE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A0E3-4F4A-4145-9CF0-0B52E251D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6EF7-0CFF-404F-8688-DA7242847FE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A0E3-4F4A-4145-9CF0-0B52E251D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6EF7-0CFF-404F-8688-DA7242847FE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A0E3-4F4A-4145-9CF0-0B52E251D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6EF7-0CFF-404F-8688-DA7242847FE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A0E3-4F4A-4145-9CF0-0B52E251D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6EF7-0CFF-404F-8688-DA7242847FE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A0E3-4F4A-4145-9CF0-0B52E251D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6EF7-0CFF-404F-8688-DA7242847FE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A0E3-4F4A-4145-9CF0-0B52E251D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6EF7-0CFF-404F-8688-DA7242847FE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A0E3-4F4A-4145-9CF0-0B52E251D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6EF7-0CFF-404F-8688-DA7242847FE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A0E3-4F4A-4145-9CF0-0B52E251D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6EF7-0CFF-404F-8688-DA7242847FE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A0E3-4F4A-4145-9CF0-0B52E251D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6EF7-0CFF-404F-8688-DA7242847FE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A0E3-4F4A-4145-9CF0-0B52E251D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6EF7-0CFF-404F-8688-DA7242847FE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A0E3-4F4A-4145-9CF0-0B52E251D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E6EF7-0CFF-404F-8688-DA7242847FE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AA0E3-4F4A-4145-9CF0-0B52E251D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357686" y="44624"/>
            <a:ext cx="4643470" cy="3120903"/>
          </a:xfrm>
          <a:solidFill>
            <a:srgbClr val="FFFF00">
              <a:alpha val="22000"/>
            </a:srgbClr>
          </a:solidFill>
        </p:spPr>
        <p:txBody>
          <a:bodyPr>
            <a:normAutofit/>
          </a:bodyPr>
          <a:lstStyle/>
          <a:p>
            <a:r>
              <a:rPr lang="ru-RU" sz="3000" b="1" dirty="0" smtClean="0">
                <a:latin typeface="Constantia" pitchFamily="18" charset="0"/>
              </a:rPr>
              <a:t>Презентация к уроку </a:t>
            </a:r>
            <a:r>
              <a:rPr lang="ru-RU" sz="3000" b="1" dirty="0" smtClean="0">
                <a:latin typeface="Constantia" pitchFamily="18" charset="0"/>
              </a:rPr>
              <a:t/>
            </a:r>
            <a:br>
              <a:rPr lang="ru-RU" sz="3000" b="1" dirty="0" smtClean="0">
                <a:latin typeface="Constantia" pitchFamily="18" charset="0"/>
              </a:rPr>
            </a:br>
            <a:r>
              <a:rPr lang="ru-RU" sz="3000" b="1" dirty="0" smtClean="0">
                <a:latin typeface="Constantia" pitchFamily="18" charset="0"/>
              </a:rPr>
              <a:t>по </a:t>
            </a:r>
            <a:r>
              <a:rPr lang="ru-RU" sz="3000" b="1" dirty="0" smtClean="0">
                <a:latin typeface="Constantia" pitchFamily="18" charset="0"/>
              </a:rPr>
              <a:t>теме </a:t>
            </a:r>
            <a:r>
              <a:rPr lang="ru-RU" sz="3000" b="1" dirty="0" smtClean="0">
                <a:latin typeface="Constantia" pitchFamily="18" charset="0"/>
              </a:rPr>
              <a:t/>
            </a:r>
            <a:br>
              <a:rPr lang="ru-RU" sz="3000" b="1" dirty="0" smtClean="0">
                <a:latin typeface="Constantia" pitchFamily="18" charset="0"/>
              </a:rPr>
            </a:br>
            <a:r>
              <a:rPr lang="ru-RU" sz="3000" b="1" dirty="0" smtClean="0">
                <a:latin typeface="Constantia" pitchFamily="18" charset="0"/>
              </a:rPr>
              <a:t>«</a:t>
            </a:r>
            <a:r>
              <a:rPr lang="ru-RU" sz="3000" b="1" dirty="0" smtClean="0">
                <a:latin typeface="Constantia" pitchFamily="18" charset="0"/>
              </a:rPr>
              <a:t>Строение бактерий</a:t>
            </a:r>
            <a:r>
              <a:rPr lang="ru-RU" sz="3000" b="1" dirty="0" smtClean="0">
                <a:latin typeface="Constantia" pitchFamily="18" charset="0"/>
              </a:rPr>
              <a:t>»</a:t>
            </a:r>
            <a:br>
              <a:rPr lang="ru-RU" sz="3000" b="1" dirty="0" smtClean="0">
                <a:latin typeface="Constantia" pitchFamily="18" charset="0"/>
              </a:rPr>
            </a:br>
            <a:r>
              <a:rPr lang="ru-RU" sz="3000" b="1" dirty="0" smtClean="0">
                <a:latin typeface="Constantia" pitchFamily="18" charset="0"/>
              </a:rPr>
              <a:t/>
            </a:r>
            <a:br>
              <a:rPr lang="ru-RU" sz="3000" b="1" dirty="0" smtClean="0">
                <a:latin typeface="Constantia" pitchFamily="18" charset="0"/>
              </a:rPr>
            </a:br>
            <a:endParaRPr lang="ru-RU" sz="1400" b="1" i="1" dirty="0">
              <a:latin typeface="Constantia" pitchFamily="18" charset="0"/>
            </a:endParaRPr>
          </a:p>
        </p:txBody>
      </p:sp>
      <p:pic>
        <p:nvPicPr>
          <p:cNvPr id="21506" name="Picture 2" descr="http://www.stoplusjednicka.cz/sites/default/files/obrazky/2015/08/03_e_col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717032"/>
            <a:ext cx="8715750" cy="2713504"/>
          </a:xfrm>
          <a:prstGeom prst="rect">
            <a:avLst/>
          </a:prstGeom>
          <a:noFill/>
        </p:spPr>
      </p:pic>
      <p:pic>
        <p:nvPicPr>
          <p:cNvPr id="21508" name="Picture 4" descr="http://zhaba.ru/storage-10667/images-1841/cfacd355059310832806bfeb660ad082_418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48680"/>
            <a:ext cx="4071966" cy="3094633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1" y="44624"/>
            <a:ext cx="7873016" cy="4063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3476" y="6453336"/>
            <a:ext cx="86237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70C0"/>
                </a:solidFill>
                <a:latin typeface="+mj-lt"/>
              </a:rPr>
              <a:t>III Всероссийская научно-методическая </a:t>
            </a:r>
            <a:r>
              <a:rPr lang="ru-RU" sz="1100" b="1" dirty="0" smtClean="0">
                <a:solidFill>
                  <a:srgbClr val="0070C0"/>
                </a:solidFill>
                <a:latin typeface="+mj-lt"/>
              </a:rPr>
              <a:t>конференция</a:t>
            </a:r>
            <a:r>
              <a:rPr lang="ru-RU" sz="1100" dirty="0" smtClean="0">
                <a:solidFill>
                  <a:srgbClr val="0070C0"/>
                </a:solidFill>
                <a:latin typeface="+mj-lt"/>
              </a:rPr>
              <a:t>  </a:t>
            </a:r>
            <a:r>
              <a:rPr lang="ru-RU" sz="1100" b="1" dirty="0" smtClean="0">
                <a:solidFill>
                  <a:srgbClr val="0070C0"/>
                </a:solidFill>
                <a:latin typeface="+mj-lt"/>
              </a:rPr>
              <a:t>"Педагогическая </a:t>
            </a:r>
            <a:r>
              <a:rPr lang="ru-RU" sz="1100" b="1" dirty="0">
                <a:solidFill>
                  <a:srgbClr val="0070C0"/>
                </a:solidFill>
                <a:latin typeface="+mj-lt"/>
              </a:rPr>
              <a:t>технология и мастерство учителя"</a:t>
            </a:r>
            <a:endParaRPr lang="ru-RU" sz="1100" dirty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ru-RU" sz="1100" b="1" dirty="0">
                <a:solidFill>
                  <a:srgbClr val="0070C0"/>
                </a:solidFill>
                <a:latin typeface="+mj-lt"/>
              </a:rPr>
              <a:t>ноябрь – декабрь 2015 года</a:t>
            </a:r>
            <a:endParaRPr lang="ru-RU" sz="11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2060848"/>
            <a:ext cx="32221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Аминева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 Ю.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биологии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Пышминского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Пышминская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школа»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ая выноска 1"/>
          <p:cNvSpPr/>
          <p:nvPr/>
        </p:nvSpPr>
        <p:spPr>
          <a:xfrm>
            <a:off x="611560" y="188640"/>
            <a:ext cx="8136904" cy="4454806"/>
          </a:xfrm>
          <a:prstGeom prst="wedgeRectCallou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</a:rPr>
              <a:t>РАБОТАЙТЕ В ПАРАХ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b="1" i="1" dirty="0" smtClean="0">
                <a:solidFill>
                  <a:schemeClr val="tx1"/>
                </a:solidFill>
              </a:rPr>
              <a:t>Прочитайте текст.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b="1" i="1" dirty="0" smtClean="0">
                <a:solidFill>
                  <a:schemeClr val="tx1"/>
                </a:solidFill>
              </a:rPr>
              <a:t>Соберите из элементов конструктора бактериальную клетку.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b="1" i="1" dirty="0" smtClean="0">
                <a:solidFill>
                  <a:schemeClr val="tx1"/>
                </a:solidFill>
              </a:rPr>
              <a:t>Сравните собранную вами бактериальную клетку с рисунком 9.2. в учебнике (с. 61). При необходимости исправьте ошибки.</a:t>
            </a:r>
          </a:p>
          <a:p>
            <a:pPr marL="742950" indent="-742950"/>
            <a:endParaRPr lang="ru-RU" sz="3600" b="1" u="sng" dirty="0" smtClean="0">
              <a:solidFill>
                <a:srgbClr val="7030A0"/>
              </a:solidFill>
            </a:endParaRPr>
          </a:p>
        </p:txBody>
      </p:sp>
      <p:pic>
        <p:nvPicPr>
          <p:cNvPr id="3" name="Picture 3" descr="F:\картинки к 1 сентября\2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3571876"/>
            <a:ext cx="7000892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ая выноска 1"/>
          <p:cNvSpPr/>
          <p:nvPr/>
        </p:nvSpPr>
        <p:spPr>
          <a:xfrm>
            <a:off x="611560" y="188640"/>
            <a:ext cx="8136904" cy="2883170"/>
          </a:xfrm>
          <a:prstGeom prst="wedgeRect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 algn="ctr"/>
            <a:r>
              <a:rPr lang="ru-RU" sz="3600" b="1" u="sng" dirty="0" smtClean="0">
                <a:solidFill>
                  <a:srgbClr val="C00000"/>
                </a:solidFill>
              </a:rPr>
              <a:t>РАБОТАЙТЕ В ТЕТРАДИ</a:t>
            </a:r>
          </a:p>
          <a:p>
            <a:pPr marL="742950" indent="-742950" algn="ctr"/>
            <a:r>
              <a:rPr lang="ru-RU" sz="3600" b="1" dirty="0" smtClean="0">
                <a:solidFill>
                  <a:schemeClr val="tx1"/>
                </a:solidFill>
              </a:rPr>
              <a:t>Зарисуйте строение бактериальной клетки, подпишите основные ее элементы.</a:t>
            </a:r>
          </a:p>
        </p:txBody>
      </p:sp>
      <p:pic>
        <p:nvPicPr>
          <p:cNvPr id="3" name="Picture 2" descr="F:\картинки к 1 сентября\2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3214685"/>
            <a:ext cx="3571868" cy="3640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одним вырезанным скругленным углом 12"/>
          <p:cNvSpPr/>
          <p:nvPr/>
        </p:nvSpPr>
        <p:spPr>
          <a:xfrm>
            <a:off x="251520" y="260648"/>
            <a:ext cx="8640960" cy="1728192"/>
          </a:xfrm>
          <a:prstGeom prst="snipRoundRect">
            <a:avLst/>
          </a:prstGeom>
          <a:solidFill>
            <a:schemeClr val="bg1"/>
          </a:solidFill>
          <a:ln w="1206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tx1"/>
                </a:solidFill>
              </a:rPr>
              <a:t>Придумай значки для изображения каждой формы бактерий. 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tx1"/>
                </a:solidFill>
              </a:rPr>
              <a:t>Зарисуй их в тетради и подпиши названия форм.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Documents and Settings\Admin\Рабочий стол\К уроку БАКТЕРИИ\бациллы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99709"/>
            <a:ext cx="4104456" cy="2057372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К уроку БАКТЕРИИ\вибрионы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204117"/>
            <a:ext cx="4104456" cy="2468846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К уроку БАКТЕРИИ\кокки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285438"/>
            <a:ext cx="4104456" cy="2377333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К уроку БАКТЕРИИ\спириллы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117036"/>
            <a:ext cx="4104456" cy="2042072"/>
          </a:xfrm>
          <a:prstGeom prst="rect">
            <a:avLst/>
          </a:prstGeom>
          <a:noFill/>
        </p:spPr>
      </p:pic>
      <p:sp>
        <p:nvSpPr>
          <p:cNvPr id="8" name="Прямоугольник с одним вырезанным скругленным углом 7"/>
          <p:cNvSpPr/>
          <p:nvPr/>
        </p:nvSpPr>
        <p:spPr>
          <a:xfrm>
            <a:off x="251520" y="188640"/>
            <a:ext cx="8640960" cy="1800200"/>
          </a:xfrm>
          <a:prstGeom prst="snipRoundRect">
            <a:avLst/>
          </a:prstGeom>
          <a:solidFill>
            <a:schemeClr val="bg1"/>
          </a:solidFill>
          <a:ln w="1206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Сравни изображения бактерий.</a:t>
            </a:r>
          </a:p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Определи, по какому признаку бактерии делят на эти 4 группы.</a:t>
            </a:r>
          </a:p>
          <a:p>
            <a:pPr algn="ctr"/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6948264" y="3645024"/>
            <a:ext cx="1800200" cy="503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СПИРИЛЛЫ</a:t>
            </a:r>
            <a:endParaRPr lang="ru-RU" sz="2400" b="1" dirty="0"/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2339752" y="6165304"/>
            <a:ext cx="1944985" cy="503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ВИБРИОНЫ</a:t>
            </a:r>
            <a:endParaRPr lang="ru-RU" sz="2400" b="1" dirty="0"/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323528" y="3645024"/>
            <a:ext cx="1800200" cy="503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БАЦИЛЛЫ</a:t>
            </a:r>
            <a:endParaRPr lang="ru-RU" sz="2400" b="1" dirty="0"/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7143768" y="6143644"/>
            <a:ext cx="1656953" cy="5032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КОККИ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вопрос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1500166" cy="1500166"/>
          </a:xfrm>
          <a:prstGeom prst="rect">
            <a:avLst/>
          </a:prstGeom>
          <a:noFill/>
        </p:spPr>
      </p:pic>
      <p:sp>
        <p:nvSpPr>
          <p:cNvPr id="5" name="Прямоугольная выноска 4"/>
          <p:cNvSpPr/>
          <p:nvPr/>
        </p:nvSpPr>
        <p:spPr>
          <a:xfrm>
            <a:off x="1928794" y="285728"/>
            <a:ext cx="6984776" cy="857256"/>
          </a:xfrm>
          <a:prstGeom prst="wedgeRectCallout">
            <a:avLst/>
          </a:prstGeom>
          <a:noFill/>
          <a:ln w="857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Как устроены бактерии?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643470"/>
          </a:xfrm>
          <a:ln w="1079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Сформулируйте вывод по уроку, вставив в предложения необходимы слова:</a:t>
            </a:r>
          </a:p>
          <a:p>
            <a:pPr>
              <a:buNone/>
            </a:pPr>
            <a:r>
              <a:rPr lang="ru-RU" sz="3600" dirty="0" smtClean="0"/>
              <a:t>В строении бактериальной клетки различают такие элементы, как … . Каждый из этих элементов имеет определенное строение и выполняет определенную … 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45507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Сравни выполненное тобой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задание с образцом</a:t>
            </a:r>
          </a:p>
          <a:p>
            <a:pPr marL="514350" indent="-514350">
              <a:buAutoNum type="arabicPeriod"/>
            </a:pPr>
            <a:r>
              <a:rPr lang="ru-RU" dirty="0" smtClean="0"/>
              <a:t>Бактерии состоят из </a:t>
            </a:r>
            <a:r>
              <a:rPr lang="ru-RU" b="1" u="sng" dirty="0" smtClean="0"/>
              <a:t>1   </a:t>
            </a:r>
            <a:r>
              <a:rPr lang="ru-RU" b="1" dirty="0" smtClean="0"/>
              <a:t>  </a:t>
            </a:r>
            <a:r>
              <a:rPr lang="ru-RU" dirty="0" smtClean="0"/>
              <a:t>клетки.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Клетка бактерии окружена плотной оболочкой, которая называется </a:t>
            </a:r>
            <a:r>
              <a:rPr lang="ru-RU" b="1" i="1" u="sng" dirty="0" smtClean="0"/>
              <a:t>КЛЕТОЧНАЯ СТЕНКА.</a:t>
            </a:r>
          </a:p>
          <a:p>
            <a:pPr marL="514350" indent="-514350">
              <a:buAutoNum type="arabicPeriod"/>
            </a:pPr>
            <a:r>
              <a:rPr lang="ru-RU" dirty="0" smtClean="0"/>
              <a:t>Внутреннее содержимое клетки называется </a:t>
            </a:r>
            <a:r>
              <a:rPr lang="ru-RU" b="1" i="1" u="sng" dirty="0" smtClean="0"/>
              <a:t>ЦИТОПЛАЗМА.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Наследственную информацию несет </a:t>
            </a:r>
            <a:r>
              <a:rPr lang="ru-RU" b="1" i="1" u="sng" dirty="0" smtClean="0"/>
              <a:t>МОЛЕКУЛА  ДНК.</a:t>
            </a:r>
          </a:p>
          <a:p>
            <a:pPr marL="514350" indent="-514350">
              <a:buAutoNum type="arabicPeriod"/>
            </a:pPr>
            <a:r>
              <a:rPr lang="ru-RU" dirty="0" smtClean="0"/>
              <a:t>Некоторые бактерии передвигаются с помощью </a:t>
            </a:r>
            <a:r>
              <a:rPr lang="ru-RU" b="1" i="1" u="sng" dirty="0" smtClean="0"/>
              <a:t>ЖГУТИКОВ.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В зависимости от формы бактерии делят на 4 группы: </a:t>
            </a:r>
            <a:r>
              <a:rPr lang="ru-RU" b="1" i="1" u="sng" dirty="0" smtClean="0"/>
              <a:t>КОККИ, БАЦИЛЛЫ, СПИРИЛЛЫ, ВИБРИОНЫ.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1357298"/>
            <a:ext cx="57150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2143116"/>
            <a:ext cx="3857652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000372"/>
            <a:ext cx="2928958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86578" y="3429000"/>
            <a:ext cx="200026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572008"/>
            <a:ext cx="2286016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42852"/>
            <a:ext cx="8501122" cy="11430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Constantia" pitchFamily="18" charset="0"/>
              </a:rPr>
              <a:t>Вставьте в предложения пропущенные слова</a:t>
            </a:r>
            <a:endParaRPr lang="ru-RU" sz="4000" b="1" dirty="0"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3786190"/>
            <a:ext cx="200026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71670" y="5429264"/>
            <a:ext cx="5500726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5786454"/>
            <a:ext cx="2500330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5072074"/>
            <a:ext cx="9144000" cy="17859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14290"/>
          <a:ext cx="8643997" cy="6143669"/>
        </p:xfrm>
        <a:graphic>
          <a:graphicData uri="http://schemas.openxmlformats.org/drawingml/2006/table">
            <a:tbl>
              <a:tblPr/>
              <a:tblGrid>
                <a:gridCol w="2571768"/>
                <a:gridCol w="4286280"/>
                <a:gridCol w="1785949"/>
              </a:tblGrid>
              <a:tr h="175533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Верно вставил все 5 слов.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306" marR="61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Молодец! </a:t>
                      </a:r>
                      <a:endParaRPr lang="ru-RU" sz="2800" b="1" i="1" dirty="0" smtClean="0">
                        <a:solidFill>
                          <a:srgbClr val="FF000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 smtClean="0">
                          <a:solidFill>
                            <a:srgbClr val="FF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Ты </a:t>
                      </a: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сегодня отлично работал на уроке!</a:t>
                      </a:r>
                    </a:p>
                  </a:txBody>
                  <a:tcPr marL="61306" marR="61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6" marR="61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33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Верно вставил </a:t>
                      </a:r>
                      <a:endParaRPr lang="ru-RU" sz="2400" b="1" dirty="0" smtClean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ru-RU" sz="24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слова</a:t>
                      </a:r>
                      <a:endParaRPr lang="ru-RU" sz="24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306" marR="61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Хорошо! </a:t>
                      </a:r>
                      <a:endParaRPr lang="ru-RU" sz="2600" b="1" i="1" dirty="0" smtClean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Ты </a:t>
                      </a:r>
                      <a:r>
                        <a:rPr lang="ru-RU" sz="2600" b="1" i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сегодня хорошо постарался на уроке!</a:t>
                      </a:r>
                    </a:p>
                  </a:txBody>
                  <a:tcPr marL="61306" marR="61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6" marR="61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300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206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Верно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вставил менее 4 слов.</a:t>
                      </a:r>
                    </a:p>
                  </a:txBody>
                  <a:tcPr marL="61306" marR="61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b="1" i="1" dirty="0" smtClean="0">
                        <a:solidFill>
                          <a:srgbClr val="00206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1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Ты </a:t>
                      </a:r>
                      <a:r>
                        <a:rPr lang="ru-RU" sz="2600" b="1" i="1" dirty="0">
                          <a:solidFill>
                            <a:srgbClr val="00206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недостаточно усвоил тему, но не огорчайся, у тебя еще есть возможность исправить положение.</a:t>
                      </a:r>
                    </a:p>
                  </a:txBody>
                  <a:tcPr marL="61306" marR="61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06" marR="61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http://img.hello-pet.com/assets/uploads/2015/08/ceritalucu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1501" y="308953"/>
            <a:ext cx="1593054" cy="1334097"/>
          </a:xfrm>
          <a:prstGeom prst="rect">
            <a:avLst/>
          </a:prstGeom>
          <a:noFill/>
        </p:spPr>
      </p:pic>
      <p:pic>
        <p:nvPicPr>
          <p:cNvPr id="2052" name="Picture 4" descr="http://activerain.com/image_store/uploads/9/6/8/7/5/ar1352238823578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206" y="2143116"/>
            <a:ext cx="1571119" cy="108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Рабочий стол\К уроку БАКТЕРИИ\квашеная капуста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2643206" cy="2428892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</p:pic>
      <p:pic>
        <p:nvPicPr>
          <p:cNvPr id="1029" name="Picture 5" descr="C:\Documents and Settings\Admin\Рабочий стол\К уроку БАКТЕРИИ\кефир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214290"/>
            <a:ext cx="3071834" cy="2428892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</p:pic>
      <p:pic>
        <p:nvPicPr>
          <p:cNvPr id="1033" name="Picture 9" descr="C:\Documents and Settings\Admin\Рабочий стол\К уроку БАКТЕРИИ\гнилое яблок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14290"/>
            <a:ext cx="2329978" cy="2428892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</p:pic>
      <p:pic>
        <p:nvPicPr>
          <p:cNvPr id="11" name="Picture 4" descr="C:\Documents and Settings\Admin\Рабочий стол\микроорганизмы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776840"/>
            <a:ext cx="2643206" cy="2239927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2071670" y="2071678"/>
            <a:ext cx="785818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57818" y="2071678"/>
            <a:ext cx="785818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2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58148" y="2071678"/>
            <a:ext cx="785818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3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868" y="4500570"/>
            <a:ext cx="785818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4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1428760"/>
          </a:xfr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 – квашеная капуста, 2 – кефир, 3 – гнилое яблоко, 4 – бактерии, 5 – заболевания человека, 6 – гниение опавших листьев.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AutoShape 2" descr="https://im0-tub-ru.yandex.net/i?id=a531b1678b3cb9a00baa5b4654269922&amp;n=33&amp;h=190&amp;w=2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http://www.strepthroatmd.com/gallery/the-remedies-of-strep-throat-pregnant-women/The%20Remedies%20of%20Strep%20Throat%20Pregnant%20Women%20Us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2714620"/>
            <a:ext cx="2987665" cy="231303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  <p:pic>
        <p:nvPicPr>
          <p:cNvPr id="24580" name="Picture 4" descr="http://img.freepik.com/free-photo/wet-leafs_19-102365.jpg?size=338&amp;ext=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2714620"/>
            <a:ext cx="2862292" cy="2286016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2071670" y="4429132"/>
            <a:ext cx="785818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4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14942" y="4500570"/>
            <a:ext cx="785818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5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43900" y="4429132"/>
            <a:ext cx="785818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6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2714620"/>
            <a:ext cx="2714644" cy="2357454"/>
          </a:xfrm>
          <a:prstGeom prst="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reviews.123rf.com/images/alexeyzet/alexeyzet1111/alexeyzet111100006/11148025-Cartoon-adorable-boy-thinking-isolated-on-white-background-Bubbles-for-text--Stock-Vecto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85795"/>
            <a:ext cx="7287654" cy="6072206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вопрос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1500166" cy="1500166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488" y="0"/>
            <a:ext cx="5829312" cy="6126163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Как устроены бактерии?</a:t>
            </a:r>
          </a:p>
          <a:p>
            <a:r>
              <a:rPr lang="ru-RU" sz="3600" dirty="0" smtClean="0"/>
              <a:t>Где обитают бактерии?</a:t>
            </a:r>
          </a:p>
          <a:p>
            <a:r>
              <a:rPr lang="ru-RU" sz="3600" dirty="0" smtClean="0"/>
              <a:t>Чем питаются бактерии?</a:t>
            </a:r>
          </a:p>
          <a:p>
            <a:r>
              <a:rPr lang="ru-RU" sz="3600" dirty="0" smtClean="0"/>
              <a:t>Как передвигаются бактерии?</a:t>
            </a:r>
          </a:p>
          <a:p>
            <a:r>
              <a:rPr lang="ru-RU" sz="3600" dirty="0" smtClean="0"/>
              <a:t>Какое значение бактерии имеют?</a:t>
            </a:r>
          </a:p>
          <a:p>
            <a:r>
              <a:rPr lang="ru-RU" sz="3600" dirty="0" smtClean="0"/>
              <a:t>Как защитить свой организм от болезнетворных бактерий?</a:t>
            </a:r>
            <a:endParaRPr lang="ru-RU" sz="3600" dirty="0"/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2159224" y="142852"/>
            <a:ext cx="6627618" cy="571504"/>
          </a:xfrm>
          <a:prstGeom prst="wedgeRectCallout">
            <a:avLst/>
          </a:prstGeom>
          <a:solidFill>
            <a:srgbClr val="FF0000">
              <a:alpha val="25000"/>
            </a:srgbClr>
          </a:solidFill>
          <a:ln w="857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0" y="785794"/>
            <a:ext cx="4214842" cy="2786082"/>
          </a:xfrm>
          <a:solidFill>
            <a:srgbClr val="FFFF00">
              <a:alpha val="22000"/>
            </a:srgbClr>
          </a:solidFill>
        </p:spPr>
        <p:txBody>
          <a:bodyPr>
            <a:normAutofit/>
          </a:bodyPr>
          <a:lstStyle/>
          <a:p>
            <a:r>
              <a:rPr lang="ru-RU" sz="6000" b="1" dirty="0" smtClean="0">
                <a:latin typeface="Constantia" pitchFamily="18" charset="0"/>
              </a:rPr>
              <a:t>Строение бактерий</a:t>
            </a:r>
            <a:endParaRPr lang="ru-RU" sz="6000" b="1" dirty="0">
              <a:latin typeface="Constant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143504" y="0"/>
            <a:ext cx="3786214" cy="928694"/>
          </a:xfrm>
        </p:spPr>
        <p:txBody>
          <a:bodyPr>
            <a:normAutofit/>
          </a:bodyPr>
          <a:lstStyle/>
          <a:p>
            <a:pPr algn="r"/>
            <a:r>
              <a:rPr lang="ru-RU" sz="4800" b="1" i="1" dirty="0" smtClean="0">
                <a:solidFill>
                  <a:schemeClr val="tx1"/>
                </a:solidFill>
                <a:latin typeface="Constantia" pitchFamily="18" charset="0"/>
              </a:rPr>
              <a:t>26.11.</a:t>
            </a:r>
            <a:endParaRPr lang="ru-RU" sz="4800" b="1" i="1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21506" name="Picture 2" descr="http://www.stoplusjednicka.cz/sites/default/files/obrazky/2015/08/03_e_col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786190"/>
            <a:ext cx="8715750" cy="2857520"/>
          </a:xfrm>
          <a:prstGeom prst="rect">
            <a:avLst/>
          </a:prstGeom>
          <a:noFill/>
        </p:spPr>
      </p:pic>
      <p:pic>
        <p:nvPicPr>
          <p:cNvPr id="21508" name="Picture 4" descr="http://zhaba.ru/storage-10667/images-1841/cfacd355059310832806bfeb660ad082_418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4071966" cy="3357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592" y="4868863"/>
            <a:ext cx="2249822" cy="1800497"/>
          </a:xfrm>
          <a:prstGeom prst="rect">
            <a:avLst/>
          </a:prstGeom>
          <a:noFill/>
        </p:spPr>
      </p:pic>
      <p:pic>
        <p:nvPicPr>
          <p:cNvPr id="9" name="Picture 17" descr="мухомор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2850" y="908050"/>
            <a:ext cx="2521198" cy="1872878"/>
          </a:xfrm>
          <a:prstGeom prst="rect">
            <a:avLst/>
          </a:prstGeom>
          <a:noFill/>
        </p:spPr>
      </p:pic>
      <p:pic>
        <p:nvPicPr>
          <p:cNvPr id="10" name="Picture 19" descr="тиг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2852738"/>
            <a:ext cx="2519610" cy="1944414"/>
          </a:xfrm>
          <a:prstGeom prst="rect">
            <a:avLst/>
          </a:prstGeom>
          <a:noFill/>
        </p:spPr>
      </p:pic>
      <p:pic>
        <p:nvPicPr>
          <p:cNvPr id="11" name="Picture 20" descr="белка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780928"/>
            <a:ext cx="2309242" cy="1944688"/>
          </a:xfrm>
          <a:prstGeom prst="rect">
            <a:avLst/>
          </a:prstGeom>
          <a:noFill/>
        </p:spPr>
      </p:pic>
      <p:sp>
        <p:nvSpPr>
          <p:cNvPr id="12" name="Rectangle 9"/>
          <p:cNvSpPr txBox="1">
            <a:spLocks noChangeArrowheads="1"/>
          </p:cNvSpPr>
          <p:nvPr/>
        </p:nvSpPr>
        <p:spPr>
          <a:xfrm>
            <a:off x="785786" y="0"/>
            <a:ext cx="7911358" cy="864915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i="1" u="sng" noProof="0" dirty="0" smtClean="0">
                <a:solidFill>
                  <a:srgbClr val="C00000"/>
                </a:solidFill>
              </a:rPr>
              <a:t>Задание №1.</a:t>
            </a:r>
            <a:r>
              <a:rPr lang="ru-RU" sz="2800" b="1" i="1" noProof="0" dirty="0" smtClean="0"/>
              <a:t> Р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аспределите рисунки на 2 группы. </a:t>
            </a:r>
          </a:p>
          <a:p>
            <a:pPr marL="342900" marR="0" lvl="0" indent="-3429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i="1" dirty="0" smtClean="0"/>
              <a:t>О</a:t>
            </a: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бъясните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по какому признаку.</a:t>
            </a:r>
          </a:p>
        </p:txBody>
      </p:sp>
      <p:pic>
        <p:nvPicPr>
          <p:cNvPr id="13" name="Picture 4" descr="C:\Documents and Settings\Admin\Рабочий стол\микроорганизмы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2232248" cy="1944216"/>
          </a:xfrm>
          <a:prstGeom prst="rect">
            <a:avLst/>
          </a:prstGeom>
          <a:noFill/>
        </p:spPr>
      </p:pic>
      <p:pic>
        <p:nvPicPr>
          <p:cNvPr id="14" name="Picture 18" descr="птицы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363" y="4868863"/>
            <a:ext cx="1714500" cy="1800497"/>
          </a:xfrm>
          <a:prstGeom prst="rect">
            <a:avLst/>
          </a:prstGeom>
          <a:noFill/>
        </p:spPr>
      </p:pic>
      <p:pic>
        <p:nvPicPr>
          <p:cNvPr id="15" name="Picture 22" descr="0001531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7138" y="2924175"/>
            <a:ext cx="1551086" cy="1873250"/>
          </a:xfrm>
          <a:prstGeom prst="rect">
            <a:avLst/>
          </a:prstGeom>
          <a:noFill/>
        </p:spPr>
      </p:pic>
      <p:pic>
        <p:nvPicPr>
          <p:cNvPr id="16" name="Picture 21" descr="баобаб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908720"/>
            <a:ext cx="1466850" cy="1944688"/>
          </a:xfrm>
          <a:prstGeom prst="rect">
            <a:avLst/>
          </a:prstGeom>
          <a:noFill/>
        </p:spPr>
      </p:pic>
      <p:grpSp>
        <p:nvGrpSpPr>
          <p:cNvPr id="29" name="Группа 28"/>
          <p:cNvGrpSpPr/>
          <p:nvPr/>
        </p:nvGrpSpPr>
        <p:grpSpPr>
          <a:xfrm>
            <a:off x="250825" y="981075"/>
            <a:ext cx="2087563" cy="1727200"/>
            <a:chOff x="250825" y="981075"/>
            <a:chExt cx="2087563" cy="1727200"/>
          </a:xfrm>
        </p:grpSpPr>
        <p:pic>
          <p:nvPicPr>
            <p:cNvPr id="4" name="Picture 10" descr="i[89]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9FFFF"/>
                </a:clrFrom>
                <a:clrTo>
                  <a:srgbClr val="F9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981075"/>
              <a:ext cx="2087563" cy="1727200"/>
            </a:xfrm>
            <a:prstGeom prst="rect">
              <a:avLst/>
            </a:prstGeom>
            <a:noFill/>
            <a:ln w="76200">
              <a:pattFill prst="zigZag">
                <a:fgClr>
                  <a:schemeClr val="tx1"/>
                </a:fgClr>
                <a:bgClr>
                  <a:schemeClr val="hlink"/>
                </a:bgClr>
              </a:pattFill>
              <a:miter lim="800000"/>
              <a:headEnd/>
              <a:tailEnd/>
            </a:ln>
          </p:spPr>
        </p:pic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1763713" y="2133600"/>
              <a:ext cx="504825" cy="50323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/>
                <a:t>1</a:t>
              </a:r>
            </a:p>
          </p:txBody>
        </p:sp>
      </p:grp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5867400" y="2276475"/>
            <a:ext cx="504825" cy="503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3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2554288" y="4941887"/>
            <a:ext cx="2233736" cy="1763865"/>
            <a:chOff x="2554288" y="4941887"/>
            <a:chExt cx="2233736" cy="1763865"/>
          </a:xfrm>
        </p:grpSpPr>
        <p:pic>
          <p:nvPicPr>
            <p:cNvPr id="6" name="Picture 14" descr="rainbows_double_rainbow-2"/>
            <p:cNvPicPr>
              <a:picLocks noChangeAspect="1" noChangeArrowheads="1"/>
            </p:cNvPicPr>
            <p:nvPr/>
          </p:nvPicPr>
          <p:blipFill>
            <a:blip r:embed="rId12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2554288" y="4941887"/>
              <a:ext cx="2233736" cy="1763865"/>
            </a:xfrm>
            <a:prstGeom prst="rect">
              <a:avLst/>
            </a:prstGeom>
            <a:noFill/>
            <a:ln w="76200">
              <a:pattFill prst="zigZag">
                <a:fgClr>
                  <a:schemeClr val="tx1"/>
                </a:fgClr>
                <a:bgClr>
                  <a:schemeClr val="hlink"/>
                </a:bgClr>
              </a:pattFill>
              <a:miter lim="800000"/>
              <a:headEnd/>
              <a:tailEnd/>
            </a:ln>
          </p:spPr>
        </p:pic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4211638" y="5949950"/>
              <a:ext cx="504825" cy="50323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/>
                <a:t>10</a:t>
              </a:r>
            </a:p>
          </p:txBody>
        </p:sp>
      </p:grp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4356100" y="4149725"/>
            <a:ext cx="504825" cy="503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6</a:t>
            </a:r>
          </a:p>
        </p:txBody>
      </p:sp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4356100" y="2133600"/>
            <a:ext cx="504825" cy="503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1763713" y="4149725"/>
            <a:ext cx="504825" cy="503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5</a:t>
            </a:r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1835150" y="6021388"/>
            <a:ext cx="504825" cy="5032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9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6804248" y="4869160"/>
            <a:ext cx="2179896" cy="1800200"/>
            <a:chOff x="6804248" y="4869160"/>
            <a:chExt cx="2179896" cy="1800200"/>
          </a:xfrm>
        </p:grpSpPr>
        <p:pic>
          <p:nvPicPr>
            <p:cNvPr id="5" name="Picture 13" descr="sky_007-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804248" y="4869160"/>
              <a:ext cx="2179896" cy="1800200"/>
            </a:xfrm>
            <a:prstGeom prst="rect">
              <a:avLst/>
            </a:prstGeom>
            <a:noFill/>
            <a:ln w="76200">
              <a:pattFill prst="zigZag">
                <a:fgClr>
                  <a:schemeClr val="tx1"/>
                </a:fgClr>
                <a:bgClr>
                  <a:schemeClr val="hlink"/>
                </a:bgClr>
              </a:pattFill>
              <a:miter lim="800000"/>
              <a:headEnd/>
              <a:tailEnd/>
            </a:ln>
          </p:spPr>
        </p:pic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8459788" y="6092825"/>
              <a:ext cx="504825" cy="50323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/>
                <a:t>12</a:t>
              </a:r>
            </a:p>
          </p:txBody>
        </p:sp>
      </p:grp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6084888" y="6021388"/>
            <a:ext cx="504825" cy="5032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11</a:t>
            </a:r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5867400" y="4221163"/>
            <a:ext cx="504825" cy="5032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7</a:t>
            </a:r>
          </a:p>
        </p:txBody>
      </p: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8388350" y="4149725"/>
            <a:ext cx="504825" cy="503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8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6659563" y="981075"/>
            <a:ext cx="2305050" cy="1655763"/>
            <a:chOff x="6659563" y="981075"/>
            <a:chExt cx="2305050" cy="1655763"/>
          </a:xfrm>
        </p:grpSpPr>
        <p:pic>
          <p:nvPicPr>
            <p:cNvPr id="7" name="Picture 15" descr="15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659563" y="981075"/>
              <a:ext cx="2305050" cy="1655763"/>
            </a:xfrm>
            <a:prstGeom prst="rect">
              <a:avLst/>
            </a:prstGeom>
            <a:noFill/>
            <a:ln w="76200">
              <a:pattFill prst="zigZag">
                <a:fgClr>
                  <a:schemeClr val="tx1"/>
                </a:fgClr>
                <a:bgClr>
                  <a:schemeClr val="hlink"/>
                </a:bgClr>
              </a:pattFill>
              <a:miter lim="800000"/>
              <a:headEnd/>
              <a:tailEnd/>
            </a:ln>
          </p:spPr>
        </p:pic>
        <p:sp>
          <p:nvSpPr>
            <p:cNvPr id="28" name="Rectangle 34"/>
            <p:cNvSpPr>
              <a:spLocks noChangeArrowheads="1"/>
            </p:cNvSpPr>
            <p:nvPr/>
          </p:nvSpPr>
          <p:spPr bwMode="auto">
            <a:xfrm>
              <a:off x="8388350" y="2060575"/>
              <a:ext cx="504825" cy="50323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/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ребусы\хомяк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9"/>
            <a:ext cx="2520280" cy="1680186"/>
          </a:xfrm>
          <a:prstGeom prst="rect">
            <a:avLst/>
          </a:prstGeom>
          <a:noFill/>
        </p:spPr>
      </p:pic>
      <p:pic>
        <p:nvPicPr>
          <p:cNvPr id="3" name="Picture 3" descr="I:\ребусы\лис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204864"/>
            <a:ext cx="2772816" cy="2133618"/>
          </a:xfrm>
          <a:prstGeom prst="rect">
            <a:avLst/>
          </a:prstGeom>
          <a:noFill/>
        </p:spPr>
      </p:pic>
      <p:pic>
        <p:nvPicPr>
          <p:cNvPr id="4" name="Picture 3" descr="I:\ребусы\аист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88640"/>
            <a:ext cx="2952328" cy="1872208"/>
          </a:xfrm>
          <a:prstGeom prst="rect">
            <a:avLst/>
          </a:prstGeom>
          <a:noFill/>
        </p:spPr>
      </p:pic>
      <p:pic>
        <p:nvPicPr>
          <p:cNvPr id="5" name="Picture 10" descr="лисички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4437112"/>
            <a:ext cx="2808311" cy="2234156"/>
          </a:xfrm>
          <a:prstGeom prst="rect">
            <a:avLst/>
          </a:prstGeom>
          <a:noFill/>
        </p:spPr>
      </p:pic>
      <p:pic>
        <p:nvPicPr>
          <p:cNvPr id="7" name="Picture 2" descr="D:\Documents and Settings\1\Света 2\БИОЛОГИЯ\Мир растений\ГРИБЫ\грибы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520280" cy="2152739"/>
          </a:xfrm>
          <a:prstGeom prst="rect">
            <a:avLst/>
          </a:prstGeom>
          <a:noFill/>
        </p:spPr>
      </p:pic>
      <p:pic>
        <p:nvPicPr>
          <p:cNvPr id="2050" name="Picture 2" descr="D:\Documents and Settings\1\Света 2\БИОЛОГИЯ\Мир растений\рябина.gif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8790" y="4437112"/>
            <a:ext cx="2885698" cy="2232247"/>
          </a:xfrm>
          <a:prstGeom prst="rect">
            <a:avLst/>
          </a:prstGeom>
          <a:noFill/>
        </p:spPr>
      </p:pic>
      <p:pic>
        <p:nvPicPr>
          <p:cNvPr id="2051" name="Picture 3" descr="D:\Documents and Settings\1\Света 2\БИОЛОГИЯ\Мир растений\Распространение семян\мак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88640"/>
            <a:ext cx="3129905" cy="2084541"/>
          </a:xfrm>
          <a:prstGeom prst="rect">
            <a:avLst/>
          </a:prstGeom>
          <a:noFill/>
        </p:spPr>
      </p:pic>
      <p:pic>
        <p:nvPicPr>
          <p:cNvPr id="2052" name="Picture 4" descr="D:\Documents and Settings\1\Света 2\БИОЛОГИЯ\Животный мир\Микроорганизмы,грибы\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348880"/>
            <a:ext cx="3204468" cy="1969291"/>
          </a:xfrm>
          <a:prstGeom prst="rect">
            <a:avLst/>
          </a:prstGeom>
          <a:noFill/>
        </p:spPr>
      </p:pic>
      <p:pic>
        <p:nvPicPr>
          <p:cNvPr id="2053" name="Picture 5" descr="D:\Documents and Settings\1\Света 2\БИОЛОГИЯ\Животный мир\Микроорганизмы,грибы\микробы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2816468" cy="2304256"/>
          </a:xfrm>
          <a:prstGeom prst="rect">
            <a:avLst/>
          </a:prstGeom>
          <a:noFill/>
        </p:spPr>
      </p:pic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5292080" y="1700808"/>
            <a:ext cx="504825" cy="503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2915816" y="3789040"/>
            <a:ext cx="504825" cy="503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2123728" y="1772816"/>
            <a:ext cx="504825" cy="503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179512" y="3573016"/>
            <a:ext cx="504825" cy="5032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251520" y="6093296"/>
            <a:ext cx="504825" cy="5032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7</a:t>
            </a:r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6228184" y="3789040"/>
            <a:ext cx="504825" cy="5032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8" name="Rectangle 33"/>
          <p:cNvSpPr>
            <a:spLocks noChangeArrowheads="1"/>
          </p:cNvSpPr>
          <p:nvPr/>
        </p:nvSpPr>
        <p:spPr bwMode="auto">
          <a:xfrm>
            <a:off x="8388424" y="1484784"/>
            <a:ext cx="504825" cy="503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3203848" y="6093296"/>
            <a:ext cx="504825" cy="5032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8</a:t>
            </a:r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6228184" y="6093296"/>
            <a:ext cx="504825" cy="5032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9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99592" y="692696"/>
            <a:ext cx="6912768" cy="56166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u="sng" dirty="0" smtClean="0">
                <a:solidFill>
                  <a:srgbClr val="C00000"/>
                </a:solidFill>
              </a:rPr>
              <a:t>Задание №2.</a:t>
            </a:r>
          </a:p>
          <a:p>
            <a:pPr algn="ctr"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FFFF66"/>
                </a:solidFill>
              </a:rPr>
              <a:t>Распределите на группы иллюстрации.</a:t>
            </a:r>
          </a:p>
          <a:p>
            <a:pPr algn="ctr"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FFFF66"/>
                </a:solidFill>
              </a:rPr>
              <a:t>Объясните, по какому принципу.</a:t>
            </a:r>
            <a:endParaRPr lang="ru-RU" sz="4800" b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1368152"/>
          </a:xfrm>
          <a:prstGeom prst="rect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</a:rPr>
              <a:t>Задание №3.</a:t>
            </a:r>
            <a:r>
              <a:rPr lang="ru-RU" sz="3600" b="1" dirty="0" smtClean="0">
                <a:solidFill>
                  <a:schemeClr val="tx1"/>
                </a:solidFill>
              </a:rPr>
              <a:t> Укажите роль каждого звена цепи питания в экосистеме.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916833"/>
            <a:ext cx="8784976" cy="266429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b="1" dirty="0" err="1" smtClean="0">
                <a:solidFill>
                  <a:srgbClr val="002060"/>
                </a:solidFill>
              </a:rPr>
              <a:t>Пшеница-мышь-змея-ястреб-бактерии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err="1" smtClean="0">
                <a:solidFill>
                  <a:srgbClr val="002060"/>
                </a:solidFill>
              </a:rPr>
              <a:t>Ель-жук-дятел-бактерии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Дуб–</a:t>
            </a:r>
            <a:r>
              <a:rPr lang="ru-RU" sz="3600" b="1" dirty="0" err="1" smtClean="0">
                <a:solidFill>
                  <a:srgbClr val="002060"/>
                </a:solidFill>
              </a:rPr>
              <a:t>гусеница-пеночка-бактерии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941168"/>
            <a:ext cx="8640960" cy="1368152"/>
          </a:xfrm>
          <a:prstGeom prst="rect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Сравните цепи питания. 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Что в них общего?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вырезанным скругленным углом 1"/>
          <p:cNvSpPr/>
          <p:nvPr/>
        </p:nvSpPr>
        <p:spPr>
          <a:xfrm>
            <a:off x="251520" y="260648"/>
            <a:ext cx="8640960" cy="1080120"/>
          </a:xfrm>
          <a:prstGeom prst="snipRoundRect">
            <a:avLst/>
          </a:prstGeom>
          <a:noFill/>
          <a:ln w="1206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u="sng" dirty="0" smtClean="0">
                <a:solidFill>
                  <a:srgbClr val="C00000"/>
                </a:solidFill>
              </a:rPr>
              <a:t>Задание №4.</a:t>
            </a:r>
            <a:r>
              <a:rPr lang="ru-RU" sz="3600" b="1" i="1" dirty="0" smtClean="0">
                <a:solidFill>
                  <a:schemeClr val="tx1"/>
                </a:solidFill>
              </a:rPr>
              <a:t> Дополните схему.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1785926"/>
            <a:ext cx="4536504" cy="4274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ЖИВЫЕ ОРГАНИЗМЫ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49646" y="2357430"/>
            <a:ext cx="4248472" cy="8669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 smtClean="0">
                <a:solidFill>
                  <a:schemeClr val="tx1"/>
                </a:solidFill>
              </a:rPr>
              <a:t>В клетках есть оформленное ядро</a:t>
            </a:r>
            <a:endParaRPr lang="ru-RU" sz="34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2357430"/>
            <a:ext cx="4248472" cy="8669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 smtClean="0">
                <a:solidFill>
                  <a:schemeClr val="tx1"/>
                </a:solidFill>
              </a:rPr>
              <a:t>В клетках нет оформленного ядра</a:t>
            </a:r>
            <a:endParaRPr lang="ru-RU" sz="34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3500438"/>
            <a:ext cx="4248472" cy="72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ПРОКАРИОТЫ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86314" y="3500438"/>
            <a:ext cx="4176464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ЭУКАРИОТЫ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4304496"/>
            <a:ext cx="4248472" cy="72008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БАКТЕРИИ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628" y="4357694"/>
            <a:ext cx="3786214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РАСТЕНИЯ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628" y="5143512"/>
            <a:ext cx="3786214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ЖИВОТНЫЕ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00628" y="5960680"/>
            <a:ext cx="3786214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ГРИБЫ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4286256"/>
            <a:ext cx="4248472" cy="72008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?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628" y="4357694"/>
            <a:ext cx="3786214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?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628" y="5143512"/>
            <a:ext cx="3786214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?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5960680"/>
            <a:ext cx="3786214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?</a:t>
            </a:r>
            <a:endParaRPr lang="ru-RU" sz="4400" b="1" dirty="0">
              <a:solidFill>
                <a:schemeClr val="tx1"/>
              </a:solidFill>
            </a:endParaRPr>
          </a:p>
        </p:txBody>
      </p:sp>
      <p:cxnSp>
        <p:nvCxnSpPr>
          <p:cNvPr id="29" name="Прямая со стрелкой 28"/>
          <p:cNvCxnSpPr>
            <a:stCxn id="15" idx="1"/>
          </p:cNvCxnSpPr>
          <p:nvPr/>
        </p:nvCxnSpPr>
        <p:spPr>
          <a:xfrm rot="10800000" flipV="1">
            <a:off x="1785918" y="1999670"/>
            <a:ext cx="714380" cy="357760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5" idx="3"/>
          </p:cNvCxnSpPr>
          <p:nvPr/>
        </p:nvCxnSpPr>
        <p:spPr>
          <a:xfrm>
            <a:off x="7036802" y="1999670"/>
            <a:ext cx="892784" cy="357760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1572398" y="3429000"/>
            <a:ext cx="427834" cy="794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7716066" y="3429000"/>
            <a:ext cx="427834" cy="794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-pc\Desktop\бак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8001056" cy="5488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4681767784c5e397145b608fe079b8609435d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450</Words>
  <Application>Microsoft Office PowerPoint</Application>
  <PresentationFormat>Экран (4:3)</PresentationFormat>
  <Paragraphs>111</Paragraphs>
  <Slides>15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к уроку  по теме  «Строение бактерий»  </vt:lpstr>
      <vt:lpstr>Презентация PowerPoint</vt:lpstr>
      <vt:lpstr>Презентация PowerPoint</vt:lpstr>
      <vt:lpstr>Строение бактерий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Бактерии</dc:title>
  <dc:creator>Admin</dc:creator>
  <cp:lastModifiedBy>ринат</cp:lastModifiedBy>
  <cp:revision>72</cp:revision>
  <dcterms:created xsi:type="dcterms:W3CDTF">2014-11-23T08:18:44Z</dcterms:created>
  <dcterms:modified xsi:type="dcterms:W3CDTF">2015-12-14T16:04:50Z</dcterms:modified>
</cp:coreProperties>
</file>