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sldIdLst>
    <p:sldId id="256" r:id="rId2"/>
    <p:sldId id="280" r:id="rId3"/>
    <p:sldId id="281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6" r:id="rId17"/>
    <p:sldId id="269" r:id="rId18"/>
    <p:sldId id="270" r:id="rId19"/>
    <p:sldId id="272" r:id="rId20"/>
    <p:sldId id="271" r:id="rId21"/>
    <p:sldId id="273" r:id="rId22"/>
    <p:sldId id="282" r:id="rId23"/>
    <p:sldId id="275" r:id="rId24"/>
    <p:sldId id="277" r:id="rId25"/>
    <p:sldId id="278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4" autoAdjust="0"/>
  </p:normalViewPr>
  <p:slideViewPr>
    <p:cSldViewPr>
      <p:cViewPr>
        <p:scale>
          <a:sx n="60" d="100"/>
          <a:sy n="60" d="100"/>
        </p:scale>
        <p:origin x="-142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AA40-8CEE-4028-990B-936CFBA140F8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50827-A99E-452E-8542-5F7E6BFEA6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2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0827-A99E-452E-8542-5F7E6BFEA653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98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2C2E-BAD5-4B0D-81B1-FFF7896DF34D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E8E9-D49D-44E6-9A99-98DD32F3DD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91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2C2E-BAD5-4B0D-81B1-FFF7896DF34D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E8E9-D49D-44E6-9A99-98DD32F3DD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65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2C2E-BAD5-4B0D-81B1-FFF7896DF34D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E8E9-D49D-44E6-9A99-98DD32F3DD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02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2C2E-BAD5-4B0D-81B1-FFF7896DF34D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E8E9-D49D-44E6-9A99-98DD32F3DD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67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2C2E-BAD5-4B0D-81B1-FFF7896DF34D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E8E9-D49D-44E6-9A99-98DD32F3DD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47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2C2E-BAD5-4B0D-81B1-FFF7896DF34D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E8E9-D49D-44E6-9A99-98DD32F3DD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50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2C2E-BAD5-4B0D-81B1-FFF7896DF34D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E8E9-D49D-44E6-9A99-98DD32F3DD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51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2C2E-BAD5-4B0D-81B1-FFF7896DF34D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E8E9-D49D-44E6-9A99-98DD32F3DD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5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2C2E-BAD5-4B0D-81B1-FFF7896DF34D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E8E9-D49D-44E6-9A99-98DD32F3DD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17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2C2E-BAD5-4B0D-81B1-FFF7896DF34D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E8E9-D49D-44E6-9A99-98DD32F3DD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46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2C2E-BAD5-4B0D-81B1-FFF7896DF34D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0E8E9-D49D-44E6-9A99-98DD32F3DD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2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2C2E-BAD5-4B0D-81B1-FFF7896DF34D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0E8E9-D49D-44E6-9A99-98DD32F3DD5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16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548680"/>
            <a:ext cx="7992888" cy="1080120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ГБПОУ Юридический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колледж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87175"/>
            <a:ext cx="1800200" cy="1041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7584" y="1988840"/>
            <a:ext cx="7992888" cy="4248472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ТЕМЕ : «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ПРЕСЕЧЕНИЯ»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Дисциплина: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ОП.08 Уголовный процесс.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студентов по специальности 40.02.02 «Правоохранительная деятельность»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Александрова Надежда Владимировна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ГБПОУ Юридический колледж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  <a:p>
            <a:pPr algn="ctr"/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" y="44624"/>
            <a:ext cx="7873016" cy="4063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476" y="6453336"/>
            <a:ext cx="8623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III Всероссийская научно-методическая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конференция</a:t>
            </a:r>
            <a:r>
              <a:rPr lang="ru-RU" sz="1100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"Педагогическая </a:t>
            </a:r>
            <a:r>
              <a:rPr lang="ru-RU" sz="1100" b="1" dirty="0">
                <a:solidFill>
                  <a:srgbClr val="0070C0"/>
                </a:solidFill>
                <a:latin typeface="+mj-lt"/>
              </a:rPr>
              <a:t>технология и мастерство учителя"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ноябрь – декабрь 2015 года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5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188640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ПРЕСЕЧЕНИЯ, ПРИМЕНЯЕМЫЕ ПО СУДЕБНОМУ РЕШЕНИЮ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4171" y="1268760"/>
            <a:ext cx="7956301" cy="216024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ИСКЛЮЧИТЕЛЬНЫЕ СЛУЧАИ ЗАКЛЮЧЕНИЯ ПОД СТРАЖУ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статья уголовного кодекса предусматривает наказание в виде лишения свободы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срок до трех лет)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3569743"/>
            <a:ext cx="6840760" cy="654618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подозреваемый или обвиняемый не имеет постоянного места жительства на территории Российской Федерации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4358558"/>
            <a:ext cx="6840760" cy="654618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личность не установлена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5150646"/>
            <a:ext cx="6840760" cy="654618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нарушена ранее избранная мера пресечения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5942734"/>
            <a:ext cx="6840760" cy="654618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скрылся от органов предварительного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расследования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от суда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1403648" y="3717032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1403648" y="4509120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1403648" y="5301208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1403648" y="6093296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1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9" grpId="0" animBg="1"/>
      <p:bldP spid="10" grpId="0" animBg="1"/>
      <p:bldP spid="11" grpId="0" animBg="1"/>
      <p:bldP spid="2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188640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ПРЕСЕЧЕНИЯ, ПРИМЕНЯЕМЫЕ ПО СУДЕБНОМУ РЕШЕНИЮ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4171" y="1196752"/>
            <a:ext cx="7956301" cy="1512168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под стражу в качестве меры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пресечения</a:t>
            </a:r>
          </a:p>
          <a:p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МОЖЕТ БЫТЬ ПРИМЕНЕНО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отношении подозреваемого или обвиняемого в совершении: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852936"/>
            <a:ext cx="6840760" cy="1083393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мошенничества в сфере предпринимательской деятельности (преступлений, предусмотренных ст. 159-159.6, 160, 165, если эти преступления совершены в сфере предпринимательской деятельности);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4077072"/>
            <a:ext cx="6840760" cy="1080120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ряда преступлений в сфере экономической деятельности (преступлений, предусмотренных ст. 171-174, 174.1, 176-178, 180-183, 185-185.4, 190-199.2 УК РФ, при отсутствии следующих обстоятельств: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1403648" y="3212976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1403648" y="4437112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5200454"/>
            <a:ext cx="7488832" cy="156966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2400" dirty="0"/>
              <a:t>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подозреваемый или обвиняемый не имеет постоянного места жительства на территории Российской Федерации; 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его личность не установлена; 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им нарушена ранее избранная мера пресечения;</a:t>
            </a:r>
          </a:p>
          <a:p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он скрылся от органов предварительного расследования или от суда. </a:t>
            </a:r>
          </a:p>
        </p:txBody>
      </p:sp>
    </p:spTree>
    <p:extLst>
      <p:ext uri="{BB962C8B-B14F-4D97-AF65-F5344CB8AC3E}">
        <p14:creationId xmlns:p14="http://schemas.microsoft.com/office/powerpoint/2010/main" val="20355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1" grpId="0" animBg="1"/>
      <p:bldP spid="2" grpId="0" animBg="1"/>
      <p:bldP spid="2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196752"/>
            <a:ext cx="2952328" cy="3672408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41" t="5827" r="5296" b="22296"/>
          <a:stretch/>
        </p:blipFill>
        <p:spPr>
          <a:xfrm>
            <a:off x="290532" y="1293654"/>
            <a:ext cx="2841308" cy="3431490"/>
          </a:xfrm>
          <a:prstGeom prst="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ContrastingRightFacing" fov="1500000">
              <a:rot lat="21333635" lon="20171461" rev="330486"/>
            </a:camera>
            <a:lightRig rig="threePt" dir="t"/>
          </a:scene3d>
          <a:sp3d>
            <a:bevelT w="152400" h="50800" prst="softRound"/>
          </a:sp3d>
        </p:spPr>
      </p:pic>
      <p:sp>
        <p:nvSpPr>
          <p:cNvPr id="8" name="Блок-схема: документ 7"/>
          <p:cNvSpPr/>
          <p:nvPr/>
        </p:nvSpPr>
        <p:spPr>
          <a:xfrm>
            <a:off x="827584" y="188640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ЗАКЛЮЧЕНИЯ ПОД СТРАЖУ</a:t>
            </a: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1196752"/>
            <a:ext cx="5688632" cy="3672408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необходимости избрания в качестве меры пресечения заключения под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стражу</a:t>
            </a:r>
          </a:p>
          <a:p>
            <a:pPr lvl="0"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&gt;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СЛЕДОВАТЕЛЬ 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согласия руководителя следственного   органа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а также</a:t>
            </a:r>
          </a:p>
          <a:p>
            <a:pPr lvl="0"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&gt;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ДОЗНАВАТЕЛЬ</a:t>
            </a: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согласия прокурора</a:t>
            </a: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возбуждают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судом соответствующее </a:t>
            </a:r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ходатайство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постановлении о возбуждении ходатайства излагаются мотивы и основания, в силу которых возникла необходимость в заключении подозреваемого или обвиняемого под стражу и невозможно избрание иной меры пресечения.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941168"/>
            <a:ext cx="8712968" cy="180020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постановлению прилагаются материалы, подтверждающие обоснованность ходатайства. Если ходатайство возбуждается в отношении подозреваемого, задержанного в порядке, установленном статьями 91 и 92 УПК РФ, то постановление и указанные материалы должны быть представлены судье </a:t>
            </a:r>
            <a:r>
              <a:rPr lang="ru-RU" sz="19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позднее чем за 8 часов до истечения срока задержания. </a:t>
            </a:r>
          </a:p>
          <a:p>
            <a:pPr algn="just"/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268760"/>
            <a:ext cx="2880320" cy="504056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827584" y="188640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ЗАКЛЮЧЕНИЯ ПОД СТРАЖУ</a:t>
            </a: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1268760"/>
            <a:ext cx="5574758" cy="504056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Постановление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возбуждении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ходатайства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избрании в качестве меры пресечения заключения под стражу подлежит рассмотрению единолично судьей районного суда или военного суда соответствующего уровня по месту производства предварительного расследования либо месту задержания подозреваемого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8 часов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момента поступления материалов в суд. Подозреваемый, задержанный в порядке, установленном </a:t>
            </a: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статьями 91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 УПК РФ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доставляется в судебное заседание.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03" y="3717032"/>
            <a:ext cx="2654806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102" y="1386552"/>
            <a:ext cx="2591729" cy="20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2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188640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ЗАКЛЮЧЕНИЯ ПОД СТРАЖУ</a:t>
            </a: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484784"/>
            <a:ext cx="7992888" cy="4536504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Неявка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уважительных причин сторон, своевременно извещенных о времени судебного заседания, не является препятствием для рассмотрения ходатайства,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ИСКЛЮЧЕНИЕМ СЛУЧАЕВ НЕЯВКИ ОБВИНЯЕМОГО.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судебного решения об избрании меры пресечения в виде заключения под стражу в отсутствие обвиняемого допускается только в случае объявления обвиняемого в международный розыск. В начале заседания судья объявляет, какое ходатайство подлежит рассмотрению, разъясняет явившимся в судебное заседание лицам их права и обязанности. Затем прокурор либо по его поручению лицо, возбудившее ходатайство, обосновывает его, после чего заслушиваются другие явившиеся в судебное заседание лица. </a:t>
            </a:r>
          </a:p>
        </p:txBody>
      </p:sp>
    </p:spTree>
    <p:extLst>
      <p:ext uri="{BB962C8B-B14F-4D97-AF65-F5344CB8AC3E}">
        <p14:creationId xmlns:p14="http://schemas.microsoft.com/office/powerpoint/2010/main" val="39803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188640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ЗАКЛЮЧЕНИЯ ПОД СТРАЖУ</a:t>
            </a: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196752"/>
            <a:ext cx="8095038" cy="792088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Рассмотрев ходатайство, судья выносит одно из следующих постановлений: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19332" y="2060848"/>
            <a:ext cx="7101139" cy="654618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избрании в отношении подозреваемого или обвиняемого меры пресечения в виде заключения под стражу;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1143269" y="2208137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19333" y="2780928"/>
            <a:ext cx="7101139" cy="654618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800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Об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отказе в удовлетворении ходатайства;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1143270" y="2928217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91679" y="3501008"/>
            <a:ext cx="7101139" cy="654618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800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продлении срока задержания.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1115616" y="3648297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4221088"/>
            <a:ext cx="8455078" cy="2448272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судьи направляется лицу, возбудившему ходатайство, прокурору, подозреваемому или обвиняемому и подлежит немедленному исполнению.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Повторное обращение в суд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ходатайством о заключении под стражу одного и того же лица по тому же уголовному делу после вынесения судьей постановления об отказе в избрании этой меры пресечения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 лишь при возникновении новых обстоятельств, обосновывающих необходимость заключения лица под стражу. </a:t>
            </a:r>
          </a:p>
        </p:txBody>
      </p:sp>
    </p:spTree>
    <p:extLst>
      <p:ext uri="{BB962C8B-B14F-4D97-AF65-F5344CB8AC3E}">
        <p14:creationId xmlns:p14="http://schemas.microsoft.com/office/powerpoint/2010/main" val="31630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188640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ЗАКЛЮЧЕНИЯ ПОД СТРАЖУ</a:t>
            </a: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268760"/>
            <a:ext cx="8095038" cy="792088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судебном заседании участвуют :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835934" y="2420888"/>
            <a:ext cx="2007874" cy="476086"/>
          </a:xfrm>
          <a:prstGeom prst="homePlat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обязательно: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348880"/>
            <a:ext cx="4320479" cy="471716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подозреваемый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обвиняемый,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885276"/>
            <a:ext cx="4320479" cy="471716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прокурор,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3429000"/>
            <a:ext cx="4320479" cy="471716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защитник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827584" y="4541460"/>
            <a:ext cx="2007874" cy="543724"/>
          </a:xfrm>
          <a:prstGeom prst="homePlat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участвовать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79474" y="4293096"/>
            <a:ext cx="5408950" cy="648072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законный представитель несовершеннолетнего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подозреваемого или обвиняемого,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79474" y="5005848"/>
            <a:ext cx="5408950" cy="471716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следственного органа,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79474" y="5549572"/>
            <a:ext cx="5408950" cy="471716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следователь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6093296"/>
            <a:ext cx="5400600" cy="471716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дознаватель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360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188640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ЗАКЛЮЧЕНИЯ ПОД СТРАЖУ</a:t>
            </a: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0822" y="1292278"/>
            <a:ext cx="8280920" cy="5256584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850" y="1340768"/>
            <a:ext cx="1457596" cy="158417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068960"/>
            <a:ext cx="1512168" cy="1584176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42"/>
          <a:stretch/>
        </p:blipFill>
        <p:spPr>
          <a:xfrm>
            <a:off x="5276479" y="4797152"/>
            <a:ext cx="1368152" cy="1584176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6680378" y="5301208"/>
            <a:ext cx="1800200" cy="471716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подозреваемый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0184" y="1896998"/>
            <a:ext cx="1718240" cy="471716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следователь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3461340"/>
            <a:ext cx="1656184" cy="471716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прокурор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12" y="1556792"/>
            <a:ext cx="3872964" cy="4608017"/>
          </a:xfrm>
          <a:prstGeom prst="flowChartDocumen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>
              <a:rot lat="600000" lon="19599825" rev="0"/>
            </a:camera>
            <a:lightRig rig="threePt" dir="t"/>
          </a:scene3d>
          <a:sp3d>
            <a:bevelT/>
          </a:sp3d>
        </p:spPr>
      </p:pic>
      <p:sp>
        <p:nvSpPr>
          <p:cNvPr id="17" name="Штриховая стрелка вправо 16"/>
          <p:cNvSpPr/>
          <p:nvPr/>
        </p:nvSpPr>
        <p:spPr>
          <a:xfrm>
            <a:off x="4139952" y="2276872"/>
            <a:ext cx="864096" cy="235858"/>
          </a:xfrm>
          <a:prstGeom prst="stripedRightArrow">
            <a:avLst>
              <a:gd name="adj1" fmla="val 50000"/>
              <a:gd name="adj2" fmla="val 150132"/>
            </a:avLst>
          </a:prstGeom>
          <a:solidFill>
            <a:schemeClr val="accent1">
              <a:alpha val="20000"/>
            </a:schemeClr>
          </a:solidFill>
          <a:ln cmpd="thickThin">
            <a:solidFill>
              <a:schemeClr val="accent1">
                <a:shade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4150085" y="5425390"/>
            <a:ext cx="864096" cy="235858"/>
          </a:xfrm>
          <a:prstGeom prst="stripedRightArrow">
            <a:avLst>
              <a:gd name="adj1" fmla="val 50000"/>
              <a:gd name="adj2" fmla="val 150132"/>
            </a:avLst>
          </a:prstGeom>
          <a:solidFill>
            <a:schemeClr val="accent1">
              <a:alpha val="20000"/>
            </a:schemeClr>
          </a:solidFill>
          <a:ln cmpd="thickThin">
            <a:solidFill>
              <a:schemeClr val="accent1">
                <a:shade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4139952" y="3841214"/>
            <a:ext cx="864096" cy="235858"/>
          </a:xfrm>
          <a:prstGeom prst="stripedRightArrow">
            <a:avLst>
              <a:gd name="adj1" fmla="val 50000"/>
              <a:gd name="adj2" fmla="val 150132"/>
            </a:avLst>
          </a:prstGeom>
          <a:solidFill>
            <a:schemeClr val="accent1">
              <a:alpha val="20000"/>
            </a:schemeClr>
          </a:solidFill>
          <a:ln cmpd="thickThin">
            <a:solidFill>
              <a:schemeClr val="accent1">
                <a:shade val="50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188640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СОДЕРЖАНИЯ ПОД СТРАЖЕЙ</a:t>
            </a: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268760"/>
            <a:ext cx="7992888" cy="936104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под стражей при расследовании преступлений </a:t>
            </a: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МОЖЕТ ПРЕВЫШАТЬ 2 МЕСЯЦА. </a:t>
            </a:r>
            <a:endParaRPr lang="ru-RU" sz="2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5229200"/>
            <a:ext cx="7920880" cy="1368152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содержания под стражей в период предварительного следствия исчисляется </a:t>
            </a: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момента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заключения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подозреваемого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обвиняемого под стражу </a:t>
            </a: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направления прокурором уголовного дела в суд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301979"/>
            <a:ext cx="6062484" cy="242316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301979"/>
            <a:ext cx="6062484" cy="242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0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188640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СОДЕРЖАНИЯ ПОД СТРАЖЕЙ</a:t>
            </a: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412776"/>
            <a:ext cx="7992887" cy="792088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срок содержания под стражей также засчитывается время: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19332" y="2558358"/>
            <a:ext cx="7101139" cy="654618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1.  на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которое лицо было задержано в качестве подозреваемого;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1143269" y="2705647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19333" y="3278438"/>
            <a:ext cx="7101139" cy="654618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2.  домашнего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ареста;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1143270" y="3425727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91679" y="3998518"/>
            <a:ext cx="7101139" cy="654618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3.  принудительного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нахождения в медицинском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психиатрическом стационаре по решению суда;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1115616" y="4145807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79" y="4725144"/>
            <a:ext cx="7101139" cy="1152128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4.  в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течение которого лицо содержалось под стражей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иностранного государства по запросу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оказании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правовой помощи или о выдаче его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 в соответствии со ст. 460 УПК РФ.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115616" y="4872433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6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3572" y="2132856"/>
            <a:ext cx="7992888" cy="4536504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усвоение, закрепление, систематизация теоретических знаний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понятий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по теме.</a:t>
            </a:r>
          </a:p>
          <a:p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занятия: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Обучающая: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выработать у обучающихся практические навыки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оснований применения мер пресечения, научить  принимать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законные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обоснованные решения по уголовному делу.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формировать у обучающихся чувства аккуратности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ответственности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добросовестности при принятии решения об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избрании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пресечения. Формировать правосознание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обучающихся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прививая уважение к основным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институтам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современного демократического государства, правам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свободам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познавательный интерес обучающихся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внимательность, логическое мышление, умение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выделять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главное в тексте; продолжать формировать навыки и умения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принятии решения об избрании меры пресечения.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827584" y="116632"/>
            <a:ext cx="7992888" cy="1080120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ГБПОУ Юридический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колледж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5127"/>
            <a:ext cx="1800200" cy="1041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2339" y="1268760"/>
            <a:ext cx="7992888" cy="792088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первый: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Заключение под стражу»</a:t>
            </a:r>
          </a:p>
        </p:txBody>
      </p:sp>
    </p:spTree>
    <p:extLst>
      <p:ext uri="{BB962C8B-B14F-4D97-AF65-F5344CB8AC3E}">
        <p14:creationId xmlns:p14="http://schemas.microsoft.com/office/powerpoint/2010/main" val="31204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50"/>
                            </p:stCondLst>
                            <p:childTnLst>
                              <p:par>
                                <p:cTn id="2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50"/>
                            </p:stCondLst>
                            <p:childTnLst>
                              <p:par>
                                <p:cTn id="2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50"/>
                            </p:stCondLst>
                            <p:childTnLst>
                              <p:par>
                                <p:cTn id="3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00"/>
                            </p:stCondLst>
                            <p:childTnLst>
                              <p:par>
                                <p:cTn id="4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4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150"/>
                            </p:stCondLst>
                            <p:childTnLst>
                              <p:par>
                                <p:cTn id="5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850"/>
                            </p:stCondLst>
                            <p:childTnLst>
                              <p:par>
                                <p:cTn id="5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200"/>
                            </p:stCondLst>
                            <p:childTnLst>
                              <p:par>
                                <p:cTn id="6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250"/>
                            </p:stCondLst>
                            <p:childTnLst>
                              <p:par>
                                <p:cTn id="7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050"/>
                            </p:stCondLst>
                            <p:childTnLst>
                              <p:par>
                                <p:cTn id="7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850"/>
                            </p:stCondLst>
                            <p:childTnLst>
                              <p:par>
                                <p:cTn id="8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50"/>
                            </p:stCondLst>
                            <p:childTnLst>
                              <p:par>
                                <p:cTn id="8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950"/>
                            </p:stCondLst>
                            <p:childTnLst>
                              <p:par>
                                <p:cTn id="9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9100"/>
                            </p:stCondLst>
                            <p:childTnLst>
                              <p:par>
                                <p:cTn id="10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1950"/>
                            </p:stCondLst>
                            <p:childTnLst>
                              <p:par>
                                <p:cTn id="10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450"/>
                            </p:stCondLst>
                            <p:childTnLst>
                              <p:par>
                                <p:cTn id="11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6" grpId="1" build="p" autoUpdateAnimBg="0"/>
      <p:bldP spid="10" grpId="0" build="allAtOnce" animBg="1"/>
      <p:bldP spid="10" grpI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188640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ПРОДЛЕНИЕ СРОКОВ СОДЕРЖАНИЯ ПОД СТРАЖЕЙ</a:t>
            </a: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323528" y="1514422"/>
            <a:ext cx="2376264" cy="978474"/>
          </a:xfrm>
          <a:prstGeom prst="homePlat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срок до 6 месяцев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1800" y="1268760"/>
            <a:ext cx="6264696" cy="1656184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судьей районного суда или военного суда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соответствующего уровня в случае невозможности закончить предварительное следствие в срок до 2 месяцев и при отсутствии оснований для изменения или отмены меры пресечения; 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323528" y="3356992"/>
            <a:ext cx="2376264" cy="947090"/>
          </a:xfrm>
          <a:prstGeom prst="homePlat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дальнейшее продление срока до 12 месяцев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71800" y="3057974"/>
            <a:ext cx="6264696" cy="1811186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может быть </a:t>
            </a: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осуществлено в отношении лиц, обвиняемых в совершении тяжких и особо тяжких преступлений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только в случаях особой сложности уголовного дела и при наличии оснований для избрания этой меры пресечения судьей того же суда по ходатайству следователя, </a:t>
            </a: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внесенному с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согласия: </a:t>
            </a:r>
            <a:endParaRPr lang="ru-RU" sz="20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4941168"/>
            <a:ext cx="8352928" cy="864096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руководителя соответствующего следственного органа по субъекту Российской Федерации, иного приравненного к нему руководителя следственного органа либо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107504" y="5229200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5877272"/>
            <a:ext cx="8352928" cy="864096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ходатайству дознавателя в случаях, связанных с исполнением запроса о правовой помощи, с согласия прокурора субъекта Российской Федерации или приравненного к нему военного прокурора.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107504" y="6165304"/>
            <a:ext cx="576064" cy="360040"/>
          </a:xfrm>
          <a:prstGeom prst="rightArrow">
            <a:avLst>
              <a:gd name="adj1" fmla="val 50000"/>
              <a:gd name="adj2" fmla="val 107503"/>
            </a:avLst>
          </a:prstGeom>
          <a:solidFill>
            <a:schemeClr val="accent1">
              <a:alpha val="32000"/>
            </a:schemeClr>
          </a:solidFill>
          <a:ln w="15875">
            <a:solidFill>
              <a:schemeClr val="accent1">
                <a:shade val="50000"/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9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188640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ПРОДЛЕНИЕ СРОКОВ СОДЕРЖАНИЯ ПОД СТРАЖЕЙ </a:t>
            </a:r>
            <a:r>
              <a:rPr lang="ru-RU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СВЫШЕ 12 </a:t>
            </a: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МЕСЯЦЕВ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340768"/>
            <a:ext cx="4967999" cy="5328592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содержания под стражей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СВЫШЕ 12 МЕСЯЦЕВ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продлен лишь </a:t>
            </a: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исключительных случаях в отношении лиц, обвиняемых в совершении особо тяжких преступлений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судьей суда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субъекта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или военного суда соответствующего уровня по ходатайству следователя, внесенному с согласия в соответствии с подследственностью Председателя Следственного комитета Российской Федерации либо руководителя следственного органа соответствующего федерального органа исполнительной власти (при соответствующем федеральном органе исполнительной власти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18 МЕСЯЦЕВ.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633" y="1340768"/>
            <a:ext cx="3527839" cy="5328592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332" y="3723891"/>
            <a:ext cx="3388140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564" y="1844824"/>
            <a:ext cx="277086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3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188640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ПРОДЛЕНИЕ СРОКОВ СОДЕРЖАНИЯ ПОД СТРАЖЕЙ </a:t>
            </a:r>
            <a:r>
              <a:rPr lang="ru-RU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СВЫШЕ 12 </a:t>
            </a: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МЕСЯЦЕВ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24028" y="1268760"/>
            <a:ext cx="3995891" cy="5112568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Дальнейшее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продление срока не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допускается.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Обвиняемый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содержащийся под стражей, подлежит немедленному освобождению, за исключением случаев, когда речь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идет</a:t>
            </a:r>
          </a:p>
          <a:p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продлении срока содержания под стражей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момента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окончания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ознакомления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обвиняемого и его защитника с материалами уголовного дела.</a:t>
            </a:r>
          </a:p>
          <a:p>
            <a:pPr algn="just"/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68760"/>
            <a:ext cx="3995891" cy="5112568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91545"/>
            <a:ext cx="3554254" cy="2369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933056"/>
            <a:ext cx="3554254" cy="23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4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3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8"/>
          <a:stretch/>
        </p:blipFill>
        <p:spPr>
          <a:xfrm rot="-180000">
            <a:off x="244895" y="1345317"/>
            <a:ext cx="3429569" cy="4121486"/>
          </a:xfrm>
          <a:prstGeom prst="rect">
            <a:avLst/>
          </a:prstGeom>
          <a:effectLst>
            <a:outerShdw blurRad="50800" dist="152400" dir="18720000" algn="ctr" rotWithShape="0">
              <a:srgbClr val="000000">
                <a:alpha val="13000"/>
              </a:srgbClr>
            </a:outerShdw>
            <a:reflection blurRad="393700" stA="50000" endA="295" endPos="45000" dir="5400000" sy="-100000" algn="bl" rotWithShape="0"/>
          </a:effectLst>
        </p:spPr>
      </p:pic>
      <p:sp>
        <p:nvSpPr>
          <p:cNvPr id="8" name="Блок-схема: документ 7"/>
          <p:cNvSpPr/>
          <p:nvPr/>
        </p:nvSpPr>
        <p:spPr>
          <a:xfrm>
            <a:off x="827584" y="116632"/>
            <a:ext cx="7992888" cy="864096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Меры пресечения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124744"/>
            <a:ext cx="5256584" cy="5544616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Право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свободу является основополагающим правом человека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общепризнанные принципы и нормы международного права и международных договоров Российской Федерации допускают возможность ограничения права на свободу лишь в той мере, в какой оно необходимо в определенных законом целях и в установленном законом порядке.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Ограничения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 и свобод могут быть оправданы публичными интересами, если такие ограничения отвечают требованиям справедливости, являются пропорциональными, соразмерными и необходимыми для целей защиты конституционно значимых ценностей.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7604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00"/>
                            </p:stCondLst>
                            <p:childTnLst>
                              <p:par>
                                <p:cTn id="21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150"/>
                            </p:stCondLst>
                            <p:childTnLst>
                              <p:par>
                                <p:cTn id="2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uiExpand="1" build="allAtOnce" animBg="1"/>
      <p:bldP spid="6" grpId="2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116632"/>
            <a:ext cx="7992888" cy="864096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Меры пресечения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24744"/>
            <a:ext cx="7992887" cy="792088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Статистика применения заключения под стражу: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2060848"/>
            <a:ext cx="8280339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3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332656"/>
            <a:ext cx="7992888" cy="864096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Используемая литература:  </a:t>
            </a:r>
            <a:endParaRPr lang="ru-RU" sz="4800" b="1" spc="600" dirty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5" y="1412776"/>
            <a:ext cx="7992887" cy="4896544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1200" indent="-457200" algn="just">
              <a:buAutoNum type="arabicPeriod"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(принята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всенародным</a:t>
            </a:r>
          </a:p>
          <a:p>
            <a:pPr marL="144000" algn="just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голосованием 12.12.1993) (с учетом поправок, внесенных Законами РФ о поправках к Конституции РФ от 30.12.2008 № 6-ФКЗ, от 30.12.2008 № 7-ФКЗ, от 05.02.2014 № 2-ФКЗ, от 21.07.2014 № 11-ФКЗ)</a:t>
            </a:r>
          </a:p>
          <a:p>
            <a:pPr marL="108000" algn="just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УПК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от 18.12.2001 № 174-ФЗ (ред. от 13.07.2015) (с изм. и доп., вступ. в силу с 15.09.2015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08000" algn="just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Справочно-правовая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КонсультантПлюс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http://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www.consultant.ru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algn="just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Московский городской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суд,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://www.mos-gorsud.ru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3572" y="2276872"/>
            <a:ext cx="7992888" cy="4248472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Рассматриваемые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пресечения</a:t>
            </a:r>
          </a:p>
          <a:p>
            <a:pPr marL="457200" lvl="0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условия избрания мер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пресечения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 startAt="3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стражу, основания 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избрания 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Сроки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содержания под стражей и порядок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</a:p>
          <a:p>
            <a:pPr lvl="0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продления 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Статистика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применения заключения под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стражу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827584" y="116632"/>
            <a:ext cx="7992888" cy="1080120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ГБПОУ Юридический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колледж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5127"/>
            <a:ext cx="1800200" cy="1041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2339" y="1268760"/>
            <a:ext cx="7992888" cy="792088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первый: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Заключение под стражу»</a:t>
            </a:r>
          </a:p>
        </p:txBody>
      </p:sp>
    </p:spTree>
    <p:extLst>
      <p:ext uri="{BB962C8B-B14F-4D97-AF65-F5344CB8AC3E}">
        <p14:creationId xmlns:p14="http://schemas.microsoft.com/office/powerpoint/2010/main" val="79070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462124" y="1484784"/>
            <a:ext cx="3782107" cy="1080120"/>
          </a:xfrm>
          <a:prstGeom prst="wedgeRoundRectCallout">
            <a:avLst/>
          </a:prstGeom>
          <a:solidFill>
            <a:schemeClr val="accent1">
              <a:alpha val="39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  <a:alpha val="94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ПРЕСЕЧЕНИЯ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780928"/>
            <a:ext cx="7797841" cy="3744416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это предусмотренные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законом меры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процессуального принуждения, применяемые по уголовному делу в порядке, установленном УПК, к обвиняемому (в исключительных случаях к подозреваемому), подсудимому,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временно ограничивающие их конституционные права и свободы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827584" y="116632"/>
            <a:ext cx="7992888" cy="864096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Меры пресечения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148064" y="980728"/>
            <a:ext cx="3429714" cy="1584176"/>
            <a:chOff x="5148064" y="980728"/>
            <a:chExt cx="3429714" cy="1584176"/>
          </a:xfrm>
        </p:grpSpPr>
        <p:sp>
          <p:nvSpPr>
            <p:cNvPr id="12" name="Скругленная прямоугольная выноска 11"/>
            <p:cNvSpPr/>
            <p:nvPr/>
          </p:nvSpPr>
          <p:spPr>
            <a:xfrm>
              <a:off x="5148064" y="980728"/>
              <a:ext cx="3429714" cy="1584176"/>
            </a:xfrm>
            <a:prstGeom prst="wedgeRoundRectCallout">
              <a:avLst>
                <a:gd name="adj1" fmla="val -20581"/>
                <a:gd name="adj2" fmla="val 60866"/>
                <a:gd name="adj3" fmla="val 16667"/>
              </a:avLst>
            </a:prstGeom>
            <a:solidFill>
              <a:schemeClr val="accent1">
                <a:alpha val="39000"/>
              </a:schemeClr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  <a:alpha val="94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scene3d>
              <a:camera prst="orthographicFront">
                <a:rot lat="0" lon="1080000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0112" y="1124744"/>
              <a:ext cx="2736304" cy="136815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704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 animBg="1"/>
      <p:bldP spid="7" grpI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116632"/>
            <a:ext cx="7992888" cy="864096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Меры пресечения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052736"/>
            <a:ext cx="8352928" cy="1728192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Дознаватель, следователь и суд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пределах предоставленных им полномочий вправе избрать обвиняемому, подозреваемому меру пресечения при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наличии достаточных оснований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полагать, что обвиняемый, подозреваемый: 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467544" y="3840636"/>
            <a:ext cx="2880320" cy="596476"/>
          </a:xfrm>
          <a:prstGeom prst="homePlat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продолжать заниматься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3789040"/>
            <a:ext cx="5256584" cy="668484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effectLst/>
            </a:endParaRPr>
          </a:p>
          <a:p>
            <a:pPr lvl="1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преступной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деятельностью;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467544" y="3068960"/>
            <a:ext cx="2088232" cy="476086"/>
          </a:xfrm>
          <a:prstGeom prst="homePlat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скроется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36135" y="3031401"/>
            <a:ext cx="6057937" cy="541615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effectLst/>
            </a:endParaRPr>
          </a:p>
          <a:p>
            <a:pPr lvl="1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дознания, предварительного следствия или суда;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81156" y="4581129"/>
            <a:ext cx="2880320" cy="592696"/>
          </a:xfrm>
          <a:prstGeom prst="homePlat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угрожать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4581129"/>
            <a:ext cx="5256584" cy="648072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свидетелю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иным участникам уголовного судопроизводства, 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467543" y="6006307"/>
            <a:ext cx="2880321" cy="591045"/>
          </a:xfrm>
          <a:prstGeom prst="homePlat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lvl="1"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либо иным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путем воспрепятствовать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6045129"/>
            <a:ext cx="5256583" cy="552223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lvl="1"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производству по уголовному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делу.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467544" y="5301207"/>
            <a:ext cx="2880320" cy="576065"/>
          </a:xfrm>
          <a:prstGeom prst="homePlat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уничтожить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5368272"/>
            <a:ext cx="5256584" cy="581008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доказательства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332656"/>
            <a:ext cx="7992888" cy="864096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Условия </a:t>
            </a:r>
            <a:r>
              <a:rPr lang="ru-RU" sz="4800" b="1" dirty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применения мер пресечения:</a:t>
            </a: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238030" y="2348880"/>
            <a:ext cx="1029714" cy="476086"/>
          </a:xfrm>
          <a:prstGeom prst="homePlat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2108101"/>
            <a:ext cx="3672407" cy="960859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effectLst/>
            </a:endParaRPr>
          </a:p>
          <a:p>
            <a:pPr lvl="1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возбужденного уголовного дела;</a:t>
            </a:r>
          </a:p>
          <a:p>
            <a:pPr lvl="1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259632" y="4440327"/>
            <a:ext cx="1029714" cy="476086"/>
          </a:xfrm>
          <a:prstGeom prst="homePlat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3769" y="3789041"/>
            <a:ext cx="3672408" cy="2304255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effectLst/>
            </a:endParaRPr>
          </a:p>
          <a:p>
            <a:pPr lvl="1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процессуальном порядке лица, в отношении которого применяется мера пресечения, статусом обвиняемого или подозреваемого.</a:t>
            </a:r>
          </a:p>
          <a:p>
            <a:pPr lvl="1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724159"/>
            <a:ext cx="2389931" cy="159328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005064"/>
            <a:ext cx="2264841" cy="172819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1754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260648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ПРЕСЕЧЕНИЯ, ПРИМЕНЯЕМЫЕ ПО СУДЕБНОМУ РЕШЕНИЮ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238030" y="1988840"/>
            <a:ext cx="2109834" cy="864096"/>
          </a:xfrm>
          <a:prstGeom prst="homePlat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ЗАЛОГ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1253" y="2096852"/>
            <a:ext cx="1966851" cy="648072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ст.106 УПК РФ)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238030" y="3501008"/>
            <a:ext cx="2181842" cy="864096"/>
          </a:xfrm>
          <a:prstGeom prst="homePlat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ДОМАШНИЙ АРЕСТ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1238030" y="4941168"/>
            <a:ext cx="2181842" cy="864096"/>
          </a:xfrm>
          <a:prstGeom prst="homePlate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ПОД СТРАЖУ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41253" y="3573016"/>
            <a:ext cx="1966851" cy="648072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(ст.107 УПК РФ)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13261" y="5049180"/>
            <a:ext cx="1966851" cy="648072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ст.108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УПК РФ)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542822"/>
            <a:ext cx="1758270" cy="131524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972" lon="610505" rev="253713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212976"/>
            <a:ext cx="2012434" cy="129614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900000">
              <a:rot lat="220904" lon="632695" rev="166656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58" y="4628642"/>
            <a:ext cx="1877621" cy="14891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5400000">
              <a:rot lat="21516465" lon="1190512" rev="21479121"/>
            </a:camera>
            <a:lightRig rig="harsh" dir="t">
              <a:rot lat="0" lon="0" rev="1200000"/>
            </a:lightRig>
          </a:scene3d>
          <a:sp3d extrusionH="254000" contourW="19050">
            <a:bevelT w="444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50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9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8"/>
          <a:stretch/>
        </p:blipFill>
        <p:spPr>
          <a:xfrm rot="-180000">
            <a:off x="255462" y="2100913"/>
            <a:ext cx="3429569" cy="4121486"/>
          </a:xfrm>
          <a:prstGeom prst="rect">
            <a:avLst/>
          </a:prstGeom>
          <a:effectLst>
            <a:outerShdw blurRad="50800" dist="152400" dir="18720000" algn="ctr" rotWithShape="0">
              <a:srgbClr val="000000">
                <a:alpha val="13000"/>
              </a:srgbClr>
            </a:outerShdw>
            <a:reflection blurRad="393700" stA="50000" endA="295" endPos="45000" dir="5400000" sy="-100000" algn="bl" rotWithShape="0"/>
          </a:effectLst>
        </p:spPr>
      </p:pic>
      <p:sp>
        <p:nvSpPr>
          <p:cNvPr id="8" name="Блок-схема: документ 7"/>
          <p:cNvSpPr/>
          <p:nvPr/>
        </p:nvSpPr>
        <p:spPr>
          <a:xfrm>
            <a:off x="827584" y="260648"/>
            <a:ext cx="7992888" cy="864096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ПРЕСЕЧЕНИЯ, ПРИМЕНЯЕМЫЕ ПО СУДЕБНОМУ РЕШЕНИЮ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4171" y="1196752"/>
            <a:ext cx="7956301" cy="720080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Конституции РФ: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2204864"/>
            <a:ext cx="5184576" cy="1152128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Каждый имеет право на свободу и личную неприкосновенность.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3501008"/>
            <a:ext cx="5184576" cy="2520280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Арест, заключение под стражу и содержание под стражей допускаются только по судебному решению. До судебного решения лицо не может быть подвергнуто задержанию на срок более 48 часов. </a:t>
            </a:r>
          </a:p>
        </p:txBody>
      </p:sp>
    </p:spTree>
    <p:extLst>
      <p:ext uri="{BB962C8B-B14F-4D97-AF65-F5344CB8AC3E}">
        <p14:creationId xmlns:p14="http://schemas.microsoft.com/office/powerpoint/2010/main" val="266887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827584" y="188640"/>
            <a:ext cx="7992888" cy="936104"/>
          </a:xfrm>
          <a:prstGeom prst="flowChartDocumen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 smtClean="0">
              <a:solidFill>
                <a:schemeClr val="tx1"/>
              </a:solidFill>
              <a:latin typeface="Andantino script" pitchFamily="2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ПРЕСЕЧЕНИЯ, ПРИМЕНЯЕМЫЕ ПО СУДЕБНОМУ РЕШЕНИЮ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r>
              <a:rPr lang="ru-RU" sz="4800" spc="600" dirty="0" smtClean="0">
                <a:solidFill>
                  <a:schemeClr val="tx1"/>
                </a:solidFill>
                <a:latin typeface="Andantino script" pitchFamily="2" charset="0"/>
                <a:cs typeface="Times New Roman" pitchFamily="18" charset="0"/>
              </a:rPr>
              <a:t> </a:t>
            </a:r>
            <a:endParaRPr lang="ru-RU" sz="4800" spc="600" dirty="0">
              <a:solidFill>
                <a:schemeClr val="tx1"/>
              </a:solidFill>
              <a:latin typeface="Andantino script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4171" y="1556792"/>
            <a:ext cx="7956301" cy="2664296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ПОД СТРАЖУ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108 УПК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самая строгая мера пресечения. Представляет собой максимальное ограничение прав граждан на свободу и личную неприкосновенность, гарантированных Конституцией РФ (ст. 22), Декларацией прав и свобод человека и гражданина от 22 ноября 1991 г. (ст. 8).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4118" y="4365104"/>
            <a:ext cx="7956301" cy="2016224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под стражу в качестве меры пресечения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применяется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судебному решению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отношении подозреваемого или обвиняемого в совершении преступлений, за которые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уголовным законом предусмотрено наказание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виде лишения свободы на срок свыше трех лет </a:t>
            </a: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невозможности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применения иной, более мягкой, меры пресечения. </a:t>
            </a:r>
          </a:p>
        </p:txBody>
      </p:sp>
    </p:spTree>
    <p:extLst>
      <p:ext uri="{BB962C8B-B14F-4D97-AF65-F5344CB8AC3E}">
        <p14:creationId xmlns:p14="http://schemas.microsoft.com/office/powerpoint/2010/main" val="37675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ccf8d8a529e3739ae2d10158c5117d481c3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1342</Words>
  <Application>Microsoft Office PowerPoint</Application>
  <PresentationFormat>Экран (4:3)</PresentationFormat>
  <Paragraphs>236</Paragraphs>
  <Slides>25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пресечения</dc:title>
  <dc:creator>op</dc:creator>
  <cp:lastModifiedBy>ринат</cp:lastModifiedBy>
  <cp:revision>106</cp:revision>
  <dcterms:created xsi:type="dcterms:W3CDTF">2014-12-03T11:35:16Z</dcterms:created>
  <dcterms:modified xsi:type="dcterms:W3CDTF">2015-12-14T16:30:29Z</dcterms:modified>
</cp:coreProperties>
</file>