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9900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81" autoAdjust="0"/>
  </p:normalViewPr>
  <p:slideViewPr>
    <p:cSldViewPr>
      <p:cViewPr>
        <p:scale>
          <a:sx n="100" d="100"/>
          <a:sy n="100" d="100"/>
        </p:scale>
        <p:origin x="-1860" y="-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6323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8463B8-2F57-46D8-B0E3-DBC7A2D1E97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40251349"/>
      </p:ext>
    </p:extLst>
  </p:cSld>
  <p:clrMapOvr>
    <a:masterClrMapping/>
  </p:clrMapOvr>
  <p:transition spd="med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DB5307-D918-4447-B482-B3735E79D7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63221419"/>
      </p:ext>
    </p:extLst>
  </p:cSld>
  <p:clrMapOvr>
    <a:masterClrMapping/>
  </p:clrMapOvr>
  <p:transition spd="med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43B6F9-C10A-4F17-81E1-44CF93D66E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37016118"/>
      </p:ext>
    </p:extLst>
  </p:cSld>
  <p:clrMapOvr>
    <a:masterClrMapping/>
  </p:clrMapOvr>
  <p:transition spd="med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5E075-7ED0-47E7-B600-8E6A936E3B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818228"/>
      </p:ext>
    </p:extLst>
  </p:cSld>
  <p:clrMapOvr>
    <a:masterClrMapping/>
  </p:clrMapOvr>
  <p:transition spd="med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83E96-B5E7-4D16-867A-78E485C66BA5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71669310"/>
      </p:ext>
    </p:extLst>
  </p:cSld>
  <p:clrMapOvr>
    <a:masterClrMapping/>
  </p:clrMapOvr>
  <p:transition spd="med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FE554-6356-4548-929E-758B22CE214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31483780"/>
      </p:ext>
    </p:extLst>
  </p:cSld>
  <p:clrMapOvr>
    <a:masterClrMapping/>
  </p:clrMapOvr>
  <p:transition spd="med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D60AD-94EA-40A5-964B-C656259B83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01410686"/>
      </p:ext>
    </p:extLst>
  </p:cSld>
  <p:clrMapOvr>
    <a:masterClrMapping/>
  </p:clrMapOvr>
  <p:transition spd="med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5E1A3-9D58-4B60-BFCF-DDF2D82EB0E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51627767"/>
      </p:ext>
    </p:extLst>
  </p:cSld>
  <p:clrMapOvr>
    <a:masterClrMapping/>
  </p:clrMapOvr>
  <p:transition spd="med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FA3782-B516-4281-82DA-E7FAD09861C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39354161"/>
      </p:ext>
    </p:extLst>
  </p:cSld>
  <p:clrMapOvr>
    <a:masterClrMapping/>
  </p:clrMapOvr>
  <p:transition spd="med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7D521-D9A0-4AF6-A332-C18391D0AA5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6790516"/>
      </p:ext>
    </p:extLst>
  </p:cSld>
  <p:clrMapOvr>
    <a:masterClrMapping/>
  </p:clrMapOvr>
  <p:transition spd="med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2643D-408F-4168-89C0-6687DA819F2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849260"/>
      </p:ext>
    </p:extLst>
  </p:cSld>
  <p:clrMapOvr>
    <a:masterClrMapping/>
  </p:clrMapOvr>
  <p:transition spd="med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55299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53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47454E5-5CBD-4F99-9F31-C50EADC811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 spd="med">
    <p:rand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4213" y="1412875"/>
            <a:ext cx="7989887" cy="216852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ru-RU" b="1" i="1" smtClean="0">
                <a:solidFill>
                  <a:srgbClr val="9900CC"/>
                </a:solidFill>
              </a:rPr>
              <a:t>По следам лингвистики</a:t>
            </a:r>
            <a:br>
              <a:rPr lang="ru-RU" altLang="ru-RU" b="1" i="1" smtClean="0">
                <a:solidFill>
                  <a:srgbClr val="9900CC"/>
                </a:solidFill>
              </a:rPr>
            </a:br>
            <a:r>
              <a:rPr lang="ru-RU" altLang="ru-RU" sz="3600" b="1" i="1" smtClean="0"/>
              <a:t>(</a:t>
            </a:r>
            <a:r>
              <a:rPr lang="ru-RU" altLang="ru-RU" sz="3600" b="1" smtClean="0"/>
              <a:t>Комплекс лингвистических заданий для 5-6 классов)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smtClean="0"/>
              <a:t>МБОУ </a:t>
            </a:r>
            <a:r>
              <a:rPr lang="ru-RU" altLang="ru-RU" sz="1800" smtClean="0"/>
              <a:t>«Лицей №1»</a:t>
            </a:r>
            <a:endParaRPr lang="ru-RU" alt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г. Ачинск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Работу выполнила: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altLang="ru-RU" sz="1800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2000" b="1" dirty="0" smtClean="0"/>
              <a:t>Олеся Михайловна Марченко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altLang="ru-RU" sz="1800" dirty="0" smtClean="0"/>
              <a:t>учитель русского языка и литературы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9713" y="404813"/>
            <a:ext cx="61245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Прямоугольник 1"/>
          <p:cNvSpPr>
            <a:spLocks noChangeArrowheads="1"/>
          </p:cNvSpPr>
          <p:nvPr/>
        </p:nvSpPr>
        <p:spPr bwMode="auto">
          <a:xfrm>
            <a:off x="377825" y="5949950"/>
            <a:ext cx="8388350" cy="7540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Всероссийский интернет-семинар 10 сентября - 15 октября 2015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1100" b="1">
                <a:solidFill>
                  <a:srgbClr val="0070C0"/>
                </a:solidFill>
                <a:latin typeface="Tahoma" pitchFamily="34" charset="0"/>
                <a:cs typeface="Times New Roman" pitchFamily="18" charset="0"/>
              </a:rPr>
              <a:t>"Опыт введения и применения ФГОС в деятельности образовательных учреждений"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16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Методы и приемы построения уроков в соответствии с ФГОС</a:t>
            </a:r>
            <a:endParaRPr lang="ru-RU" altLang="ru-RU" sz="16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Цель:</a:t>
            </a:r>
          </a:p>
        </p:txBody>
      </p:sp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/>
              <a:t>Освоение способов работы с греческими и латинскими элементами в формировании понятийного тезауруса на уроках русского языка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3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8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Задачи: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Формировать умение определять смысл неизвестного слова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Совершенствовать умение составлять новые слова, используя греческие и латинские элементы</a:t>
            </a:r>
          </a:p>
          <a:p>
            <a:pPr marL="609600" indent="-609600" eaLnBrk="1" hangingPunct="1">
              <a:lnSpc>
                <a:spcPct val="90000"/>
              </a:lnSpc>
              <a:buFont typeface="Wingdings" pitchFamily="2" charset="2"/>
              <a:buAutoNum type="arabicPeriod"/>
              <a:defRPr/>
            </a:pPr>
            <a:r>
              <a:rPr lang="ru-RU" altLang="ru-RU" sz="2400" smtClean="0"/>
              <a:t>Развивать умение образовывать слова-антонимы с помощью греческих и латинских элементов и применять их в своей речи</a:t>
            </a:r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1476375" y="4292600"/>
            <a:ext cx="56880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3600" b="1">
                <a:solidFill>
                  <a:srgbClr val="9900CC"/>
                </a:solidFill>
              </a:rPr>
              <a:t>Ожидаемый</a:t>
            </a:r>
            <a:r>
              <a:rPr lang="ru-RU" altLang="ru-RU" sz="3600">
                <a:solidFill>
                  <a:srgbClr val="FF00FF"/>
                </a:solidFill>
              </a:rPr>
              <a:t> </a:t>
            </a:r>
            <a:r>
              <a:rPr lang="ru-RU" altLang="ru-RU" sz="3600" b="1">
                <a:solidFill>
                  <a:srgbClr val="9900CC"/>
                </a:solidFill>
              </a:rPr>
              <a:t>результат:</a:t>
            </a:r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1042988" y="5013325"/>
            <a:ext cx="770572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000"/>
              <a:t>В ходе работы на уроке русского языка с греческими и латинскими элементами понятийного тезауруса учащиеся могут определять лексическое значение неизвестных слов, составлять слова, образовывать слова-антонимы и использовать их в своей речи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3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Включи воображение</a:t>
            </a:r>
          </a:p>
        </p:txBody>
      </p:sp>
      <p:sp>
        <p:nvSpPr>
          <p:cNvPr id="604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484313"/>
            <a:ext cx="8540750" cy="165735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altLang="ru-RU" smtClean="0">
                <a:solidFill>
                  <a:schemeClr val="accent2"/>
                </a:solidFill>
              </a:rPr>
              <a:t>Отгадай животное!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b="1" smtClean="0"/>
              <a:t>Дино</a:t>
            </a:r>
            <a:r>
              <a:rPr lang="ru-RU" altLang="ru-RU" smtClean="0"/>
              <a:t>                                 </a:t>
            </a:r>
          </a:p>
        </p:txBody>
      </p:sp>
      <p:pic>
        <p:nvPicPr>
          <p:cNvPr id="5124" name="Picture 4" descr="j029912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404813"/>
            <a:ext cx="7016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Line 14"/>
          <p:cNvSpPr>
            <a:spLocks noChangeShapeType="1"/>
          </p:cNvSpPr>
          <p:nvPr/>
        </p:nvSpPr>
        <p:spPr bwMode="auto">
          <a:xfrm>
            <a:off x="2051050" y="2420938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6" name="Rectangle 15"/>
          <p:cNvSpPr>
            <a:spLocks noChangeArrowheads="1"/>
          </p:cNvSpPr>
          <p:nvPr/>
        </p:nvSpPr>
        <p:spPr bwMode="auto">
          <a:xfrm>
            <a:off x="3419475" y="1412875"/>
            <a:ext cx="4465638" cy="194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ru-RU" altLang="ru-RU" sz="3600" b="1"/>
              <a:t>Завр</a:t>
            </a:r>
            <a:r>
              <a:rPr lang="ru-RU" altLang="ru-RU" sz="3200" b="1"/>
              <a:t> (греч. ящерица)</a:t>
            </a:r>
          </a:p>
        </p:txBody>
      </p:sp>
      <p:sp>
        <p:nvSpPr>
          <p:cNvPr id="5127" name="Rectangle 18"/>
          <p:cNvSpPr>
            <a:spLocks noChangeArrowheads="1"/>
          </p:cNvSpPr>
          <p:nvPr/>
        </p:nvSpPr>
        <p:spPr bwMode="auto">
          <a:xfrm>
            <a:off x="-1116013" y="3141663"/>
            <a:ext cx="410368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3600" b="1"/>
          </a:p>
          <a:p>
            <a:pPr algn="ctr" eaLnBrk="1" hangingPunct="1"/>
            <a:r>
              <a:rPr lang="ru-RU" altLang="ru-RU" sz="3600" b="1"/>
              <a:t>Мино</a:t>
            </a:r>
          </a:p>
        </p:txBody>
      </p:sp>
      <p:sp>
        <p:nvSpPr>
          <p:cNvPr id="5128" name="Line 22"/>
          <p:cNvSpPr>
            <a:spLocks noChangeShapeType="1"/>
          </p:cNvSpPr>
          <p:nvPr/>
        </p:nvSpPr>
        <p:spPr bwMode="auto">
          <a:xfrm>
            <a:off x="1835150" y="4005263"/>
            <a:ext cx="935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29" name="Rectangle 23"/>
          <p:cNvSpPr>
            <a:spLocks noChangeArrowheads="1"/>
          </p:cNvSpPr>
          <p:nvPr/>
        </p:nvSpPr>
        <p:spPr bwMode="auto">
          <a:xfrm>
            <a:off x="3276600" y="3429000"/>
            <a:ext cx="41751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3600" b="1"/>
          </a:p>
          <a:p>
            <a:pPr algn="ctr" eaLnBrk="1" hangingPunct="1"/>
            <a:r>
              <a:rPr lang="ru-RU" altLang="ru-RU" sz="3600" b="1"/>
              <a:t>Тавр (греч. бык, вол)</a:t>
            </a:r>
          </a:p>
        </p:txBody>
      </p:sp>
      <p:sp>
        <p:nvSpPr>
          <p:cNvPr id="5130" name="Text Box 29"/>
          <p:cNvSpPr txBox="1">
            <a:spLocks noChangeArrowheads="1"/>
          </p:cNvSpPr>
          <p:nvPr/>
        </p:nvSpPr>
        <p:spPr bwMode="auto">
          <a:xfrm>
            <a:off x="395288" y="4240213"/>
            <a:ext cx="12969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179388" y="4221163"/>
            <a:ext cx="1550987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600" b="1"/>
          </a:p>
          <a:p>
            <a:pPr eaLnBrk="1" hangingPunct="1"/>
            <a:endParaRPr lang="ru-RU" altLang="ru-RU" sz="3600" b="1"/>
          </a:p>
          <a:p>
            <a:pPr eaLnBrk="1" hangingPunct="1"/>
            <a:endParaRPr lang="ru-RU" altLang="ru-RU" sz="3600" b="1"/>
          </a:p>
          <a:p>
            <a:pPr eaLnBrk="1" hangingPunct="1"/>
            <a:r>
              <a:rPr lang="ru-RU" altLang="ru-RU" sz="3600" b="1"/>
              <a:t>Ихтио</a:t>
            </a:r>
          </a:p>
        </p:txBody>
      </p:sp>
      <p:sp>
        <p:nvSpPr>
          <p:cNvPr id="5132" name="Line 31"/>
          <p:cNvSpPr>
            <a:spLocks noChangeShapeType="1"/>
          </p:cNvSpPr>
          <p:nvPr/>
        </p:nvSpPr>
        <p:spPr bwMode="auto">
          <a:xfrm>
            <a:off x="1979613" y="6237288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133" name="Text Box 32"/>
          <p:cNvSpPr txBox="1">
            <a:spLocks noChangeArrowheads="1"/>
          </p:cNvSpPr>
          <p:nvPr/>
        </p:nvSpPr>
        <p:spPr bwMode="auto">
          <a:xfrm>
            <a:off x="3276600" y="4292600"/>
            <a:ext cx="4987925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ru-RU" altLang="ru-RU" sz="3600" b="1"/>
          </a:p>
          <a:p>
            <a:pPr algn="ctr" eaLnBrk="1" hangingPunct="1"/>
            <a:endParaRPr lang="ru-RU" altLang="ru-RU" sz="3600" b="1"/>
          </a:p>
          <a:p>
            <a:pPr algn="ctr" eaLnBrk="1" hangingPunct="1"/>
            <a:endParaRPr lang="ru-RU" altLang="ru-RU" sz="3600" b="1"/>
          </a:p>
          <a:p>
            <a:pPr algn="ctr" eaLnBrk="1" hangingPunct="1"/>
            <a:r>
              <a:rPr lang="ru-RU" altLang="ru-RU" sz="3600" b="1"/>
              <a:t>Завр (греч. ящерица)</a:t>
            </a:r>
          </a:p>
          <a:p>
            <a:pPr eaLnBrk="1" hangingPunct="1"/>
            <a:endParaRPr lang="ru-RU" altLang="ru-RU" sz="3600" b="1"/>
          </a:p>
        </p:txBody>
      </p:sp>
      <p:pic>
        <p:nvPicPr>
          <p:cNvPr id="60450" name="Picture 34" descr="j01496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400" y="4724400"/>
            <a:ext cx="161925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451" name="Picture 35" descr="MC900351086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2636838"/>
            <a:ext cx="2663825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0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0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z="4000" smtClean="0">
                <a:solidFill>
                  <a:srgbClr val="9900CC"/>
                </a:solidFill>
              </a:rPr>
              <a:t>Распредели слова по значению!</a:t>
            </a:r>
          </a:p>
        </p:txBody>
      </p:sp>
      <p:sp>
        <p:nvSpPr>
          <p:cNvPr id="614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smtClean="0">
                <a:solidFill>
                  <a:srgbClr val="FF3300"/>
                </a:solidFill>
              </a:rPr>
              <a:t>Лит, лиз </a:t>
            </a:r>
            <a:r>
              <a:rPr lang="ru-RU" altLang="ru-RU" sz="3600" smtClean="0"/>
              <a:t> (с греч. разложение, распад, растворение, расторжение)</a:t>
            </a:r>
          </a:p>
        </p:txBody>
      </p:sp>
      <p:pic>
        <p:nvPicPr>
          <p:cNvPr id="61444" name="Picture 4" descr="j030125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4149725"/>
            <a:ext cx="25685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323850" y="3068638"/>
            <a:ext cx="73453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600">
                <a:solidFill>
                  <a:srgbClr val="FF3300"/>
                </a:solidFill>
              </a:rPr>
              <a:t>Лит</a:t>
            </a:r>
            <a:r>
              <a:rPr lang="ru-RU" altLang="ru-RU" sz="3600"/>
              <a:t> (с греч. камень, плотное образование)</a:t>
            </a:r>
          </a:p>
        </p:txBody>
      </p:sp>
      <p:sp>
        <p:nvSpPr>
          <p:cNvPr id="6150" name="Text Box 9"/>
          <p:cNvSpPr txBox="1">
            <a:spLocks noChangeArrowheads="1"/>
          </p:cNvSpPr>
          <p:nvPr/>
        </p:nvSpPr>
        <p:spPr bwMode="auto">
          <a:xfrm>
            <a:off x="611188" y="4724400"/>
            <a:ext cx="4897437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800"/>
              <a:t>Электролит, анализ, палеолит, литосфера, монолит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1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Подбери слова-антонимы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1628775"/>
            <a:ext cx="8231188" cy="3455988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endParaRPr lang="ru-RU" altLang="ru-RU" smtClean="0">
              <a:solidFill>
                <a:schemeClr val="accent2"/>
              </a:solidFill>
            </a:endParaRPr>
          </a:p>
        </p:txBody>
      </p:sp>
      <p:pic>
        <p:nvPicPr>
          <p:cNvPr id="7172" name="Picture 5" descr="MC900351986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5513388"/>
            <a:ext cx="1652588" cy="134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Text Box 7"/>
          <p:cNvSpPr txBox="1">
            <a:spLocks noChangeArrowheads="1"/>
          </p:cNvSpPr>
          <p:nvPr/>
        </p:nvSpPr>
        <p:spPr bwMode="auto">
          <a:xfrm>
            <a:off x="900113" y="2060575"/>
            <a:ext cx="70818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altLang="ru-RU" sz="3200" b="1">
                <a:solidFill>
                  <a:srgbClr val="FF3300"/>
                </a:solidFill>
              </a:rPr>
              <a:t>Макро</a:t>
            </a:r>
            <a:r>
              <a:rPr lang="ru-RU" altLang="ru-RU" sz="3200" b="1"/>
              <a:t> (с греч. большой, крупный,</a:t>
            </a:r>
          </a:p>
          <a:p>
            <a:pPr eaLnBrk="1" hangingPunct="1"/>
            <a:r>
              <a:rPr lang="ru-RU" altLang="ru-RU" sz="3200" b="1"/>
              <a:t>длинный, больших размеров)  </a:t>
            </a:r>
            <a:endParaRPr lang="ru-RU" altLang="ru-RU" sz="5400" b="1"/>
          </a:p>
        </p:txBody>
      </p:sp>
      <p:pic>
        <p:nvPicPr>
          <p:cNvPr id="7174" name="Picture 11" descr="MC900350586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141663"/>
            <a:ext cx="2532062" cy="302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12"/>
          <p:cNvSpPr txBox="1">
            <a:spLocks noChangeArrowheads="1"/>
          </p:cNvSpPr>
          <p:nvPr/>
        </p:nvSpPr>
        <p:spPr bwMode="auto">
          <a:xfrm>
            <a:off x="971550" y="3429000"/>
            <a:ext cx="6913563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200" b="1">
                <a:solidFill>
                  <a:srgbClr val="FF3300"/>
                </a:solidFill>
              </a:rPr>
              <a:t>Микро</a:t>
            </a:r>
            <a:r>
              <a:rPr lang="ru-RU" altLang="ru-RU" sz="3200" b="1"/>
              <a:t> (с греч. малый, отношение к малым дисциплинам)</a:t>
            </a:r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2700338" y="5373688"/>
            <a:ext cx="1800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/>
              <a:t>Климат</a:t>
            </a:r>
          </a:p>
        </p:txBody>
      </p:sp>
      <p:sp>
        <p:nvSpPr>
          <p:cNvPr id="62481" name="Text Box 17"/>
          <p:cNvSpPr txBox="1">
            <a:spLocks noChangeArrowheads="1"/>
          </p:cNvSpPr>
          <p:nvPr/>
        </p:nvSpPr>
        <p:spPr bwMode="auto">
          <a:xfrm>
            <a:off x="4500563" y="5661025"/>
            <a:ext cx="136683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/>
              <a:t>Схема</a:t>
            </a:r>
          </a:p>
        </p:txBody>
      </p:sp>
      <p:sp>
        <p:nvSpPr>
          <p:cNvPr id="62482" name="Text Box 18"/>
          <p:cNvSpPr txBox="1">
            <a:spLocks noChangeArrowheads="1"/>
          </p:cNvSpPr>
          <p:nvPr/>
        </p:nvSpPr>
        <p:spPr bwMode="auto">
          <a:xfrm>
            <a:off x="6227763" y="5805488"/>
            <a:ext cx="18732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800"/>
              <a:t>Космос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4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24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2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24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2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2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8" grpId="0"/>
      <p:bldP spid="62481" grpId="0"/>
      <p:bldP spid="6248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Отгадай слова</a:t>
            </a:r>
          </a:p>
        </p:txBody>
      </p:sp>
      <p:sp>
        <p:nvSpPr>
          <p:cNvPr id="634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z="3600" smtClean="0"/>
              <a:t>Сказание</a:t>
            </a:r>
            <a:r>
              <a:rPr lang="ru-RU" altLang="ru-RU" smtClean="0"/>
              <a:t> + </a:t>
            </a:r>
            <a:r>
              <a:rPr lang="ru-RU" altLang="ru-RU" sz="3600" smtClean="0"/>
              <a:t>слово </a:t>
            </a:r>
            <a:r>
              <a:rPr lang="ru-RU" altLang="ru-RU" smtClean="0"/>
              <a:t>= </a:t>
            </a:r>
          </a:p>
        </p:txBody>
      </p:sp>
      <p:pic>
        <p:nvPicPr>
          <p:cNvPr id="8196" name="Picture 5" descr="j025130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638" y="2060575"/>
            <a:ext cx="2519362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4716463" y="1628775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FF"/>
                </a:solidFill>
              </a:rPr>
              <a:t>Мифология</a:t>
            </a:r>
          </a:p>
        </p:txBody>
      </p:sp>
      <p:sp>
        <p:nvSpPr>
          <p:cNvPr id="8198" name="Text Box 7"/>
          <p:cNvSpPr txBox="1">
            <a:spLocks noChangeArrowheads="1"/>
          </p:cNvSpPr>
          <p:nvPr/>
        </p:nvSpPr>
        <p:spPr bwMode="auto">
          <a:xfrm>
            <a:off x="323850" y="2565400"/>
            <a:ext cx="4464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Один + слово = </a:t>
            </a:r>
          </a:p>
        </p:txBody>
      </p:sp>
      <p:sp>
        <p:nvSpPr>
          <p:cNvPr id="63496" name="Text Box 8"/>
          <p:cNvSpPr txBox="1">
            <a:spLocks noChangeArrowheads="1"/>
          </p:cNvSpPr>
          <p:nvPr/>
        </p:nvSpPr>
        <p:spPr bwMode="auto">
          <a:xfrm>
            <a:off x="4140200" y="2492375"/>
            <a:ext cx="23764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FF"/>
                </a:solidFill>
              </a:rPr>
              <a:t>Монолог</a:t>
            </a:r>
          </a:p>
        </p:txBody>
      </p:sp>
      <p:sp>
        <p:nvSpPr>
          <p:cNvPr id="8200" name="Text Box 9"/>
          <p:cNvSpPr txBox="1">
            <a:spLocks noChangeArrowheads="1"/>
          </p:cNvSpPr>
          <p:nvPr/>
        </p:nvSpPr>
        <p:spPr bwMode="auto">
          <a:xfrm>
            <a:off x="250825" y="3644900"/>
            <a:ext cx="41751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Любовь + слово = </a:t>
            </a:r>
          </a:p>
        </p:txBody>
      </p:sp>
      <p:sp>
        <p:nvSpPr>
          <p:cNvPr id="63498" name="Text Box 10"/>
          <p:cNvSpPr txBox="1">
            <a:spLocks noChangeArrowheads="1"/>
          </p:cNvSpPr>
          <p:nvPr/>
        </p:nvSpPr>
        <p:spPr bwMode="auto">
          <a:xfrm>
            <a:off x="4284663" y="3644900"/>
            <a:ext cx="2663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FF"/>
                </a:solidFill>
              </a:rPr>
              <a:t>Филология</a:t>
            </a:r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250825" y="4724400"/>
            <a:ext cx="41767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/>
              <a:t>Свет + рисунок =</a:t>
            </a:r>
          </a:p>
        </p:txBody>
      </p:sp>
      <p:sp>
        <p:nvSpPr>
          <p:cNvPr id="63500" name="Text Box 12"/>
          <p:cNvSpPr txBox="1">
            <a:spLocks noChangeArrowheads="1"/>
          </p:cNvSpPr>
          <p:nvPr/>
        </p:nvSpPr>
        <p:spPr bwMode="auto">
          <a:xfrm>
            <a:off x="4211638" y="4724400"/>
            <a:ext cx="32400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3600">
                <a:solidFill>
                  <a:srgbClr val="FF00FF"/>
                </a:solidFill>
              </a:rPr>
              <a:t>Фотография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3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4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3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3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3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63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3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63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/>
      <p:bldP spid="63494" grpId="0"/>
      <p:bldP spid="63496" grpId="0"/>
      <p:bldP spid="63498" grpId="0"/>
      <p:bldP spid="6350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Составь слова</a:t>
            </a:r>
          </a:p>
        </p:txBody>
      </p:sp>
      <p:sp>
        <p:nvSpPr>
          <p:cNvPr id="665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altLang="ru-RU" smtClean="0"/>
              <a:t>зоо — животное,  библи(о) — книга, граф(о) — писать, механик — машина, нео — новый, кило — тысяча.</a:t>
            </a:r>
          </a:p>
        </p:txBody>
      </p:sp>
    </p:spTree>
  </p:cSld>
  <p:clrMapOvr>
    <a:masterClrMapping/>
  </p:clrMapOvr>
  <p:transition spd="med"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altLang="ru-RU" smtClean="0">
                <a:solidFill>
                  <a:srgbClr val="9900CC"/>
                </a:solidFill>
              </a:rPr>
              <a:t>Литература</a:t>
            </a:r>
          </a:p>
        </p:txBody>
      </p:sp>
      <p:sp>
        <p:nvSpPr>
          <p:cNvPr id="6451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buFont typeface="Wingdings" pitchFamily="2" charset="2"/>
              <a:buAutoNum type="arabicPeriod"/>
              <a:defRPr/>
            </a:pPr>
            <a:r>
              <a:rPr lang="ru-RU" altLang="ru-RU" sz="1800" smtClean="0"/>
              <a:t>Греческие и латинские элементы в русском языке. Латынь вокруг нас/ сост. Фролова Н.Г., Фролов М.Г.; Ф-91. – Красноярск: КАСС, 2010.</a:t>
            </a:r>
          </a:p>
        </p:txBody>
      </p:sp>
    </p:spTree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4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4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4" grpId="0"/>
    </p:bldLst>
  </p:timing>
</p:sld>
</file>

<file path=ppt/theme/theme1.xml><?xml version="1.0" encoding="utf-8"?>
<a:theme xmlns:a="http://schemas.openxmlformats.org/drawingml/2006/main" name="Облака">
  <a:themeElements>
    <a:clrScheme name="Облака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Обла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блака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блака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блака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264</TotalTime>
  <Words>318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Облака</vt:lpstr>
      <vt:lpstr>По следам лингвистики (Комплекс лингвистических заданий для 5-6 классов)</vt:lpstr>
      <vt:lpstr>Цель:</vt:lpstr>
      <vt:lpstr>Задачи:</vt:lpstr>
      <vt:lpstr>Включи воображение</vt:lpstr>
      <vt:lpstr>Распредели слова по значению!</vt:lpstr>
      <vt:lpstr>Подбери слова-антонимы</vt:lpstr>
      <vt:lpstr>Отгадай слова</vt:lpstr>
      <vt:lpstr>Составь слова</vt:lpstr>
      <vt:lpstr>Литература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следам лингвистики (Комплекс лингвистических заданий для 5-6 классов)</dc:title>
  <dc:creator>Ученик</dc:creator>
  <cp:lastModifiedBy>user</cp:lastModifiedBy>
  <cp:revision>17</cp:revision>
  <dcterms:created xsi:type="dcterms:W3CDTF">2010-09-14T05:00:53Z</dcterms:created>
  <dcterms:modified xsi:type="dcterms:W3CDTF">2015-10-22T19:35:00Z</dcterms:modified>
</cp:coreProperties>
</file>