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3" r:id="rId10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FF"/>
    <a:srgbClr val="9900CC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081" autoAdjust="0"/>
  </p:normalViewPr>
  <p:slideViewPr>
    <p:cSldViewPr>
      <p:cViewPr>
        <p:scale>
          <a:sx n="100" d="100"/>
          <a:sy n="100" d="100"/>
        </p:scale>
        <p:origin x="-1860" y="-53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Rot="1" noChangeArrowheads="1"/>
          </p:cNvSpPr>
          <p:nvPr>
            <p:ph type="ctrTitle"/>
          </p:nvPr>
        </p:nvSpPr>
        <p:spPr>
          <a:xfrm>
            <a:off x="685800" y="1981200"/>
            <a:ext cx="7772400" cy="16002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ru-RU" altLang="ru-RU" noProof="0" smtClean="0"/>
              <a:t>Образец заголовка</a:t>
            </a:r>
          </a:p>
        </p:txBody>
      </p:sp>
      <p:sp>
        <p:nvSpPr>
          <p:cNvPr id="56323" name="Rectangle 3"/>
          <p:cNvSpPr>
            <a:spLocks noGrp="1" noRot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ru-RU" altLang="ru-RU" noProof="0" smtClean="0"/>
              <a:t>Образец подзаголовка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8463B8-2F57-46D8-B0E3-DBC7A2D1E975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040251349"/>
      </p:ext>
    </p:extLst>
  </p:cSld>
  <p:clrMapOvr>
    <a:masterClrMapping/>
  </p:clrMapOvr>
  <p:transition spd="med">
    <p:rand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DB5307-D918-4447-B482-B3735E79D79B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863221419"/>
      </p:ext>
    </p:extLst>
  </p:cSld>
  <p:clrMapOvr>
    <a:masterClrMapping/>
  </p:clrMapOvr>
  <p:transition spd="med">
    <p:rand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07188" y="228600"/>
            <a:ext cx="2135187" cy="587057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01625" y="228600"/>
            <a:ext cx="6253163" cy="587057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43B6F9-C10A-4F17-81E1-44CF93D66EE6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437016118"/>
      </p:ext>
    </p:extLst>
  </p:cSld>
  <p:clrMapOvr>
    <a:masterClrMapping/>
  </p:clrMapOvr>
  <p:transition spd="med">
    <p:rand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45E075-7ED0-47E7-B600-8E6A936E3B7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235818228"/>
      </p:ext>
    </p:extLst>
  </p:cSld>
  <p:clrMapOvr>
    <a:masterClrMapping/>
  </p:clrMapOvr>
  <p:transition spd="med">
    <p:rand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383E96-B5E7-4D16-867A-78E485C66BA5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471669310"/>
      </p:ext>
    </p:extLst>
  </p:cSld>
  <p:clrMapOvr>
    <a:masterClrMapping/>
  </p:clrMapOvr>
  <p:transition spd="med">
    <p:rand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301625" y="1676400"/>
            <a:ext cx="4194175" cy="44227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76400"/>
            <a:ext cx="4194175" cy="44227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EFE554-6356-4548-929E-758B22CE214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531483780"/>
      </p:ext>
    </p:extLst>
  </p:cSld>
  <p:clrMapOvr>
    <a:masterClrMapping/>
  </p:clrMapOvr>
  <p:transition spd="med">
    <p:rand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CD60AD-94EA-40A5-964B-C656259B83F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101410686"/>
      </p:ext>
    </p:extLst>
  </p:cSld>
  <p:clrMapOvr>
    <a:masterClrMapping/>
  </p:clrMapOvr>
  <p:transition spd="med">
    <p:rand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15E1A3-9D58-4B60-BFCF-DDF2D82EB0E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551627767"/>
      </p:ext>
    </p:extLst>
  </p:cSld>
  <p:clrMapOvr>
    <a:masterClrMapping/>
  </p:clrMapOvr>
  <p:transition spd="med">
    <p:rand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FA3782-B516-4281-82DA-E7FAD09861C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039354161"/>
      </p:ext>
    </p:extLst>
  </p:cSld>
  <p:clrMapOvr>
    <a:masterClrMapping/>
  </p:clrMapOvr>
  <p:transition spd="med">
    <p:rand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27D521-D9A0-4AF6-A332-C18391D0AA5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656790516"/>
      </p:ext>
    </p:extLst>
  </p:cSld>
  <p:clrMapOvr>
    <a:masterClrMapping/>
  </p:clrMapOvr>
  <p:transition spd="med">
    <p:rand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32643D-408F-4168-89C0-6687DA819F24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50849260"/>
      </p:ext>
    </p:extLst>
  </p:cSld>
  <p:clrMapOvr>
    <a:masterClrMapping/>
  </p:clrMapOvr>
  <p:transition spd="med">
    <p:rand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duotone>
              <a:schemeClr val="bg1"/>
              <a:srgbClr val="FFFFFF"/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301625" y="228600"/>
            <a:ext cx="8510588" cy="1325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55299" name="Rectangle 3"/>
          <p:cNvSpPr>
            <a:spLocks noGrp="1" noRot="1" noChangeArrowheads="1"/>
          </p:cNvSpPr>
          <p:nvPr>
            <p:ph type="body" idx="1"/>
          </p:nvPr>
        </p:nvSpPr>
        <p:spPr bwMode="auto">
          <a:xfrm>
            <a:off x="301625" y="1676400"/>
            <a:ext cx="8540750" cy="442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5530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04800" y="6245225"/>
            <a:ext cx="22860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 smtClean="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530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 smtClean="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53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2860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 smtClean="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147454E5-5CBD-4F99-9F31-C50EADC81176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</p:sldLayoutIdLst>
  <p:transition spd="med">
    <p:random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wm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Rot="1" noChangeArrowheads="1"/>
          </p:cNvSpPr>
          <p:nvPr>
            <p:ph type="ctrTitle"/>
          </p:nvPr>
        </p:nvSpPr>
        <p:spPr>
          <a:xfrm>
            <a:off x="684213" y="1412875"/>
            <a:ext cx="7989887" cy="2168525"/>
          </a:xfrm>
        </p:spPr>
        <p:txBody>
          <a:bodyPr/>
          <a:lstStyle/>
          <a:p>
            <a:pPr eaLnBrk="1" hangingPunct="1">
              <a:defRPr/>
            </a:pPr>
            <a:r>
              <a:rPr lang="ru-RU" altLang="ru-RU" b="1" i="1" smtClean="0">
                <a:solidFill>
                  <a:srgbClr val="9900CC"/>
                </a:solidFill>
              </a:rPr>
              <a:t>По следам лингвистики</a:t>
            </a:r>
            <a:br>
              <a:rPr lang="ru-RU" altLang="ru-RU" b="1" i="1" smtClean="0">
                <a:solidFill>
                  <a:srgbClr val="9900CC"/>
                </a:solidFill>
              </a:rPr>
            </a:br>
            <a:r>
              <a:rPr lang="ru-RU" altLang="ru-RU" sz="3600" b="1" i="1" smtClean="0"/>
              <a:t>(</a:t>
            </a:r>
            <a:r>
              <a:rPr lang="ru-RU" altLang="ru-RU" sz="3600" b="1" smtClean="0"/>
              <a:t>Комплекс лингвистических заданий для 5-6 классов)</a:t>
            </a:r>
          </a:p>
        </p:txBody>
      </p:sp>
      <p:sp>
        <p:nvSpPr>
          <p:cNvPr id="2051" name="Rectangle 3"/>
          <p:cNvSpPr>
            <a:spLocks noGrp="1" noRot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ru-RU" altLang="ru-RU" sz="1800" smtClean="0"/>
              <a:t>МБОУ </a:t>
            </a:r>
            <a:r>
              <a:rPr lang="ru-RU" altLang="ru-RU" sz="1800" smtClean="0"/>
              <a:t>«Лицей №1»</a:t>
            </a:r>
            <a:endParaRPr lang="ru-RU" altLang="ru-RU" sz="1800" dirty="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ru-RU" altLang="ru-RU" sz="1800" dirty="0" smtClean="0"/>
              <a:t>г. Ачинск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altLang="ru-RU" sz="1800" dirty="0" smtClean="0"/>
              <a:t>Работу выполнила:</a:t>
            </a:r>
          </a:p>
          <a:p>
            <a:pPr eaLnBrk="1" hangingPunct="1">
              <a:lnSpc>
                <a:spcPct val="80000"/>
              </a:lnSpc>
              <a:defRPr/>
            </a:pPr>
            <a:endParaRPr lang="ru-RU" altLang="ru-RU" sz="1800" dirty="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ru-RU" altLang="ru-RU" sz="2000" b="1" dirty="0" smtClean="0"/>
              <a:t>Олеся Михайловна Марченко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altLang="ru-RU" sz="1800" dirty="0" smtClean="0"/>
              <a:t>учитель русского языка и литературы</a:t>
            </a:r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9713" y="404813"/>
            <a:ext cx="6124575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3" name="Прямоугольник 1"/>
          <p:cNvSpPr>
            <a:spLocks noChangeArrowheads="1"/>
          </p:cNvSpPr>
          <p:nvPr/>
        </p:nvSpPr>
        <p:spPr bwMode="auto">
          <a:xfrm>
            <a:off x="377825" y="5949950"/>
            <a:ext cx="8388350" cy="754063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ru-RU" altLang="ru-RU" sz="160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Всероссийский интернет-семинар 10 сентября - 15 октября 2015</a:t>
            </a:r>
            <a:endParaRPr lang="ru-RU" altLang="ru-RU" sz="1600"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/>
            <a:r>
              <a:rPr lang="ru-RU" altLang="ru-RU" sz="1100" b="1">
                <a:solidFill>
                  <a:srgbClr val="0070C0"/>
                </a:solidFill>
                <a:latin typeface="Tahoma" pitchFamily="34" charset="0"/>
                <a:cs typeface="Times New Roman" pitchFamily="18" charset="0"/>
              </a:rPr>
              <a:t>"Опыт введения и применения ФГОС в деятельности образовательных учреждений"</a:t>
            </a:r>
            <a:endParaRPr lang="ru-RU" altLang="ru-RU" sz="1600"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/>
            <a:r>
              <a:rPr lang="ru-RU" altLang="ru-RU" sz="160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Методы и приемы построения уроков в соответствии с ФГОС</a:t>
            </a:r>
            <a:endParaRPr lang="ru-RU" altLang="ru-RU" sz="160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altLang="ru-RU" smtClean="0">
                <a:solidFill>
                  <a:srgbClr val="9900CC"/>
                </a:solidFill>
              </a:rPr>
              <a:t>Цель:</a:t>
            </a:r>
          </a:p>
        </p:txBody>
      </p:sp>
      <p:sp>
        <p:nvSpPr>
          <p:cNvPr id="58371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altLang="ru-RU" smtClean="0"/>
              <a:t>Освоение способов работы с греческими и латинскими элементами в формировании понятийного тезауруса на уроках русского языка</a:t>
            </a:r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83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83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8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37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altLang="ru-RU" smtClean="0">
                <a:solidFill>
                  <a:srgbClr val="9900CC"/>
                </a:solidFill>
              </a:rPr>
              <a:t>Задачи:</a:t>
            </a:r>
          </a:p>
        </p:txBody>
      </p:sp>
      <p:sp>
        <p:nvSpPr>
          <p:cNvPr id="59395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AutoNum type="arabicPeriod"/>
              <a:defRPr/>
            </a:pPr>
            <a:r>
              <a:rPr lang="ru-RU" altLang="ru-RU" sz="2400" smtClean="0"/>
              <a:t>Формировать умение определять смысл неизвестного слова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AutoNum type="arabicPeriod"/>
              <a:defRPr/>
            </a:pPr>
            <a:r>
              <a:rPr lang="ru-RU" altLang="ru-RU" sz="2400" smtClean="0"/>
              <a:t>Совершенствовать умение составлять новые слова, используя греческие и латинские элементы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AutoNum type="arabicPeriod"/>
              <a:defRPr/>
            </a:pPr>
            <a:r>
              <a:rPr lang="ru-RU" altLang="ru-RU" sz="2400" smtClean="0"/>
              <a:t>Развивать умение образовывать слова-антонимы с помощью греческих и латинских элементов и применять их в своей речи</a:t>
            </a:r>
          </a:p>
        </p:txBody>
      </p:sp>
      <p:sp>
        <p:nvSpPr>
          <p:cNvPr id="59397" name="Text Box 5"/>
          <p:cNvSpPr txBox="1">
            <a:spLocks noChangeArrowheads="1"/>
          </p:cNvSpPr>
          <p:nvPr/>
        </p:nvSpPr>
        <p:spPr bwMode="auto">
          <a:xfrm>
            <a:off x="1476375" y="4292600"/>
            <a:ext cx="5688013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altLang="ru-RU" sz="3600" b="1">
                <a:solidFill>
                  <a:srgbClr val="9900CC"/>
                </a:solidFill>
              </a:rPr>
              <a:t>Ожидаемый</a:t>
            </a:r>
            <a:r>
              <a:rPr lang="ru-RU" altLang="ru-RU" sz="3600">
                <a:solidFill>
                  <a:srgbClr val="FF00FF"/>
                </a:solidFill>
              </a:rPr>
              <a:t> </a:t>
            </a:r>
            <a:r>
              <a:rPr lang="ru-RU" altLang="ru-RU" sz="3600" b="1">
                <a:solidFill>
                  <a:srgbClr val="9900CC"/>
                </a:solidFill>
              </a:rPr>
              <a:t>результат:</a:t>
            </a:r>
          </a:p>
        </p:txBody>
      </p:sp>
      <p:sp>
        <p:nvSpPr>
          <p:cNvPr id="4101" name="Text Box 6"/>
          <p:cNvSpPr txBox="1">
            <a:spLocks noChangeArrowheads="1"/>
          </p:cNvSpPr>
          <p:nvPr/>
        </p:nvSpPr>
        <p:spPr bwMode="auto">
          <a:xfrm>
            <a:off x="1042988" y="5013325"/>
            <a:ext cx="7705725" cy="161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altLang="ru-RU" sz="2000"/>
              <a:t>В ходе работы на уроке русского языка с греческими и латинскими элементами понятийного тезауруса учащиеся могут определять лексическое значение неизвестных слов, составлять слова, образовывать слова-антонимы и использовать их в своей речи</a:t>
            </a:r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93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93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93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altLang="ru-RU" smtClean="0">
                <a:solidFill>
                  <a:srgbClr val="9900CC"/>
                </a:solidFill>
              </a:rPr>
              <a:t>Включи воображение</a:t>
            </a:r>
          </a:p>
        </p:txBody>
      </p:sp>
      <p:sp>
        <p:nvSpPr>
          <p:cNvPr id="60419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301625" y="1484313"/>
            <a:ext cx="8540750" cy="1657350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  <a:defRPr/>
            </a:pPr>
            <a:r>
              <a:rPr lang="ru-RU" altLang="ru-RU" smtClean="0">
                <a:solidFill>
                  <a:schemeClr val="accent2"/>
                </a:solidFill>
              </a:rPr>
              <a:t>Отгадай животное!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altLang="ru-RU" sz="3600" b="1" smtClean="0"/>
              <a:t>Дино</a:t>
            </a:r>
            <a:r>
              <a:rPr lang="ru-RU" altLang="ru-RU" smtClean="0"/>
              <a:t>                                 </a:t>
            </a:r>
          </a:p>
        </p:txBody>
      </p:sp>
      <p:pic>
        <p:nvPicPr>
          <p:cNvPr id="5124" name="Picture 4" descr="j029912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7625" y="404813"/>
            <a:ext cx="701675" cy="1152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5" name="Line 14"/>
          <p:cNvSpPr>
            <a:spLocks noChangeShapeType="1"/>
          </p:cNvSpPr>
          <p:nvPr/>
        </p:nvSpPr>
        <p:spPr bwMode="auto">
          <a:xfrm>
            <a:off x="2051050" y="2420938"/>
            <a:ext cx="863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126" name="Rectangle 15"/>
          <p:cNvSpPr>
            <a:spLocks noChangeArrowheads="1"/>
          </p:cNvSpPr>
          <p:nvPr/>
        </p:nvSpPr>
        <p:spPr bwMode="auto">
          <a:xfrm>
            <a:off x="3419475" y="1412875"/>
            <a:ext cx="4465638" cy="1944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ru-RU" altLang="ru-RU" sz="3600" b="1"/>
              <a:t>Завр</a:t>
            </a:r>
            <a:r>
              <a:rPr lang="ru-RU" altLang="ru-RU" sz="3200" b="1"/>
              <a:t> (греч. ящерица)</a:t>
            </a:r>
          </a:p>
        </p:txBody>
      </p:sp>
      <p:sp>
        <p:nvSpPr>
          <p:cNvPr id="5127" name="Rectangle 18"/>
          <p:cNvSpPr>
            <a:spLocks noChangeArrowheads="1"/>
          </p:cNvSpPr>
          <p:nvPr/>
        </p:nvSpPr>
        <p:spPr bwMode="auto">
          <a:xfrm>
            <a:off x="-1116013" y="3141663"/>
            <a:ext cx="4103688" cy="1079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endParaRPr lang="ru-RU" altLang="ru-RU" sz="3600" b="1"/>
          </a:p>
          <a:p>
            <a:pPr algn="ctr" eaLnBrk="1" hangingPunct="1"/>
            <a:r>
              <a:rPr lang="ru-RU" altLang="ru-RU" sz="3600" b="1"/>
              <a:t>Мино</a:t>
            </a:r>
          </a:p>
        </p:txBody>
      </p:sp>
      <p:sp>
        <p:nvSpPr>
          <p:cNvPr id="5128" name="Line 22"/>
          <p:cNvSpPr>
            <a:spLocks noChangeShapeType="1"/>
          </p:cNvSpPr>
          <p:nvPr/>
        </p:nvSpPr>
        <p:spPr bwMode="auto">
          <a:xfrm>
            <a:off x="1835150" y="4005263"/>
            <a:ext cx="9350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129" name="Rectangle 23"/>
          <p:cNvSpPr>
            <a:spLocks noChangeArrowheads="1"/>
          </p:cNvSpPr>
          <p:nvPr/>
        </p:nvSpPr>
        <p:spPr bwMode="auto">
          <a:xfrm>
            <a:off x="3276600" y="3429000"/>
            <a:ext cx="4175125" cy="576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endParaRPr lang="ru-RU" altLang="ru-RU" sz="3600" b="1"/>
          </a:p>
          <a:p>
            <a:pPr algn="ctr" eaLnBrk="1" hangingPunct="1"/>
            <a:r>
              <a:rPr lang="ru-RU" altLang="ru-RU" sz="3600" b="1"/>
              <a:t>Тавр (греч. бык, вол)</a:t>
            </a:r>
          </a:p>
        </p:txBody>
      </p:sp>
      <p:sp>
        <p:nvSpPr>
          <p:cNvPr id="5130" name="Text Box 29"/>
          <p:cNvSpPr txBox="1">
            <a:spLocks noChangeArrowheads="1"/>
          </p:cNvSpPr>
          <p:nvPr/>
        </p:nvSpPr>
        <p:spPr bwMode="auto">
          <a:xfrm>
            <a:off x="395288" y="4240213"/>
            <a:ext cx="1296987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5131" name="Text Box 30"/>
          <p:cNvSpPr txBox="1">
            <a:spLocks noChangeArrowheads="1"/>
          </p:cNvSpPr>
          <p:nvPr/>
        </p:nvSpPr>
        <p:spPr bwMode="auto">
          <a:xfrm>
            <a:off x="179388" y="4221163"/>
            <a:ext cx="1550987" cy="2289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 sz="3600" b="1"/>
          </a:p>
          <a:p>
            <a:pPr eaLnBrk="1" hangingPunct="1"/>
            <a:endParaRPr lang="ru-RU" altLang="ru-RU" sz="3600" b="1"/>
          </a:p>
          <a:p>
            <a:pPr eaLnBrk="1" hangingPunct="1"/>
            <a:endParaRPr lang="ru-RU" altLang="ru-RU" sz="3600" b="1"/>
          </a:p>
          <a:p>
            <a:pPr eaLnBrk="1" hangingPunct="1"/>
            <a:r>
              <a:rPr lang="ru-RU" altLang="ru-RU" sz="3600" b="1"/>
              <a:t>Ихтио</a:t>
            </a:r>
          </a:p>
        </p:txBody>
      </p:sp>
      <p:sp>
        <p:nvSpPr>
          <p:cNvPr id="5132" name="Line 31"/>
          <p:cNvSpPr>
            <a:spLocks noChangeShapeType="1"/>
          </p:cNvSpPr>
          <p:nvPr/>
        </p:nvSpPr>
        <p:spPr bwMode="auto">
          <a:xfrm>
            <a:off x="1979613" y="6237288"/>
            <a:ext cx="9350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133" name="Text Box 32"/>
          <p:cNvSpPr txBox="1">
            <a:spLocks noChangeArrowheads="1"/>
          </p:cNvSpPr>
          <p:nvPr/>
        </p:nvSpPr>
        <p:spPr bwMode="auto">
          <a:xfrm>
            <a:off x="3276600" y="4292600"/>
            <a:ext cx="4987925" cy="2838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endParaRPr lang="ru-RU" altLang="ru-RU" sz="3600" b="1"/>
          </a:p>
          <a:p>
            <a:pPr algn="ctr" eaLnBrk="1" hangingPunct="1"/>
            <a:endParaRPr lang="ru-RU" altLang="ru-RU" sz="3600" b="1"/>
          </a:p>
          <a:p>
            <a:pPr algn="ctr" eaLnBrk="1" hangingPunct="1"/>
            <a:endParaRPr lang="ru-RU" altLang="ru-RU" sz="3600" b="1"/>
          </a:p>
          <a:p>
            <a:pPr algn="ctr" eaLnBrk="1" hangingPunct="1"/>
            <a:r>
              <a:rPr lang="ru-RU" altLang="ru-RU" sz="3600" b="1"/>
              <a:t>Завр (греч. ящерица)</a:t>
            </a:r>
          </a:p>
          <a:p>
            <a:pPr eaLnBrk="1" hangingPunct="1"/>
            <a:endParaRPr lang="ru-RU" altLang="ru-RU" sz="3600" b="1"/>
          </a:p>
        </p:txBody>
      </p:sp>
      <p:pic>
        <p:nvPicPr>
          <p:cNvPr id="60450" name="Picture 34" descr="j0149627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8400" y="4724400"/>
            <a:ext cx="1619250" cy="1150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0451" name="Picture 35" descr="MC900351086[1]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575" y="2636838"/>
            <a:ext cx="2663825" cy="1157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04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604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altLang="ru-RU" sz="4000" smtClean="0">
                <a:solidFill>
                  <a:srgbClr val="9900CC"/>
                </a:solidFill>
              </a:rPr>
              <a:t>Распредели слова по значению!</a:t>
            </a:r>
          </a:p>
        </p:txBody>
      </p:sp>
      <p:sp>
        <p:nvSpPr>
          <p:cNvPr id="61443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ru-RU" altLang="ru-RU" sz="3600" smtClean="0">
                <a:solidFill>
                  <a:srgbClr val="FF3300"/>
                </a:solidFill>
              </a:rPr>
              <a:t>Лит, лиз </a:t>
            </a:r>
            <a:r>
              <a:rPr lang="ru-RU" altLang="ru-RU" sz="3600" smtClean="0"/>
              <a:t> (с греч. разложение, распад, растворение, расторжение)</a:t>
            </a:r>
          </a:p>
        </p:txBody>
      </p:sp>
      <p:pic>
        <p:nvPicPr>
          <p:cNvPr id="61444" name="Picture 4" descr="j030125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425" y="4149725"/>
            <a:ext cx="2568575" cy="259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9" name="Text Box 7"/>
          <p:cNvSpPr txBox="1">
            <a:spLocks noChangeArrowheads="1"/>
          </p:cNvSpPr>
          <p:nvPr/>
        </p:nvSpPr>
        <p:spPr bwMode="auto">
          <a:xfrm>
            <a:off x="323850" y="3068638"/>
            <a:ext cx="7345363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 sz="3600">
                <a:solidFill>
                  <a:srgbClr val="FF3300"/>
                </a:solidFill>
              </a:rPr>
              <a:t>Лит</a:t>
            </a:r>
            <a:r>
              <a:rPr lang="ru-RU" altLang="ru-RU" sz="3600"/>
              <a:t> (с греч. камень, плотное образование)</a:t>
            </a:r>
          </a:p>
        </p:txBody>
      </p:sp>
      <p:sp>
        <p:nvSpPr>
          <p:cNvPr id="6150" name="Text Box 9"/>
          <p:cNvSpPr txBox="1">
            <a:spLocks noChangeArrowheads="1"/>
          </p:cNvSpPr>
          <p:nvPr/>
        </p:nvSpPr>
        <p:spPr bwMode="auto">
          <a:xfrm>
            <a:off x="611188" y="4724400"/>
            <a:ext cx="4897437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altLang="ru-RU" sz="2800"/>
              <a:t>Электролит, анализ, палеолит, литосфера, монолит</a:t>
            </a:r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14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14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14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614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4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altLang="ru-RU" smtClean="0">
                <a:solidFill>
                  <a:srgbClr val="9900CC"/>
                </a:solidFill>
              </a:rPr>
              <a:t>Подбери слова-антонимы</a:t>
            </a:r>
          </a:p>
        </p:txBody>
      </p:sp>
      <p:sp>
        <p:nvSpPr>
          <p:cNvPr id="62467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301625" y="1628775"/>
            <a:ext cx="8231188" cy="3455988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  <a:defRPr/>
            </a:pPr>
            <a:endParaRPr lang="ru-RU" altLang="ru-RU" smtClean="0">
              <a:solidFill>
                <a:schemeClr val="accent2"/>
              </a:solidFill>
            </a:endParaRPr>
          </a:p>
        </p:txBody>
      </p:sp>
      <p:pic>
        <p:nvPicPr>
          <p:cNvPr id="7172" name="Picture 5" descr="MC900351986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5513388"/>
            <a:ext cx="1652588" cy="1344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3" name="Text Box 7"/>
          <p:cNvSpPr txBox="1">
            <a:spLocks noChangeArrowheads="1"/>
          </p:cNvSpPr>
          <p:nvPr/>
        </p:nvSpPr>
        <p:spPr bwMode="auto">
          <a:xfrm>
            <a:off x="900113" y="2060575"/>
            <a:ext cx="7081837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 sz="3200" b="1">
                <a:solidFill>
                  <a:srgbClr val="FF3300"/>
                </a:solidFill>
              </a:rPr>
              <a:t>Макро</a:t>
            </a:r>
            <a:r>
              <a:rPr lang="ru-RU" altLang="ru-RU" sz="3200" b="1"/>
              <a:t> (с греч. большой, крупный,</a:t>
            </a:r>
          </a:p>
          <a:p>
            <a:pPr eaLnBrk="1" hangingPunct="1"/>
            <a:r>
              <a:rPr lang="ru-RU" altLang="ru-RU" sz="3200" b="1"/>
              <a:t>длинный, больших размеров)  </a:t>
            </a:r>
            <a:endParaRPr lang="ru-RU" altLang="ru-RU" sz="5400" b="1"/>
          </a:p>
        </p:txBody>
      </p:sp>
      <p:pic>
        <p:nvPicPr>
          <p:cNvPr id="7174" name="Picture 11" descr="MC900350586[1]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888" y="3141663"/>
            <a:ext cx="2532062" cy="3024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5" name="Text Box 12"/>
          <p:cNvSpPr txBox="1">
            <a:spLocks noChangeArrowheads="1"/>
          </p:cNvSpPr>
          <p:nvPr/>
        </p:nvSpPr>
        <p:spPr bwMode="auto">
          <a:xfrm>
            <a:off x="971550" y="3429000"/>
            <a:ext cx="6913563" cy="1554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3200" b="1">
                <a:solidFill>
                  <a:srgbClr val="FF3300"/>
                </a:solidFill>
              </a:rPr>
              <a:t>Микро</a:t>
            </a:r>
            <a:r>
              <a:rPr lang="ru-RU" altLang="ru-RU" sz="3200" b="1"/>
              <a:t> (с греч. малый, отношение к малым дисциплинам)</a:t>
            </a:r>
          </a:p>
        </p:txBody>
      </p:sp>
      <p:sp>
        <p:nvSpPr>
          <p:cNvPr id="62478" name="Text Box 14"/>
          <p:cNvSpPr txBox="1">
            <a:spLocks noChangeArrowheads="1"/>
          </p:cNvSpPr>
          <p:nvPr/>
        </p:nvSpPr>
        <p:spPr bwMode="auto">
          <a:xfrm>
            <a:off x="2700338" y="5373688"/>
            <a:ext cx="1800225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2800"/>
              <a:t>Климат</a:t>
            </a:r>
          </a:p>
        </p:txBody>
      </p:sp>
      <p:sp>
        <p:nvSpPr>
          <p:cNvPr id="62481" name="Text Box 17"/>
          <p:cNvSpPr txBox="1">
            <a:spLocks noChangeArrowheads="1"/>
          </p:cNvSpPr>
          <p:nvPr/>
        </p:nvSpPr>
        <p:spPr bwMode="auto">
          <a:xfrm>
            <a:off x="4500563" y="5661025"/>
            <a:ext cx="1366837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2800"/>
              <a:t>Схема</a:t>
            </a:r>
          </a:p>
        </p:txBody>
      </p:sp>
      <p:sp>
        <p:nvSpPr>
          <p:cNvPr id="62482" name="Text Box 18"/>
          <p:cNvSpPr txBox="1">
            <a:spLocks noChangeArrowheads="1"/>
          </p:cNvSpPr>
          <p:nvPr/>
        </p:nvSpPr>
        <p:spPr bwMode="auto">
          <a:xfrm>
            <a:off x="6227763" y="5805488"/>
            <a:ext cx="18732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2800"/>
              <a:t>Космос</a:t>
            </a:r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247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6247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624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624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6248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6248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624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624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6248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6248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624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624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478" grpId="0"/>
      <p:bldP spid="62481" grpId="0"/>
      <p:bldP spid="6248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altLang="ru-RU" smtClean="0">
                <a:solidFill>
                  <a:srgbClr val="9900CC"/>
                </a:solidFill>
              </a:rPr>
              <a:t>Отгадай слова</a:t>
            </a:r>
          </a:p>
        </p:txBody>
      </p:sp>
      <p:sp>
        <p:nvSpPr>
          <p:cNvPr id="63491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ru-RU" altLang="ru-RU" sz="3600" smtClean="0"/>
              <a:t>Сказание</a:t>
            </a:r>
            <a:r>
              <a:rPr lang="ru-RU" altLang="ru-RU" smtClean="0"/>
              <a:t> + </a:t>
            </a:r>
            <a:r>
              <a:rPr lang="ru-RU" altLang="ru-RU" sz="3600" smtClean="0"/>
              <a:t>слово </a:t>
            </a:r>
            <a:r>
              <a:rPr lang="ru-RU" altLang="ru-RU" smtClean="0"/>
              <a:t>= </a:t>
            </a:r>
          </a:p>
        </p:txBody>
      </p:sp>
      <p:pic>
        <p:nvPicPr>
          <p:cNvPr id="8196" name="Picture 5" descr="j025130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4638" y="2060575"/>
            <a:ext cx="2519362" cy="2533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3494" name="Text Box 6"/>
          <p:cNvSpPr txBox="1">
            <a:spLocks noChangeArrowheads="1"/>
          </p:cNvSpPr>
          <p:nvPr/>
        </p:nvSpPr>
        <p:spPr bwMode="auto">
          <a:xfrm>
            <a:off x="4716463" y="1628775"/>
            <a:ext cx="3240087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3600">
                <a:solidFill>
                  <a:srgbClr val="FF00FF"/>
                </a:solidFill>
              </a:rPr>
              <a:t>Мифология</a:t>
            </a:r>
          </a:p>
        </p:txBody>
      </p:sp>
      <p:sp>
        <p:nvSpPr>
          <p:cNvPr id="8198" name="Text Box 7"/>
          <p:cNvSpPr txBox="1">
            <a:spLocks noChangeArrowheads="1"/>
          </p:cNvSpPr>
          <p:nvPr/>
        </p:nvSpPr>
        <p:spPr bwMode="auto">
          <a:xfrm>
            <a:off x="323850" y="2565400"/>
            <a:ext cx="44640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3600"/>
              <a:t>Один + слово = </a:t>
            </a:r>
          </a:p>
        </p:txBody>
      </p:sp>
      <p:sp>
        <p:nvSpPr>
          <p:cNvPr id="63496" name="Text Box 8"/>
          <p:cNvSpPr txBox="1">
            <a:spLocks noChangeArrowheads="1"/>
          </p:cNvSpPr>
          <p:nvPr/>
        </p:nvSpPr>
        <p:spPr bwMode="auto">
          <a:xfrm>
            <a:off x="4140200" y="2492375"/>
            <a:ext cx="2376488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3600">
                <a:solidFill>
                  <a:srgbClr val="FF00FF"/>
                </a:solidFill>
              </a:rPr>
              <a:t>Монолог</a:t>
            </a:r>
          </a:p>
        </p:txBody>
      </p:sp>
      <p:sp>
        <p:nvSpPr>
          <p:cNvPr id="8200" name="Text Box 9"/>
          <p:cNvSpPr txBox="1">
            <a:spLocks noChangeArrowheads="1"/>
          </p:cNvSpPr>
          <p:nvPr/>
        </p:nvSpPr>
        <p:spPr bwMode="auto">
          <a:xfrm>
            <a:off x="250825" y="3644900"/>
            <a:ext cx="4175125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3600"/>
              <a:t>Любовь + слово = </a:t>
            </a:r>
          </a:p>
        </p:txBody>
      </p:sp>
      <p:sp>
        <p:nvSpPr>
          <p:cNvPr id="63498" name="Text Box 10"/>
          <p:cNvSpPr txBox="1">
            <a:spLocks noChangeArrowheads="1"/>
          </p:cNvSpPr>
          <p:nvPr/>
        </p:nvSpPr>
        <p:spPr bwMode="auto">
          <a:xfrm>
            <a:off x="4284663" y="3644900"/>
            <a:ext cx="2663825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3600">
                <a:solidFill>
                  <a:srgbClr val="FF00FF"/>
                </a:solidFill>
              </a:rPr>
              <a:t>Филология</a:t>
            </a:r>
          </a:p>
        </p:txBody>
      </p:sp>
      <p:sp>
        <p:nvSpPr>
          <p:cNvPr id="8202" name="Text Box 11"/>
          <p:cNvSpPr txBox="1">
            <a:spLocks noChangeArrowheads="1"/>
          </p:cNvSpPr>
          <p:nvPr/>
        </p:nvSpPr>
        <p:spPr bwMode="auto">
          <a:xfrm>
            <a:off x="250825" y="4724400"/>
            <a:ext cx="4176713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3600"/>
              <a:t>Свет + рисунок =</a:t>
            </a:r>
          </a:p>
        </p:txBody>
      </p:sp>
      <p:sp>
        <p:nvSpPr>
          <p:cNvPr id="63500" name="Text Box 12"/>
          <p:cNvSpPr txBox="1">
            <a:spLocks noChangeArrowheads="1"/>
          </p:cNvSpPr>
          <p:nvPr/>
        </p:nvSpPr>
        <p:spPr bwMode="auto">
          <a:xfrm>
            <a:off x="4211638" y="4724400"/>
            <a:ext cx="3240087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3600">
                <a:solidFill>
                  <a:srgbClr val="FF00FF"/>
                </a:solidFill>
              </a:rPr>
              <a:t>Фотография</a:t>
            </a:r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34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34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34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34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34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634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34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34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634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34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34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634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635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635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7" dur="1000"/>
                                        <p:tgtEl>
                                          <p:spTgt spid="635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490" grpId="0"/>
      <p:bldP spid="63494" grpId="0"/>
      <p:bldP spid="63496" grpId="0"/>
      <p:bldP spid="63498" grpId="0"/>
      <p:bldP spid="6350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altLang="ru-RU" smtClean="0">
                <a:solidFill>
                  <a:srgbClr val="9900CC"/>
                </a:solidFill>
              </a:rPr>
              <a:t>Составь слова</a:t>
            </a:r>
          </a:p>
        </p:txBody>
      </p:sp>
      <p:sp>
        <p:nvSpPr>
          <p:cNvPr id="66563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ru-RU" altLang="ru-RU" smtClean="0"/>
              <a:t>зоо — животное,  библи(о) — книга, граф(о) — писать, механик — машина, нео — новый, кило — тысяча.</a:t>
            </a:r>
          </a:p>
        </p:txBody>
      </p:sp>
    </p:spTree>
  </p:cSld>
  <p:clrMapOvr>
    <a:masterClrMapping/>
  </p:clrMapOvr>
  <p:transition spd="med">
    <p:random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altLang="ru-RU" smtClean="0">
                <a:solidFill>
                  <a:srgbClr val="9900CC"/>
                </a:solidFill>
              </a:rPr>
              <a:t>Литература</a:t>
            </a:r>
          </a:p>
        </p:txBody>
      </p:sp>
      <p:sp>
        <p:nvSpPr>
          <p:cNvPr id="64515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buFont typeface="Wingdings" pitchFamily="2" charset="2"/>
              <a:buAutoNum type="arabicPeriod"/>
              <a:defRPr/>
            </a:pPr>
            <a:r>
              <a:rPr lang="ru-RU" altLang="ru-RU" sz="1800" smtClean="0"/>
              <a:t>Греческие и латинские элементы в русском языке. Латынь вокруг нас/ сост. Фролова Н.Г., Фролов М.Г.; Ф-91. – Красноярск: КАСС, 2010.</a:t>
            </a:r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45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45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45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514" grpId="0"/>
    </p:bldLst>
  </p:timing>
</p:sld>
</file>

<file path=ppt/theme/theme1.xml><?xml version="1.0" encoding="utf-8"?>
<a:theme xmlns:a="http://schemas.openxmlformats.org/drawingml/2006/main" name="Облака">
  <a:themeElements>
    <a:clrScheme name="Облака 1">
      <a:dk1>
        <a:srgbClr val="4D4D4D"/>
      </a:dk1>
      <a:lt1>
        <a:srgbClr val="FFFFFF"/>
      </a:lt1>
      <a:dk2>
        <a:srgbClr val="0000A4"/>
      </a:dk2>
      <a:lt2>
        <a:srgbClr val="B7E7FF"/>
      </a:lt2>
      <a:accent1>
        <a:srgbClr val="0099CC"/>
      </a:accent1>
      <a:accent2>
        <a:srgbClr val="00CC99"/>
      </a:accent2>
      <a:accent3>
        <a:srgbClr val="AAAACF"/>
      </a:accent3>
      <a:accent4>
        <a:srgbClr val="DADADA"/>
      </a:accent4>
      <a:accent5>
        <a:srgbClr val="AACAE2"/>
      </a:accent5>
      <a:accent6>
        <a:srgbClr val="00B98A"/>
      </a:accent6>
      <a:hlink>
        <a:srgbClr val="FFCC00"/>
      </a:hlink>
      <a:folHlink>
        <a:srgbClr val="EE941C"/>
      </a:folHlink>
    </a:clrScheme>
    <a:fontScheme name="Облака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блака 1">
        <a:dk1>
          <a:srgbClr val="4D4D4D"/>
        </a:dk1>
        <a:lt1>
          <a:srgbClr val="FFFFFF"/>
        </a:lt1>
        <a:dk2>
          <a:srgbClr val="0000A4"/>
        </a:dk2>
        <a:lt2>
          <a:srgbClr val="B7E7FF"/>
        </a:lt2>
        <a:accent1>
          <a:srgbClr val="0099CC"/>
        </a:accent1>
        <a:accent2>
          <a:srgbClr val="00CC99"/>
        </a:accent2>
        <a:accent3>
          <a:srgbClr val="AAAACF"/>
        </a:accent3>
        <a:accent4>
          <a:srgbClr val="DADADA"/>
        </a:accent4>
        <a:accent5>
          <a:srgbClr val="AACAE2"/>
        </a:accent5>
        <a:accent6>
          <a:srgbClr val="00B98A"/>
        </a:accent6>
        <a:hlink>
          <a:srgbClr val="FFCC00"/>
        </a:hlink>
        <a:folHlink>
          <a:srgbClr val="EE941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блака 2">
        <a:dk1>
          <a:srgbClr val="000066"/>
        </a:dk1>
        <a:lt1>
          <a:srgbClr val="FFFFFF"/>
        </a:lt1>
        <a:dk2>
          <a:srgbClr val="00A2DC"/>
        </a:dk2>
        <a:lt2>
          <a:srgbClr val="FFFFFF"/>
        </a:lt2>
        <a:accent1>
          <a:srgbClr val="0079A4"/>
        </a:accent1>
        <a:accent2>
          <a:srgbClr val="33CCCC"/>
        </a:accent2>
        <a:accent3>
          <a:srgbClr val="AACEEB"/>
        </a:accent3>
        <a:accent4>
          <a:srgbClr val="DADADA"/>
        </a:accent4>
        <a:accent5>
          <a:srgbClr val="AABECF"/>
        </a:accent5>
        <a:accent6>
          <a:srgbClr val="2DB9B9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блака 3">
        <a:dk1>
          <a:srgbClr val="010199"/>
        </a:dk1>
        <a:lt1>
          <a:srgbClr val="FFFFFF"/>
        </a:lt1>
        <a:dk2>
          <a:srgbClr val="000092"/>
        </a:dk2>
        <a:lt2>
          <a:srgbClr val="CCFFFF"/>
        </a:lt2>
        <a:accent1>
          <a:srgbClr val="66CCFF"/>
        </a:accent1>
        <a:accent2>
          <a:srgbClr val="2EBDBA"/>
        </a:accent2>
        <a:accent3>
          <a:srgbClr val="AAAAC7"/>
        </a:accent3>
        <a:accent4>
          <a:srgbClr val="DADADA"/>
        </a:accent4>
        <a:accent5>
          <a:srgbClr val="B8E2FF"/>
        </a:accent5>
        <a:accent6>
          <a:srgbClr val="29ABA8"/>
        </a:accent6>
        <a:hlink>
          <a:srgbClr val="66FFFF"/>
        </a:hlink>
        <a:folHlink>
          <a:srgbClr val="CC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блака 4">
        <a:dk1>
          <a:srgbClr val="000000"/>
        </a:dk1>
        <a:lt1>
          <a:srgbClr val="FFFFFF"/>
        </a:lt1>
        <a:dk2>
          <a:srgbClr val="006A67"/>
        </a:dk2>
        <a:lt2>
          <a:srgbClr val="FFFFCC"/>
        </a:lt2>
        <a:accent1>
          <a:srgbClr val="33CCCC"/>
        </a:accent1>
        <a:accent2>
          <a:srgbClr val="6D6FC7"/>
        </a:accent2>
        <a:accent3>
          <a:srgbClr val="AAB9B8"/>
        </a:accent3>
        <a:accent4>
          <a:srgbClr val="DADADA"/>
        </a:accent4>
        <a:accent5>
          <a:srgbClr val="ADE2E2"/>
        </a:accent5>
        <a:accent6>
          <a:srgbClr val="6264B4"/>
        </a:accent6>
        <a:hlink>
          <a:srgbClr val="00FFFF"/>
        </a:hlink>
        <a:folHlink>
          <a:srgbClr val="00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блака 5">
        <a:dk1>
          <a:srgbClr val="4D4D4D"/>
        </a:dk1>
        <a:lt1>
          <a:srgbClr val="FFFFFF"/>
        </a:lt1>
        <a:dk2>
          <a:srgbClr val="650BB7"/>
        </a:dk2>
        <a:lt2>
          <a:srgbClr val="FFFFFF"/>
        </a:lt2>
        <a:accent1>
          <a:srgbClr val="FF66FF"/>
        </a:accent1>
        <a:accent2>
          <a:srgbClr val="666699"/>
        </a:accent2>
        <a:accent3>
          <a:srgbClr val="B8AAD8"/>
        </a:accent3>
        <a:accent4>
          <a:srgbClr val="DADADA"/>
        </a:accent4>
        <a:accent5>
          <a:srgbClr val="FFB8FF"/>
        </a:accent5>
        <a:accent6>
          <a:srgbClr val="5C5C8A"/>
        </a:accent6>
        <a:hlink>
          <a:srgbClr val="E9E9FF"/>
        </a:hlink>
        <a:folHlink>
          <a:srgbClr val="CCE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блака 6">
        <a:dk1>
          <a:srgbClr val="FFFFFF"/>
        </a:dk1>
        <a:lt1>
          <a:srgbClr val="FFFFFF"/>
        </a:lt1>
        <a:dk2>
          <a:srgbClr val="005000"/>
        </a:dk2>
        <a:lt2>
          <a:srgbClr val="DCEAAE"/>
        </a:lt2>
        <a:accent1>
          <a:srgbClr val="99CC00"/>
        </a:accent1>
        <a:accent2>
          <a:srgbClr val="6F801A"/>
        </a:accent2>
        <a:accent3>
          <a:srgbClr val="AAB3AA"/>
        </a:accent3>
        <a:accent4>
          <a:srgbClr val="DADADA"/>
        </a:accent4>
        <a:accent5>
          <a:srgbClr val="CAE2AA"/>
        </a:accent5>
        <a:accent6>
          <a:srgbClr val="647316"/>
        </a:accent6>
        <a:hlink>
          <a:srgbClr val="FFFFCC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блака 7">
        <a:dk1>
          <a:srgbClr val="4F4F77"/>
        </a:dk1>
        <a:lt1>
          <a:srgbClr val="FFFFFF"/>
        </a:lt1>
        <a:dk2>
          <a:srgbClr val="7979A5"/>
        </a:dk2>
        <a:lt2>
          <a:srgbClr val="F3F3FF"/>
        </a:lt2>
        <a:accent1>
          <a:srgbClr val="5D5D8B"/>
        </a:accent1>
        <a:accent2>
          <a:srgbClr val="66CCFF"/>
        </a:accent2>
        <a:accent3>
          <a:srgbClr val="BEBECF"/>
        </a:accent3>
        <a:accent4>
          <a:srgbClr val="DADADA"/>
        </a:accent4>
        <a:accent5>
          <a:srgbClr val="B6B6C4"/>
        </a:accent5>
        <a:accent6>
          <a:srgbClr val="5CB9E7"/>
        </a:accent6>
        <a:hlink>
          <a:srgbClr val="CCECFF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блака 8">
        <a:dk1>
          <a:srgbClr val="000000"/>
        </a:dk1>
        <a:lt1>
          <a:srgbClr val="B9B9B9"/>
        </a:lt1>
        <a:dk2>
          <a:srgbClr val="8A8472"/>
        </a:dk2>
        <a:lt2>
          <a:srgbClr val="4D4D4D"/>
        </a:lt2>
        <a:accent1>
          <a:srgbClr val="EDEEE2"/>
        </a:accent1>
        <a:accent2>
          <a:srgbClr val="7FAA7E"/>
        </a:accent2>
        <a:accent3>
          <a:srgbClr val="D9D9D9"/>
        </a:accent3>
        <a:accent4>
          <a:srgbClr val="000000"/>
        </a:accent4>
        <a:accent5>
          <a:srgbClr val="F4F5EE"/>
        </a:accent5>
        <a:accent6>
          <a:srgbClr val="729A72"/>
        </a:accent6>
        <a:hlink>
          <a:srgbClr val="008000"/>
        </a:hlink>
        <a:folHlink>
          <a:srgbClr val="9894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блака 9">
        <a:dk1>
          <a:srgbClr val="000000"/>
        </a:dk1>
        <a:lt1>
          <a:srgbClr val="FEA24E"/>
        </a:lt1>
        <a:dk2>
          <a:srgbClr val="CC6600"/>
        </a:dk2>
        <a:lt2>
          <a:srgbClr val="808080"/>
        </a:lt2>
        <a:accent1>
          <a:srgbClr val="FBEECD"/>
        </a:accent1>
        <a:accent2>
          <a:srgbClr val="ECD044"/>
        </a:accent2>
        <a:accent3>
          <a:srgbClr val="FECEB2"/>
        </a:accent3>
        <a:accent4>
          <a:srgbClr val="000000"/>
        </a:accent4>
        <a:accent5>
          <a:srgbClr val="FDF5E3"/>
        </a:accent5>
        <a:accent6>
          <a:srgbClr val="D6BC3D"/>
        </a:accent6>
        <a:hlink>
          <a:srgbClr val="E42B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Clouds</Template>
  <TotalTime>264</TotalTime>
  <Words>318</Words>
  <Application>Microsoft Office PowerPoint</Application>
  <PresentationFormat>Экран (4:3)</PresentationFormat>
  <Paragraphs>58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Облака</vt:lpstr>
      <vt:lpstr>По следам лингвистики (Комплекс лингвистических заданий для 5-6 классов)</vt:lpstr>
      <vt:lpstr>Цель:</vt:lpstr>
      <vt:lpstr>Задачи:</vt:lpstr>
      <vt:lpstr>Включи воображение</vt:lpstr>
      <vt:lpstr>Распредели слова по значению!</vt:lpstr>
      <vt:lpstr>Подбери слова-антонимы</vt:lpstr>
      <vt:lpstr>Отгадай слова</vt:lpstr>
      <vt:lpstr>Составь слова</vt:lpstr>
      <vt:lpstr>Литература</vt:lpstr>
    </vt:vector>
  </TitlesOfParts>
  <Company>Школа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 следам лингвистики (Комплекс лингвистических заданий для 5-6 классов)</dc:title>
  <dc:creator>Ученик</dc:creator>
  <cp:lastModifiedBy>user</cp:lastModifiedBy>
  <cp:revision>17</cp:revision>
  <dcterms:created xsi:type="dcterms:W3CDTF">2010-09-14T05:00:53Z</dcterms:created>
  <dcterms:modified xsi:type="dcterms:W3CDTF">2015-10-22T19:35:00Z</dcterms:modified>
</cp:coreProperties>
</file>